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6"/>
  </p:notesMasterIdLst>
  <p:handoutMasterIdLst>
    <p:handoutMasterId r:id="rId7"/>
  </p:handoutMasterIdLst>
  <p:sldIdLst>
    <p:sldId id="265" r:id="rId2"/>
    <p:sldId id="264" r:id="rId3"/>
    <p:sldId id="266" r:id="rId4"/>
    <p:sldId id="267" r:id="rId5"/>
  </p:sldIdLst>
  <p:sldSz cx="9144000" cy="6858000" type="screen4x3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00"/>
    <a:srgbClr val="FFB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7" autoAdjust="0"/>
    <p:restoredTop sz="23684" autoAdjust="0"/>
  </p:normalViewPr>
  <p:slideViewPr>
    <p:cSldViewPr>
      <p:cViewPr>
        <p:scale>
          <a:sx n="75" d="100"/>
          <a:sy n="75" d="100"/>
        </p:scale>
        <p:origin x="-2742" y="88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38651-C9E9-462E-B230-6D935078AAE4}" type="datetimeFigureOut">
              <a:rPr lang="ru-RU" smtClean="0"/>
              <a:t>18.08.2022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1726"/>
            <a:ext cx="294640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31726"/>
            <a:ext cx="294640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3901E-EA70-452D-98CE-990858BCC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17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18138-027F-460D-ABA5-36972CC6A782}" type="datetimeFigureOut">
              <a:rPr lang="ru-RU" smtClean="0"/>
              <a:t>18.08.2022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6662"/>
            <a:ext cx="543814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160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160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922849-85A3-4DF1-8EB0-F9E80D9B1E7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6477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100" b="0" i="0" u="none" strike="noStrike" kern="1200" baseline="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ru-RU" sz="11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Наставничество как условие профессиональной поддержки и развития </a:t>
            </a:r>
            <a:r>
              <a:rPr lang="ru-RU" sz="1100" b="1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молодого</a:t>
            </a:r>
            <a:r>
              <a:rPr lang="ru-RU" sz="11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педагога</a:t>
            </a:r>
          </a:p>
          <a:p>
            <a:endParaRPr lang="ru-RU" sz="1100" b="0" i="0" u="none" strike="noStrike" kern="1200" baseline="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ru-RU" sz="11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Особую роль в теме обсуждения отводим  развитию наставничества.</a:t>
            </a:r>
          </a:p>
          <a:p>
            <a:endParaRPr lang="ru-RU" sz="1100" b="0" i="0" u="none" strike="noStrike" kern="1200" baseline="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ru-RU" sz="1100" b="1" i="1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Почему? </a:t>
            </a:r>
          </a:p>
          <a:p>
            <a:endParaRPr lang="ru-RU" sz="1100" b="1" i="1" u="none" strike="noStrike" kern="1200" baseline="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ru-RU" sz="11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В национальном проекте «Образование» обозначена одна из </a:t>
            </a:r>
            <a:r>
              <a:rPr lang="ru-RU" sz="1100" b="1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главных (приоритетных) задач </a:t>
            </a:r>
            <a:r>
              <a:rPr lang="ru-RU" sz="11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развитие наставничества. </a:t>
            </a:r>
          </a:p>
          <a:p>
            <a:r>
              <a:rPr lang="ru-RU" sz="11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«Любой профессионал…..всегда мечтает о том, чтобы дело, которому он посвятил всю свою жизнь…. оказалось в будущем в надёжных руках». «Наставничество – как раз то, что …. помогает создавать коллектив, маленькую, небольшую ячейку в профессии» (Президент РФ Владимир Путин).</a:t>
            </a:r>
          </a:p>
          <a:p>
            <a:endParaRPr lang="ru-RU" sz="1100" b="0" i="0" u="none" strike="noStrike" kern="1200" baseline="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Работа наставника напрямую</a:t>
            </a:r>
            <a:r>
              <a:rPr lang="ru-RU" sz="11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нацелена на  работу с молодыми специалистами</a:t>
            </a:r>
          </a:p>
          <a:p>
            <a:endParaRPr lang="ru-RU" sz="1100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1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Что делается </a:t>
            </a:r>
            <a:r>
              <a:rPr lang="ru-RU" sz="11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ИЛИ</a:t>
            </a:r>
            <a:r>
              <a:rPr lang="ru-RU" sz="11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как это осуществляется в Тюмени?</a:t>
            </a:r>
          </a:p>
          <a:p>
            <a:endParaRPr lang="ru-RU" sz="1100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1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Ежегодно в учреждения города Тюмени приходит более 120 молодых педагогов.  Работа с ними по их адаптации, по развитию профессиональных компетенций требует внимания. </a:t>
            </a:r>
          </a:p>
          <a:p>
            <a:endParaRPr lang="ru-RU" sz="1100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1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В системе образования города Тюмени это направление реализуется, в т.ч. через организацию деловых и неформальных форм общения.</a:t>
            </a:r>
          </a:p>
          <a:p>
            <a:endParaRPr lang="ru-RU" sz="1100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F8471-5752-45EE-B040-BC8CAA282D84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4216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000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Комплекс методических мероприятий с молодыми педагогами привел к необходимости их объединения и создания в 2011 году Совета молодых педагогов города Тюмени.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Цель: систематизировать, активизировать работу с молодыми педагогами, создать условия для обмена опытом и знаниями, содействовать профессиональному росту начинающих педагогов.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Совет молодых педагогов сразу выступил инициатором мероприятий, которые способствовали раскрытию и развитию не только профессиональных, но и творческих, коммуникативных, организаторских способностей молодых педагогов.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 2016 году молодые педагоги включились в муниципальные проекты, которые были созданы по инициативе департамента образования и при участии нашего центра.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Эти проекты наполнены содержанием не только творческого, но, прежде всего, управленческого характера и методически наполнены. В результате чего молодые педагоги стали работать над проектами, которые на практике реализуются в системе образования города Тюмени.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Например, Тюменский образовательный канал, Центр олимпиадной подготовки для школьников (охватывает почти 500 детей), Лига здоровья (реализуются спортивные программы и проекты).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Уровень неформального общения.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Через него молодые педагоги получают опыт взаимодействия, проведения городских мероприятий, участия в различных конкурсах, развивалось профессиональное мастерство.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Это стало одним из факторов включения педагогов в наставничество.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 мае 2021 года, оценив настроение, горком профсоюза </a:t>
            </a:r>
            <a:r>
              <a:rPr kumimoji="0" lang="ru-RU" sz="11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инициировал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создание городского клуба «Наставник». Его поддержали департамент образования и информационно-методический центр.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Цель: объединение ведущих педагогов для совместной интеллектуальной и творческой деятельности, вовлечение замотивированных педагогов в различные формы педагогического сопровождения, в том числе наставничества.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Сегодня в составе клуба «Наставник» 21 человек, а в школах и детских садах города Тюмени насчитывается более 400-сот педагогов.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С самого начала активисты клуба включились в решение вопросов профессионального развития педагогов. Они участвовали в проведении расширенного заседания городского клуба «Наставник» (сентябрь 2021 года). Практики результативного взаимодействия наставника и молодого педагога продемонстрировали педагоги школы № 15  и д/с № 50 города Тюмени.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Примеры: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Педагоги школы № 15 - Вальтер Анджелла Артуровна и Битдорф Александр Викторович.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Результатом их профессионального и творческого взаимодействия является победа молодого педагога Александра Битдорфа в областном конкурсе педагогического мастерства в номинации «Педагогический дебют» (учитель).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Вырос его профессиональный статус. Он – заместитель директора школы.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 настоящее время он готовится к участию во российском этапе конкурса.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Анджелла Артуровна стала участницей Всероссийской педагогической школы профсоюза «Мы - команда». Тема встречи: «Наставничество как система развития профессионально-личностных качеств педагогов и обучающихся».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1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 детском саду МАДОУ д/с № 50 города Тюмени присутствуют не просто элементы наставничества.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Педагоги детского сада организовали клуб наставников «Лестница успеха», который помогает начинающим педагогам в профессиональном становлении, в разработке материалов для родителей, в подготовке праздников.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Взаимопомощь и поддержка в детском саду выражается даже в том, что уже на протяжении более чем десяти лет педагоги детского сада № 50 ежегодно становятся победителями и призерами в номинациях «Воспитатель года», «Педагог-психолог года», «Учитель-дефектолог», «Педагогический дебют» (педагог ДОУ) 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1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И еще один пример: </a:t>
            </a:r>
            <a:r>
              <a:rPr kumimoji="0" lang="ru-RU" sz="11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МАОУ СОШ № 94 города Тюмени имеет свой особый опыт. О нем сегодня расскажет директор школы Колчанова Светлана Сергеевна.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 декабре 2021 года свой опыт наставники представили на Межрегиональном форуме «Наставничество: эстафета знаний и опыта» и II городской научно-практической конференции работников образования «Профессионально - личностное развитие педагога: от самореализации его творческой индивидуальности к развитию индивидуальных особенностей обучающегося» (ИМЦ г. Тюмени, ОУ №№ 48, 60, 83, 94,  д/с 50, 166).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22849-85A3-4DF1-8EB0-F9E80D9B1E71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80408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Активисты городского клуба «Наставник» являются организаторами заседаний Школы молодого педагога, экспертами и членами жюри городских фестивалей профессионального мастерства, например «Разбуди талант!», фестиваля по истории и культуре России, фестивалей для педагогических работников  ДОУ, модераторами городских творческих площадок и марафонов.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Количество участников этих  мероприятий от 64 до 1191 человека.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1" i="1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1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Первый уровень – мотивирования педагогов на участие в «статусных» конкурсах и мероприятиях, получение опыта, научение публичности, отрабатывание «гибких» навыков взаимодействия, понимание того, что педагог представляет не только себя, но  педагогический коллектив.</a:t>
            </a:r>
          </a:p>
          <a:p>
            <a:endParaRPr lang="ru-RU" sz="1100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1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Сориентировать педагогов на смелое участие в конкурсах регионального и всероссийского уровней.</a:t>
            </a:r>
          </a:p>
          <a:p>
            <a:r>
              <a:rPr lang="ru-RU" sz="11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На слайде - второй уровень - расширение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возможностей для профессионального развития педагога</a:t>
            </a:r>
          </a:p>
          <a:p>
            <a:endParaRPr lang="ru-RU" sz="1100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Tx/>
              <a:buNone/>
            </a:pPr>
            <a:r>
              <a:rPr lang="ru-RU" sz="11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ru-RU" sz="1100" b="1" i="1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22849-85A3-4DF1-8EB0-F9E80D9B1E71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0803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000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 июне 2022 года Клуб «Наставник» участвовал в проведении уже ставшего традиционным межмуниципального  круглого стола по организации работы с молодыми педагогами. И главной темой разговора стало наставничество.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К участию в круглом столе приглашались педагоги не только Тюмени. Свой опыт взаимодействия с наставниками представили молодые педагоги Тюменского района и Тобольска. Мы пригласили наставников Тобольска, Заводоуковска, Тюмени, Ялуторовска рассказать о своем участии в профессиональном становлении педагогов. В разговор  с тюменскими педагогами включились учителя из Новосибирска – это победители всероссийского конкурса  «Педагогический дебют».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Они открыты, готовы сотрудничать с нашими педагогами, оказывать помощь, участвовать в наших мероприятиях.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А как взаимодействуют два профессиональных общественных объединения в Тюмени?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Совет молодых педагогов и Клуб «Наставник» в прошлом учебном году согласовывали свои действия.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Где, как и в чем?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При проведения мастер-классов и практикумов на Слете молодых педагогов и Форуме молодых педагогов.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Затем стали искать точки взаимодействия, провели совместное заседание по планированию работы на год.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Определились общие интересы: литературные вечера и литературно-музыкальные гостиные, Школа молодого педагога, участие в подготовке, проведении  фестивалей профессионального мастерства, работа с начинающими педагогами в рамках общественной приемной «Диалог».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Цель взаимодействия: совершенствование профессиональных навыков, прежде всего, начинающих педагогов, с тем, чтобы они остались в профессии, нацелить их на качественные результаты работы, мотивировать на профессиональное развитие.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И что очень важно в свете обновленных ФГОС  - ориентироваться на воспитательные аспекты в образовании.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Задача нового учебного года продолжать работу по объединению усилий для работы с молодыми педагогами. С тем, чтобы оба объединения действовали самостоятельно: идею создали и ее воплощают.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А со стороны ИМЦ и горкома профсоюза мудрое сопровождение.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22849-85A3-4DF1-8EB0-F9E80D9B1E71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8040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213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528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585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3007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969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54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620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65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685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40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019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336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5087" y="1465729"/>
            <a:ext cx="7900264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"/>
            <a:ext cx="7869891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5287388"/>
            <a:ext cx="2362200" cy="1570612"/>
          </a:xfrm>
          <a:prstGeom prst="rect">
            <a:avLst/>
          </a:prstGeom>
        </p:spPr>
      </p:pic>
      <p:sp>
        <p:nvSpPr>
          <p:cNvPr id="15" name="Прямоугольник 14"/>
          <p:cNvSpPr/>
          <p:nvPr userDrawn="1"/>
        </p:nvSpPr>
        <p:spPr>
          <a:xfrm rot="16200000">
            <a:off x="6504494" y="5564694"/>
            <a:ext cx="1570612" cy="1016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6781798" y="5278442"/>
            <a:ext cx="2362202" cy="1016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 userDrawn="1"/>
        </p:nvSpPr>
        <p:spPr>
          <a:xfrm rot="10800000">
            <a:off x="6768236" y="2803462"/>
            <a:ext cx="2362202" cy="247497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1" name="Прямоугольник 20"/>
          <p:cNvSpPr/>
          <p:nvPr userDrawn="1"/>
        </p:nvSpPr>
        <p:spPr>
          <a:xfrm rot="5400000">
            <a:off x="4412355" y="4439410"/>
            <a:ext cx="2362202" cy="247497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83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7260" y="2327571"/>
            <a:ext cx="8856984" cy="152742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90500" indent="0" algn="ctr"/>
            <a:endParaRPr lang="ru-RU" sz="2200" b="1" i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90500" indent="0" algn="ctr"/>
            <a:r>
              <a:rPr lang="ru-RU" sz="2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Наставничество </a:t>
            </a:r>
            <a:r>
              <a:rPr lang="ru-RU" sz="2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</a:t>
            </a:r>
            <a:r>
              <a:rPr lang="ru-RU" sz="2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условие </a:t>
            </a:r>
            <a:endParaRPr lang="ru-RU" sz="22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90500" indent="0" algn="ctr"/>
            <a:r>
              <a:rPr lang="ru-RU" sz="2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профессиональной поддержки и развития педагога</a:t>
            </a:r>
            <a:endParaRPr lang="ru-RU" sz="24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07704" y="4293096"/>
            <a:ext cx="6928448" cy="11978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6764" marR="19304" indent="0" algn="r"/>
            <a:r>
              <a:rPr lang="ru" sz="2000" b="1" i="1" spc="-50" dirty="0" smtClean="0">
                <a:solidFill>
                  <a:srgbClr val="1737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Исхакова Зухра Гайнулловна, </a:t>
            </a:r>
          </a:p>
          <a:p>
            <a:pPr marL="16764" marR="19304" indent="0" algn="r"/>
            <a:r>
              <a:rPr lang="ru" sz="2000" b="1" i="1" spc="-50" dirty="0" smtClean="0">
                <a:solidFill>
                  <a:srgbClr val="1737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начальник </a:t>
            </a:r>
            <a:r>
              <a:rPr lang="ru" sz="2000" b="1" i="1" spc="-50" dirty="0">
                <a:solidFill>
                  <a:srgbClr val="1737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отдела </a:t>
            </a:r>
            <a:endParaRPr lang="ru" sz="2000" b="1" i="1" spc="-50" dirty="0" smtClean="0">
              <a:solidFill>
                <a:srgbClr val="17375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764" marR="19304" indent="0" algn="r"/>
            <a:r>
              <a:rPr lang="ru" sz="2000" b="1" i="1" spc="-50" dirty="0" smtClean="0">
                <a:solidFill>
                  <a:srgbClr val="1737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МАУ ИМЦ г. Тюмени</a:t>
            </a:r>
          </a:p>
          <a:p>
            <a:pPr marL="16764" marR="19304" indent="0" algn="r"/>
            <a:endParaRPr lang="ru" sz="2400" b="1" i="1" spc="-50" dirty="0">
              <a:solidFill>
                <a:srgbClr val="17375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33303"/>
            <a:ext cx="9036496" cy="1169551"/>
          </a:xfrm>
          <a:prstGeom prst="rect">
            <a:avLst/>
          </a:prstGeom>
          <a:solidFill>
            <a:sysClr val="window" lastClr="FFFFFF">
              <a:lumMod val="95000"/>
            </a:sysClr>
          </a:solidFill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rgbClr val="006699"/>
              </a:solidFill>
              <a:effectLst/>
              <a:uLnTx/>
              <a:uFillTx/>
              <a:latin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99"/>
                </a:solidFill>
                <a:effectLst/>
                <a:uLnTx/>
                <a:uFillTx/>
                <a:latin typeface="Arial"/>
              </a:rPr>
              <a:t>                     Муниципальное автономное учреждение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99"/>
                </a:solidFill>
                <a:effectLst/>
                <a:uLnTx/>
                <a:uFillTx/>
                <a:latin typeface="Arial"/>
              </a:rPr>
              <a:t>                   «ИНФОРМАЦИОННО-МЕТОДИЧЕСКИЙ ЦЕНТР» города Тюмени</a:t>
            </a:r>
          </a:p>
          <a:p>
            <a:pPr lvl="0" algn="ctr"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Городской клуб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«Наставник» </a:t>
            </a:r>
            <a:endParaRPr kumimoji="0" lang="ru-RU" sz="700" b="1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rial"/>
            </a:endParaRPr>
          </a:p>
        </p:txBody>
      </p:sp>
      <p:pic>
        <p:nvPicPr>
          <p:cNvPr id="6" name="Picture 2" descr="http://imc72.ru/templates/images/logo_imc_smal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303"/>
            <a:ext cx="1176704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789785" y="5973777"/>
            <a:ext cx="1274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" b="1" i="1" spc="-50" dirty="0" smtClean="0">
                <a:solidFill>
                  <a:srgbClr val="1737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19.08.2022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106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Прямоугольник 12"/>
          <p:cNvSpPr>
            <a:spLocks noChangeArrowheads="1"/>
          </p:cNvSpPr>
          <p:nvPr/>
        </p:nvSpPr>
        <p:spPr bwMode="auto">
          <a:xfrm>
            <a:off x="127490" y="188640"/>
            <a:ext cx="8908073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0" hangingPunct="0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400" b="1" dirty="0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с молодыми педагогами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758996" y="897880"/>
            <a:ext cx="3184386" cy="12050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i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Методические мероприятия: 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проблемные семинары, образовательные сессии, </a:t>
            </a:r>
          </a:p>
          <a:p>
            <a:pPr algn="ctr"/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круглые столы, конкурсы профессионального мастерства, фестивали методических идей</a:t>
            </a:r>
            <a:endParaRPr lang="ru-RU" sz="12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127490" y="906140"/>
            <a:ext cx="2549006" cy="1082700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Деловое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общение</a:t>
            </a:r>
          </a:p>
          <a:p>
            <a:pPr algn="ctr"/>
            <a:endParaRPr lang="ru-RU" dirty="0"/>
          </a:p>
        </p:txBody>
      </p:sp>
      <p:sp>
        <p:nvSpPr>
          <p:cNvPr id="19" name="Стрелка вправо 18"/>
          <p:cNvSpPr/>
          <p:nvPr/>
        </p:nvSpPr>
        <p:spPr>
          <a:xfrm>
            <a:off x="127490" y="2528671"/>
            <a:ext cx="2549006" cy="1116353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Неформальное общение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Выноска-облако 23"/>
          <p:cNvSpPr/>
          <p:nvPr/>
        </p:nvSpPr>
        <p:spPr>
          <a:xfrm>
            <a:off x="6732240" y="787400"/>
            <a:ext cx="2159307" cy="1315536"/>
          </a:xfrm>
          <a:prstGeom prst="cloudCallout">
            <a:avLst>
              <a:gd name="adj1" fmla="val -54358"/>
              <a:gd name="adj2" fmla="val 10369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i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Совет молодых педагогов</a:t>
            </a:r>
            <a:endParaRPr lang="ru-RU" sz="1500" b="1" i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758996" y="2251472"/>
            <a:ext cx="3184386" cy="15321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i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Культурно-массовая деятельность:</a:t>
            </a:r>
          </a:p>
          <a:p>
            <a:pPr algn="ctr"/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 </a:t>
            </a: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молодых педагогов,  </a:t>
            </a:r>
            <a:endParaRPr lang="ru-RU" sz="1200" b="1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клуб </a:t>
            </a: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общения «Диалог», </a:t>
            </a:r>
            <a:endParaRPr lang="ru-RU" sz="1200" b="1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Открытый </a:t>
            </a: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 под открытым небом «В шесть часов вечера после войны», 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Вальс на Царской Набережной»,</a:t>
            </a:r>
          </a:p>
          <a:p>
            <a:pPr algn="ctr"/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Слёт молодых 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педагогов,</a:t>
            </a:r>
            <a:endParaRPr lang="ru-RU" sz="12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Форум молодых педагогов</a:t>
            </a:r>
          </a:p>
          <a:p>
            <a:pPr algn="ctr"/>
            <a:endParaRPr lang="ru-RU" sz="12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850650" y="4118706"/>
            <a:ext cx="7804899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Скругленный прямоугольник 30"/>
          <p:cNvSpPr/>
          <p:nvPr/>
        </p:nvSpPr>
        <p:spPr>
          <a:xfrm>
            <a:off x="583526" y="4401310"/>
            <a:ext cx="2980362" cy="100178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1200" b="1" i="1" dirty="0" smtClean="0">
              <a:solidFill>
                <a:srgbClr val="ED7D31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ru-RU" sz="1200" b="1" i="1" dirty="0" smtClean="0">
              <a:solidFill>
                <a:srgbClr val="ED7D31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Форум молодых педагогов,</a:t>
            </a:r>
          </a:p>
          <a:p>
            <a:pPr lvl="0" algn="ctr"/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творческих клубов,</a:t>
            </a:r>
          </a:p>
          <a:p>
            <a:pPr lvl="0" algn="ctr"/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Литературные вечера</a:t>
            </a:r>
          </a:p>
          <a:p>
            <a:pPr lvl="0" algn="ctr"/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 молодых педагогов, </a:t>
            </a:r>
          </a:p>
          <a:p>
            <a:pPr lvl="0" algn="ctr"/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Открытый урок под открытым небом</a:t>
            </a:r>
          </a:p>
          <a:p>
            <a:pPr lvl="0" algn="ctr"/>
            <a:endParaRPr lang="ru-RU" sz="12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2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5796136" y="4401310"/>
            <a:ext cx="3071252" cy="100178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1200" b="1" i="1" dirty="0" smtClean="0">
              <a:solidFill>
                <a:srgbClr val="99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Слет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молодых 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педагогов, </a:t>
            </a:r>
          </a:p>
          <a:p>
            <a:pPr algn="ctr"/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Школа молодого педагога</a:t>
            </a:r>
          </a:p>
          <a:p>
            <a:pPr algn="ctr"/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Литературно-музыкальная  гостиная, работа в составе жюри фестивалей</a:t>
            </a:r>
            <a:endParaRPr lang="ru-RU" sz="12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ru-RU" sz="1200" b="1" i="1" dirty="0">
              <a:solidFill>
                <a:srgbClr val="99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781625" y="4434078"/>
            <a:ext cx="1599802" cy="60477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2021-2022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27441" y="4093533"/>
            <a:ext cx="26925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1400" b="1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Совет молодых педагогов 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5943382" y="4090771"/>
            <a:ext cx="28554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Городской клуб «Наставник»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115616" y="5626100"/>
            <a:ext cx="6255497" cy="104326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900" b="1" dirty="0" smtClean="0">
              <a:solidFill>
                <a:srgbClr val="70AD47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b="1" dirty="0" smtClean="0">
                <a:solidFill>
                  <a:srgbClr val="70AD47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2022-2023</a:t>
            </a:r>
          </a:p>
          <a:p>
            <a:pPr algn="ctr"/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участие в проведении занятий  Школы молодого 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педагога,</a:t>
            </a:r>
            <a:endParaRPr lang="ru-RU" sz="12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Слет молодых педагогов, Форум молодых педагогов, </a:t>
            </a:r>
          </a:p>
          <a:p>
            <a:pPr lvl="0" algn="ctr"/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литературно-музыкальные гостиные и вечера  для педагогов,</a:t>
            </a:r>
          </a:p>
          <a:p>
            <a:pPr lvl="0" algn="ctr"/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в составе жюри конкурсов и фестивалей профессионального мастерства</a:t>
            </a:r>
          </a:p>
          <a:p>
            <a:pPr lvl="0" algn="ctr"/>
            <a:endParaRPr lang="ru-RU" sz="105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Прямая со стрелкой 37"/>
          <p:cNvCxnSpPr/>
          <p:nvPr/>
        </p:nvCxnSpPr>
        <p:spPr>
          <a:xfrm>
            <a:off x="2941944" y="5403090"/>
            <a:ext cx="693952" cy="23571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H="1">
            <a:off x="5948948" y="5432019"/>
            <a:ext cx="716920" cy="194081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Выноска-облако 29"/>
          <p:cNvSpPr/>
          <p:nvPr/>
        </p:nvSpPr>
        <p:spPr>
          <a:xfrm>
            <a:off x="6732241" y="2251472"/>
            <a:ext cx="2335560" cy="1393552"/>
          </a:xfrm>
          <a:prstGeom prst="cloudCallout">
            <a:avLst>
              <a:gd name="adj1" fmla="val -59984"/>
              <a:gd name="adj2" fmla="val -1294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i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Городской клуб «Наставник»</a:t>
            </a:r>
            <a:endParaRPr lang="ru-RU" sz="1500" b="1" i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Стрелка вправо 28"/>
          <p:cNvSpPr/>
          <p:nvPr/>
        </p:nvSpPr>
        <p:spPr>
          <a:xfrm>
            <a:off x="6058980" y="2725571"/>
            <a:ext cx="800048" cy="381623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6045252" y="1402695"/>
            <a:ext cx="827504" cy="327958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15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Блок-схема: альтернативный процесс 12"/>
          <p:cNvSpPr/>
          <p:nvPr/>
        </p:nvSpPr>
        <p:spPr>
          <a:xfrm>
            <a:off x="3108803" y="2913065"/>
            <a:ext cx="2246687" cy="159250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2F5897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Конкурс профессионального мастерства </a:t>
            </a:r>
          </a:p>
          <a:p>
            <a:pPr algn="ctr"/>
            <a:r>
              <a:rPr lang="ru-RU" sz="1200" dirty="0" smtClean="0">
                <a:solidFill>
                  <a:srgbClr val="2F5897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«Педагог года» </a:t>
            </a:r>
          </a:p>
          <a:p>
            <a:pPr algn="ctr"/>
            <a:r>
              <a:rPr lang="ru-RU" sz="12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октябрь-декабрь – подготовительный этап; </a:t>
            </a:r>
          </a:p>
          <a:p>
            <a:pPr algn="ctr"/>
            <a:r>
              <a:rPr lang="ru-RU" sz="12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 – заочный этап; </a:t>
            </a:r>
          </a:p>
          <a:p>
            <a:pPr algn="ctr"/>
            <a:r>
              <a:rPr lang="ru-RU" sz="12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sz="12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евраль – очный этап </a:t>
            </a:r>
            <a:endParaRPr lang="ru-RU" sz="1200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Блок-схема: альтернативный процесс 13"/>
          <p:cNvSpPr/>
          <p:nvPr/>
        </p:nvSpPr>
        <p:spPr>
          <a:xfrm>
            <a:off x="880203" y="840941"/>
            <a:ext cx="1324977" cy="1299938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rgbClr val="E4E9EF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Фестиваль</a:t>
            </a:r>
            <a:r>
              <a:rPr lang="ru-RU" sz="1050" dirty="0" smtClean="0">
                <a:solidFill>
                  <a:srgbClr val="2F5897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методических идей и проектов «Разбуди талант!»</a:t>
            </a:r>
            <a:endParaRPr lang="ru-RU" sz="1050" dirty="0">
              <a:solidFill>
                <a:srgbClr val="E4E9EF">
                  <a:lumMod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05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ноябрь-январь </a:t>
            </a:r>
            <a:endParaRPr lang="ru-RU" sz="1050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2328278" y="868643"/>
            <a:ext cx="1324978" cy="1294023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E4E9EF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Фестиваль методических разработок по изучению истории и культуры России</a:t>
            </a:r>
          </a:p>
          <a:p>
            <a:pPr algn="ctr"/>
            <a:r>
              <a:rPr lang="ru-RU" sz="10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март-май</a:t>
            </a:r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5475515" y="2973414"/>
            <a:ext cx="2100942" cy="153873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2F5897">
                    <a:lumMod val="75000"/>
                  </a:srgbClr>
                </a:solidFill>
                <a:latin typeface="Arial"/>
                <a:ea typeface="Times New Roman"/>
              </a:rPr>
              <a:t>Всероссийский конкурс на </a:t>
            </a:r>
            <a:r>
              <a:rPr lang="ru-RU" sz="1200" dirty="0">
                <a:solidFill>
                  <a:srgbClr val="2F5897">
                    <a:lumMod val="75000"/>
                  </a:srgbClr>
                </a:solidFill>
                <a:latin typeface="Arial"/>
                <a:ea typeface="Times New Roman"/>
              </a:rPr>
              <a:t>присуждение премий лучшим учителям за </a:t>
            </a:r>
            <a:r>
              <a:rPr lang="ru-RU" sz="1200" dirty="0" smtClean="0">
                <a:solidFill>
                  <a:srgbClr val="2F5897">
                    <a:lumMod val="75000"/>
                  </a:srgbClr>
                </a:solidFill>
                <a:latin typeface="Arial"/>
                <a:ea typeface="Times New Roman"/>
              </a:rPr>
              <a:t>достижения в </a:t>
            </a:r>
            <a:r>
              <a:rPr lang="ru-RU" sz="1200" dirty="0">
                <a:solidFill>
                  <a:srgbClr val="2F5897">
                    <a:lumMod val="75000"/>
                  </a:srgbClr>
                </a:solidFill>
                <a:latin typeface="Arial"/>
                <a:ea typeface="Times New Roman"/>
              </a:rPr>
              <a:t>педагогической </a:t>
            </a:r>
            <a:r>
              <a:rPr lang="ru-RU" sz="1200" dirty="0" smtClean="0">
                <a:solidFill>
                  <a:srgbClr val="2F5897">
                    <a:lumMod val="75000"/>
                  </a:srgbClr>
                </a:solidFill>
                <a:latin typeface="Arial"/>
                <a:ea typeface="Times New Roman"/>
              </a:rPr>
              <a:t>деятельности </a:t>
            </a:r>
          </a:p>
          <a:p>
            <a:pPr algn="ctr"/>
            <a:r>
              <a:rPr lang="ru-RU" sz="1200" i="1" dirty="0" smtClean="0">
                <a:solidFill>
                  <a:srgbClr val="C00000"/>
                </a:solidFill>
                <a:latin typeface="Arial"/>
                <a:ea typeface="Times New Roman"/>
              </a:rPr>
              <a:t>февраль-май</a:t>
            </a:r>
            <a:endParaRPr lang="ru-RU" sz="1200" i="1" dirty="0">
              <a:solidFill>
                <a:srgbClr val="C00000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 rot="10800000" flipH="1" flipV="1">
            <a:off x="880203" y="2955969"/>
            <a:ext cx="2110564" cy="145292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rgbClr val="2F5897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Всероссийский конкурс </a:t>
            </a:r>
            <a:endParaRPr lang="ru-RU" sz="1100" dirty="0" smtClean="0">
              <a:solidFill>
                <a:srgbClr val="2F5897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100" dirty="0" smtClean="0">
                <a:solidFill>
                  <a:srgbClr val="2F5897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100" dirty="0">
                <a:solidFill>
                  <a:srgbClr val="2F5897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области педагогики, воспитания и </a:t>
            </a:r>
            <a:r>
              <a:rPr lang="ru-RU" sz="1100" dirty="0" smtClean="0">
                <a:solidFill>
                  <a:srgbClr val="2F5897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работы</a:t>
            </a:r>
          </a:p>
          <a:p>
            <a:pPr algn="ctr"/>
            <a:r>
              <a:rPr lang="ru-RU" sz="1100" dirty="0" smtClean="0">
                <a:solidFill>
                  <a:srgbClr val="2F5897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>
                <a:solidFill>
                  <a:srgbClr val="2F5897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детьми и молодежью </a:t>
            </a:r>
            <a:endParaRPr lang="ru-RU" sz="1100" dirty="0" smtClean="0">
              <a:solidFill>
                <a:srgbClr val="2F5897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100" dirty="0" smtClean="0">
                <a:solidFill>
                  <a:srgbClr val="2F5897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sz="1100" dirty="0">
                <a:solidFill>
                  <a:srgbClr val="2F5897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lang="ru-RU" sz="1100" dirty="0" smtClean="0">
                <a:solidFill>
                  <a:srgbClr val="2F5897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лет </a:t>
            </a:r>
          </a:p>
          <a:p>
            <a:pPr algn="ctr"/>
            <a:r>
              <a:rPr lang="ru-RU" sz="1100" dirty="0" smtClean="0">
                <a:solidFill>
                  <a:srgbClr val="2F5897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100" dirty="0">
                <a:solidFill>
                  <a:srgbClr val="2F5897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нравственный подвиг учителя</a:t>
            </a:r>
            <a:r>
              <a:rPr lang="ru-RU" sz="1100" dirty="0" smtClean="0">
                <a:solidFill>
                  <a:srgbClr val="2F5897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algn="ctr"/>
            <a:r>
              <a:rPr lang="ru-RU" sz="11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январь-март</a:t>
            </a:r>
            <a:endParaRPr lang="ru-RU" sz="1100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750000" y="842919"/>
            <a:ext cx="1403960" cy="129019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Конкурсы и фестивали для педагогических работников ДОУ </a:t>
            </a:r>
            <a:r>
              <a:rPr lang="ru-RU" sz="105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 конкурсов в течение года)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5100" y="151346"/>
            <a:ext cx="660400" cy="638576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4000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ru-RU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М</a:t>
            </a:r>
          </a:p>
          <a:p>
            <a:pPr algn="ctr"/>
            <a:endParaRPr lang="ru-RU" sz="2000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ru-RU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О</a:t>
            </a:r>
          </a:p>
          <a:p>
            <a:pPr algn="ctr"/>
            <a:endParaRPr lang="ru-RU" sz="2000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ru-RU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Д</a:t>
            </a:r>
          </a:p>
          <a:p>
            <a:pPr algn="ctr"/>
            <a:endParaRPr lang="ru-RU" sz="2000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ru-RU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Е</a:t>
            </a:r>
          </a:p>
          <a:p>
            <a:pPr algn="ctr"/>
            <a:endParaRPr lang="ru-RU" sz="2000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ru-RU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Л</a:t>
            </a:r>
          </a:p>
          <a:p>
            <a:pPr algn="ctr"/>
            <a:endParaRPr lang="ru-RU" sz="2000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ru-RU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Ь</a:t>
            </a:r>
            <a:endParaRPr lang="ru-RU" sz="4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1153" y="144261"/>
            <a:ext cx="8177703" cy="6035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Городские конкурсы </a:t>
            </a:r>
            <a:r>
              <a:rPr lang="ru-RU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профессионального мастерства и конференция педагогических  работников с целью мотивирования педагогов на участие в «статусных» конкурсах  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792685" y="856158"/>
            <a:ext cx="2206173" cy="147470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Конференция </a:t>
            </a:r>
            <a:r>
              <a:rPr lang="ru-RU" sz="105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05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Профессионально-личностное развитие педагога: </a:t>
            </a:r>
            <a:endParaRPr lang="ru-RU" sz="1050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05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05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самореализации его творческой индивидуальности </a:t>
            </a:r>
          </a:p>
          <a:p>
            <a:pPr algn="ctr"/>
            <a:r>
              <a:rPr lang="ru-RU" sz="105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развитию индивидуальных способностей </a:t>
            </a:r>
            <a:r>
              <a:rPr lang="ru-RU" sz="105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обучающегося»</a:t>
            </a:r>
            <a:endParaRPr lang="ru-RU" sz="105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25500" y="4505565"/>
            <a:ext cx="8177704" cy="511628"/>
          </a:xfrm>
          <a:prstGeom prst="rect">
            <a:avLst/>
          </a:prstGeom>
          <a:solidFill>
            <a:srgbClr val="CC99FF">
              <a:alpha val="23000"/>
            </a:srgb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Сопровождение административно-педагогических команд и педагогов </a:t>
            </a:r>
          </a:p>
          <a:p>
            <a:pPr algn="ctr"/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этапе подготовки событий 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174087" y="5360382"/>
            <a:ext cx="1692424" cy="721725"/>
          </a:xfrm>
          <a:prstGeom prst="rect">
            <a:avLst/>
          </a:prstGeom>
          <a:solidFill>
            <a:srgbClr val="CC99FF">
              <a:alpha val="25000"/>
            </a:srgb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rgbClr val="02489D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Обучающие семинары  ТОГИРРО </a:t>
            </a:r>
            <a:endParaRPr lang="ru-RU" sz="1100" dirty="0">
              <a:solidFill>
                <a:srgbClr val="02489D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236030" y="5337974"/>
            <a:ext cx="1692424" cy="738779"/>
          </a:xfrm>
          <a:prstGeom prst="rect">
            <a:avLst/>
          </a:prstGeom>
          <a:solidFill>
            <a:srgbClr val="CC99FF">
              <a:alpha val="25000"/>
            </a:srgb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rgbClr val="02489D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Тренинги с целью мотивации педагогов</a:t>
            </a:r>
            <a:endParaRPr lang="ru-RU" sz="1100" dirty="0">
              <a:solidFill>
                <a:srgbClr val="02489D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236030" y="845460"/>
            <a:ext cx="1428206" cy="136781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Фестиваль методических идей и проектов учителей-логопедов (ПМПК            г. Тюмени)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7196585" y="5242001"/>
            <a:ext cx="1692424" cy="693963"/>
          </a:xfrm>
          <a:prstGeom prst="rect">
            <a:avLst/>
          </a:prstGeom>
          <a:solidFill>
            <a:srgbClr val="CC99FF">
              <a:alpha val="25000"/>
            </a:srgb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rgbClr val="02489D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Заключительные семинары по итогам конкурсов</a:t>
            </a:r>
            <a:endParaRPr lang="ru-RU" sz="1100" dirty="0">
              <a:solidFill>
                <a:srgbClr val="02489D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8449" y="5219591"/>
            <a:ext cx="1807058" cy="1224751"/>
          </a:xfrm>
          <a:prstGeom prst="rect">
            <a:avLst/>
          </a:prstGeom>
          <a:solidFill>
            <a:srgbClr val="CC99FF">
              <a:alpha val="25000"/>
            </a:srgb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rgbClr val="02489D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Установочные и практико-ориентированные семинары для заместителей руководителей ОО и педагогов (ИМЦ) </a:t>
            </a:r>
            <a:endParaRPr lang="ru-RU" sz="1100" dirty="0">
              <a:solidFill>
                <a:srgbClr val="02489D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685314" y="2975028"/>
            <a:ext cx="1458686" cy="15736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Конкурсы  «Созвездие»,</a:t>
            </a:r>
          </a:p>
          <a:p>
            <a:pPr algn="ctr"/>
            <a:r>
              <a:rPr lang="ru-RU" sz="105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«Директор года России», «Флагманы образования. Школы»</a:t>
            </a:r>
            <a:endParaRPr lang="ru-RU" sz="105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25500" y="2330863"/>
            <a:ext cx="8173357" cy="553701"/>
          </a:xfrm>
          <a:prstGeom prst="rect">
            <a:avLst/>
          </a:prstGeom>
          <a:solidFill>
            <a:srgbClr val="33CC33">
              <a:alpha val="15000"/>
            </a:srgb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Конкурсы профессионального мастерства с выходом на региональный </a:t>
            </a:r>
          </a:p>
          <a:p>
            <a:pPr algn="ctr"/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всероссийский уровень  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3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Прямоугольник 12"/>
          <p:cNvSpPr>
            <a:spLocks noChangeArrowheads="1"/>
          </p:cNvSpPr>
          <p:nvPr/>
        </p:nvSpPr>
        <p:spPr bwMode="auto">
          <a:xfrm>
            <a:off x="127490" y="188640"/>
            <a:ext cx="8908073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0" hangingPunct="0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400" b="1" dirty="0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с молодыми педагогами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758996" y="897880"/>
            <a:ext cx="3184386" cy="12050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i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Методические мероприятия: 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проблемные семинары, образовательные сессии, </a:t>
            </a:r>
          </a:p>
          <a:p>
            <a:pPr algn="ctr"/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круглые столы, конкурсы профессионального мастерства, фестивали методических идей</a:t>
            </a:r>
            <a:endParaRPr lang="ru-RU" sz="12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127490" y="906140"/>
            <a:ext cx="2549006" cy="1082700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Деловое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общение</a:t>
            </a:r>
          </a:p>
          <a:p>
            <a:pPr algn="ctr"/>
            <a:endParaRPr lang="ru-RU" dirty="0"/>
          </a:p>
        </p:txBody>
      </p:sp>
      <p:sp>
        <p:nvSpPr>
          <p:cNvPr id="19" name="Стрелка вправо 18"/>
          <p:cNvSpPr/>
          <p:nvPr/>
        </p:nvSpPr>
        <p:spPr>
          <a:xfrm>
            <a:off x="127490" y="2528671"/>
            <a:ext cx="2549006" cy="1116353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Неформальное общение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Выноска-облако 23"/>
          <p:cNvSpPr/>
          <p:nvPr/>
        </p:nvSpPr>
        <p:spPr>
          <a:xfrm>
            <a:off x="6732240" y="787400"/>
            <a:ext cx="2159307" cy="1315536"/>
          </a:xfrm>
          <a:prstGeom prst="cloudCallout">
            <a:avLst>
              <a:gd name="adj1" fmla="val -54358"/>
              <a:gd name="adj2" fmla="val 10369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i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Совет молодых педагогов</a:t>
            </a:r>
            <a:endParaRPr lang="ru-RU" sz="1500" b="1" i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758996" y="2251472"/>
            <a:ext cx="3184386" cy="15321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i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Культурно-массовая деятельность:</a:t>
            </a:r>
          </a:p>
          <a:p>
            <a:pPr algn="ctr"/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 </a:t>
            </a: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молодых педагогов,  </a:t>
            </a:r>
            <a:endParaRPr lang="ru-RU" sz="1200" b="1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клуб </a:t>
            </a: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общения «Диалог», </a:t>
            </a:r>
            <a:endParaRPr lang="ru-RU" sz="1200" b="1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Открытый </a:t>
            </a: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 под открытым небом «В шесть часов вечера после войны», 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Вальс на Царской Набережной»,</a:t>
            </a:r>
          </a:p>
          <a:p>
            <a:pPr algn="ctr"/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Слёт молодых 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педагогов,</a:t>
            </a:r>
            <a:endParaRPr lang="ru-RU" sz="12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Форум молодых педагогов</a:t>
            </a:r>
          </a:p>
          <a:p>
            <a:pPr algn="ctr"/>
            <a:endParaRPr lang="ru-RU" sz="12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850650" y="4118706"/>
            <a:ext cx="7804899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Скругленный прямоугольник 30"/>
          <p:cNvSpPr/>
          <p:nvPr/>
        </p:nvSpPr>
        <p:spPr>
          <a:xfrm>
            <a:off x="583526" y="4401310"/>
            <a:ext cx="2980362" cy="100178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1200" b="1" i="1" dirty="0" smtClean="0">
              <a:solidFill>
                <a:srgbClr val="ED7D31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ru-RU" sz="1200" b="1" i="1" dirty="0" smtClean="0">
              <a:solidFill>
                <a:srgbClr val="ED7D31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Форум молодых педагогов,</a:t>
            </a:r>
          </a:p>
          <a:p>
            <a:pPr lvl="0" algn="ctr"/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творческих клубов,</a:t>
            </a:r>
          </a:p>
          <a:p>
            <a:pPr lvl="0" algn="ctr"/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Литературные вечера</a:t>
            </a:r>
          </a:p>
          <a:p>
            <a:pPr lvl="0" algn="ctr"/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 молодых педагогов, </a:t>
            </a:r>
          </a:p>
          <a:p>
            <a:pPr lvl="0" algn="ctr"/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Открытый урок под открытым небом</a:t>
            </a:r>
          </a:p>
          <a:p>
            <a:pPr lvl="0" algn="ctr"/>
            <a:endParaRPr lang="ru-RU" sz="12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2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5796136" y="4401310"/>
            <a:ext cx="3071252" cy="100178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1200" b="1" i="1" dirty="0" smtClean="0">
              <a:solidFill>
                <a:srgbClr val="99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Слет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молодых 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педагогов, </a:t>
            </a:r>
          </a:p>
          <a:p>
            <a:pPr algn="ctr"/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Школа молодого педагога</a:t>
            </a:r>
          </a:p>
          <a:p>
            <a:pPr algn="ctr"/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Литературно-музыкальная  гостиная, работа в составе жюри фестивалей</a:t>
            </a:r>
            <a:endParaRPr lang="ru-RU" sz="12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ru-RU" sz="1200" b="1" i="1" dirty="0">
              <a:solidFill>
                <a:srgbClr val="99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781625" y="4434078"/>
            <a:ext cx="1599802" cy="60477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2021-2022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27441" y="4093533"/>
            <a:ext cx="26925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1400" b="1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Совет молодых педагогов 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5943382" y="4090771"/>
            <a:ext cx="28554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Городской клуб «Наставник»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115616" y="5626100"/>
            <a:ext cx="6255497" cy="104326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900" b="1" dirty="0" smtClean="0">
              <a:solidFill>
                <a:srgbClr val="70AD47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b="1" dirty="0" smtClean="0">
                <a:solidFill>
                  <a:srgbClr val="70AD47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2022-2023</a:t>
            </a:r>
          </a:p>
          <a:p>
            <a:pPr algn="ctr"/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участие в проведении занятий  Школы молодого 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педагога,</a:t>
            </a:r>
            <a:endParaRPr lang="ru-RU" sz="12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Слет молодых педагогов, Форум молодых педагогов, </a:t>
            </a:r>
          </a:p>
          <a:p>
            <a:pPr lvl="0" algn="ctr"/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литературно-музыкальные гостиные и вечера  для педагогов,</a:t>
            </a:r>
          </a:p>
          <a:p>
            <a:pPr lvl="0" algn="ctr"/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в составе жюри конкурсов и фестивалей профессионального мастерства</a:t>
            </a:r>
          </a:p>
          <a:p>
            <a:pPr lvl="0" algn="ctr"/>
            <a:endParaRPr lang="ru-RU" sz="105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Прямая со стрелкой 37"/>
          <p:cNvCxnSpPr/>
          <p:nvPr/>
        </p:nvCxnSpPr>
        <p:spPr>
          <a:xfrm>
            <a:off x="2941944" y="5403090"/>
            <a:ext cx="693952" cy="23571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H="1">
            <a:off x="5948948" y="5432019"/>
            <a:ext cx="716920" cy="194081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Выноска-облако 29"/>
          <p:cNvSpPr/>
          <p:nvPr/>
        </p:nvSpPr>
        <p:spPr>
          <a:xfrm>
            <a:off x="6732241" y="2251472"/>
            <a:ext cx="2335560" cy="1393552"/>
          </a:xfrm>
          <a:prstGeom prst="cloudCallout">
            <a:avLst>
              <a:gd name="adj1" fmla="val -59984"/>
              <a:gd name="adj2" fmla="val -1294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i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Городской клуб «Наставник»</a:t>
            </a:r>
            <a:endParaRPr lang="ru-RU" sz="1500" b="1" i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Стрелка вправо 28"/>
          <p:cNvSpPr/>
          <p:nvPr/>
        </p:nvSpPr>
        <p:spPr>
          <a:xfrm>
            <a:off x="6058980" y="2725571"/>
            <a:ext cx="800048" cy="381623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6045252" y="1402695"/>
            <a:ext cx="827504" cy="327958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26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1868</TotalTime>
  <Words>1717</Words>
  <Application>Microsoft Office PowerPoint</Application>
  <PresentationFormat>Экран (4:3)</PresentationFormat>
  <Paragraphs>214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Зухра Г. Исхакова</cp:lastModifiedBy>
  <cp:revision>136</cp:revision>
  <cp:lastPrinted>2022-08-18T14:05:13Z</cp:lastPrinted>
  <dcterms:created xsi:type="dcterms:W3CDTF">2020-04-25T15:10:22Z</dcterms:created>
  <dcterms:modified xsi:type="dcterms:W3CDTF">2022-08-18T14:27:30Z</dcterms:modified>
</cp:coreProperties>
</file>