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3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9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28600" y="228600"/>
            <a:ext cx="86106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«Главнейшая заслуга императора Александра III в том, что он процарствовал 13 лет мирно, не имея ни одной войны..., но он дал России эти 13 лет мира и спокойствия не уступками, а справедливой и непоколебимой твердостью. Он сумел внушить за границей уверенность, с одной стороны, в том, что он не поступит несправедливо по отношению к кому бы то ни было, не пожелает никаких захватов; все были покойны, что он не затеет никакой авантюры».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С. Ю. Витте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9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1"/>
          <p:cNvPicPr>
            <a:picLocks noChangeAspect="1" noChangeArrowheads="1"/>
          </p:cNvPicPr>
          <p:nvPr/>
        </p:nvPicPr>
        <p:blipFill>
          <a:blip r:embed="rId3">
            <a:lum contrast="12000"/>
          </a:blip>
          <a:srcRect l="17056"/>
          <a:stretch>
            <a:fillRect/>
          </a:stretch>
        </p:blipFill>
        <p:spPr bwMode="auto">
          <a:xfrm>
            <a:off x="3962400" y="0"/>
            <a:ext cx="5181600" cy="6858000"/>
          </a:xfrm>
          <a:prstGeom prst="rect">
            <a:avLst/>
          </a:prstGeom>
          <a:noFill/>
          <a:ln w="50800">
            <a:noFill/>
            <a:miter lim="800000"/>
            <a:headEnd/>
            <a:tailEnd/>
          </a:ln>
        </p:spPr>
      </p:pic>
      <p:pic>
        <p:nvPicPr>
          <p:cNvPr id="10" name="Picture 6" descr="Файл:Kramskoy Alexander III.jpg"/>
          <p:cNvPicPr>
            <a:picLocks noChangeAspect="1" noChangeArrowheads="1"/>
          </p:cNvPicPr>
          <p:nvPr/>
        </p:nvPicPr>
        <p:blipFill>
          <a:blip r:embed="rId4"/>
          <a:srcRect l="10793" r="8259"/>
          <a:stretch>
            <a:fillRect/>
          </a:stretch>
        </p:blipFill>
        <p:spPr bwMode="auto">
          <a:xfrm>
            <a:off x="0" y="-127775"/>
            <a:ext cx="3962400" cy="698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370607" y="0"/>
            <a:ext cx="677339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Внешняя политика</a:t>
            </a:r>
          </a:p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Александра </a:t>
            </a:r>
            <a:r>
              <a:rPr lang="en-US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III</a:t>
            </a:r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.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89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953000" y="4953000"/>
            <a:ext cx="2667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Балканы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47800" y="4876800"/>
            <a:ext cx="2667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Средняя Азия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77000" y="2819400"/>
            <a:ext cx="2667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Дальний Восток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2819400"/>
            <a:ext cx="26670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Европа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лево 11"/>
          <p:cNvSpPr/>
          <p:nvPr/>
        </p:nvSpPr>
        <p:spPr>
          <a:xfrm rot="15499797">
            <a:off x="3629366" y="3042165"/>
            <a:ext cx="3320684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 rot="17668817">
            <a:off x="1818320" y="3032377"/>
            <a:ext cx="3608927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 rot="19221145">
            <a:off x="2417608" y="2144616"/>
            <a:ext cx="2111622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 rot="13184457">
            <a:off x="4798457" y="2093237"/>
            <a:ext cx="2035952" cy="45720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14600" y="0"/>
            <a:ext cx="4419600" cy="1828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Направления внешней политики  Александра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3125" y="3652107"/>
          <a:ext cx="4857750" cy="422148"/>
        </p:xfrm>
        <a:graphic>
          <a:graphicData uri="http://schemas.openxmlformats.org/drawingml/2006/table">
            <a:tbl>
              <a:tblPr/>
              <a:tblGrid>
                <a:gridCol w="485775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Проект военной конвенции от 5/17 августа 1892 г.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4" name="Picture 4" descr="89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100" b="1" dirty="0"/>
              <a:t>Проект военной конвенции от 5/17 августа 1892 г. </a:t>
            </a:r>
            <a:endParaRPr lang="ru-RU" sz="2100" b="1" dirty="0" smtClean="0"/>
          </a:p>
          <a:p>
            <a:pPr lvl="0" eaLnBrk="0" hangingPunct="0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Одушевленные одинаковым   стремлением   к  сохранению  мира,   Франция  и  Россия,  имея  единственной  целью  подготовиться   к требованиям  оборонительной  войны,  вызванной  нападением  войск Тройственного союза против одной из них, договорились о следующих положениях:</a:t>
            </a:r>
            <a:endParaRPr kumimoji="0" lang="ru-RU" sz="2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1. Если  Франция  подвергнется нападению со стороны Германии или Италии,  поддержанной Германией, Россия употребит все войска, какими она может располагать для нападения на Германию.</a:t>
            </a:r>
            <a:endParaRPr kumimoji="0" lang="ru-RU" sz="2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100" b="0" i="0" u="none" strike="noStrike" cap="none" normalizeH="0" baseline="0" dirty="0" smtClean="0" bmk="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Если Россия  подвергнется  нападению  Германии  или Австрии, поддержанной Германией,  Франция  употребит  все  войска,  какими может  располагать  для  нападения  на Германию.  </a:t>
            </a:r>
            <a:endParaRPr kumimoji="0" lang="ru-RU" sz="2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2. В  случае мобилизации войск Тройственного союза или одной из входящих в  него  держав,  Франция  и  Россия  немедленно,  по получении  известия об этом,  не ожидая никакого предварительного соглашения,  мобилизуют немедленно и одновременно все свои силы и двинут их как можно ближе к своим границам.</a:t>
            </a:r>
            <a:endParaRPr kumimoji="0" lang="ru-RU" sz="2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1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Вопросы:</a:t>
            </a:r>
            <a:endParaRPr kumimoji="0" lang="ru-RU" sz="2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Каковы основные  цели России в европейской политике?</a:t>
            </a:r>
            <a:endParaRPr kumimoji="0" lang="ru-RU" sz="2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Кто стал союзником России в Европе, а кто противником?</a:t>
            </a:r>
            <a:endParaRPr kumimoji="0" lang="ru-RU" sz="2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kumimoji="0" lang="ru-RU" sz="21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Какие способы решения европейских проблем выбрала Россия?</a:t>
            </a:r>
            <a:endParaRPr kumimoji="0" lang="ru-RU" sz="21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915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Picture 4" descr="89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52400"/>
            <a:ext cx="9144000" cy="701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0" y="509651"/>
          <a:ext cx="9144001" cy="6379464"/>
        </p:xfrm>
        <a:graphic>
          <a:graphicData uri="http://schemas.openxmlformats.org/drawingml/2006/table">
            <a:tbl>
              <a:tblPr/>
              <a:tblGrid>
                <a:gridCol w="2057400"/>
                <a:gridCol w="3932839"/>
                <a:gridCol w="315376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Регион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Александр </a:t>
                      </a:r>
                      <a:r>
                        <a:rPr lang="en-US" sz="2800" dirty="0">
                          <a:latin typeface="Times New Roman"/>
                          <a:ea typeface="Arial Unicode MS"/>
                          <a:cs typeface="Times New Roman"/>
                        </a:rPr>
                        <a:t>II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Arial Unicode MS"/>
                          <a:cs typeface="Times New Roman"/>
                        </a:rPr>
                        <a:t>Александр </a:t>
                      </a:r>
                      <a:r>
                        <a:rPr lang="en-US" sz="2800">
                          <a:latin typeface="Times New Roman"/>
                          <a:ea typeface="Arial Unicode MS"/>
                          <a:cs typeface="Times New Roman"/>
                        </a:rPr>
                        <a:t>III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Европа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Отмена унизительных статей Парижского мира.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Arial Unicode MS"/>
                          <a:cs typeface="Times New Roman"/>
                        </a:rPr>
                        <a:t>Утверждение мира и порядка в Европе.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Азия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Завоевание Средней Азии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Arial Unicode MS"/>
                          <a:cs typeface="Times New Roman"/>
                        </a:rPr>
                        <a:t>Укрепление границ государства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Arial Unicode MS"/>
                          <a:cs typeface="Times New Roman"/>
                        </a:rPr>
                        <a:t>Дальний Восток 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Разграничение территорий между Россией и Китаем, Японией.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Обострение конфликта с Японией.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Arial Unicode MS"/>
                          <a:cs typeface="Times New Roman"/>
                        </a:rPr>
                        <a:t>Балканский полуостров</a:t>
                      </a:r>
                      <a:endParaRPr lang="ru-RU" sz="2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Защита православного населения Балкан.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Arial Unicode MS"/>
                          <a:cs typeface="Times New Roman"/>
                        </a:rPr>
                        <a:t>Потеря влияния России на Балканах. </a:t>
                      </a:r>
                      <a:endParaRPr lang="ru-RU" sz="2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2819400" y="-344550"/>
            <a:ext cx="3673259" cy="689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latin typeface="Times New Roman"/>
                <a:ea typeface="Arial Unicode MS"/>
                <a:cs typeface="Times New Roman"/>
              </a:rPr>
              <a:t>Закрепление </a:t>
            </a:r>
            <a:endParaRPr lang="ru-RU" sz="3600" dirty="0">
              <a:latin typeface="Calibri"/>
              <a:ea typeface="Times New Roman"/>
              <a:cs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275</Words>
  <PresentationFormat>Экран (4:3)</PresentationFormat>
  <Paragraphs>36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</cp:revision>
  <dcterms:modified xsi:type="dcterms:W3CDTF">2015-02-20T20:23:05Z</dcterms:modified>
</cp:coreProperties>
</file>