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59" r:id="rId6"/>
    <p:sldId id="258" r:id="rId7"/>
    <p:sldId id="260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4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67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972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329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622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036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6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205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7818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44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8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467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A966-531E-4266-8B35-2AEDF89B09AD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1C7E01-6CD4-4510-BC08-D72FDDFD34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958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54000" y="0"/>
            <a:ext cx="9144000" cy="80010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Bahnschrift Light Condensed" panose="020B0502040204020203" pitchFamily="34" charset="0"/>
              </a:rPr>
              <a:t>Геннадий </a:t>
            </a:r>
            <a:r>
              <a:rPr lang="ru-RU" sz="4800" b="1" dirty="0" err="1" smtClean="0">
                <a:latin typeface="Bahnschrift Light Condensed" panose="020B0502040204020203" pitchFamily="34" charset="0"/>
              </a:rPr>
              <a:t>Крамор</a:t>
            </a:r>
            <a:endParaRPr lang="ru-RU" sz="4800" b="1" dirty="0" smtClean="0">
              <a:latin typeface="Bahnschrift Light Condensed" panose="020B0502040204020203" pitchFamily="34" charset="0"/>
            </a:endParaRPr>
          </a:p>
          <a:p>
            <a:r>
              <a:rPr lang="ru-RU" sz="3600" b="1" dirty="0" smtClean="0">
                <a:latin typeface="Bahnschrift Light Condensed" panose="020B0502040204020203" pitchFamily="34" charset="0"/>
              </a:rPr>
              <a:t> краевед</a:t>
            </a:r>
            <a:r>
              <a:rPr lang="ru-RU" sz="3600" b="1" dirty="0">
                <a:latin typeface="Bahnschrift Light Condensed" panose="020B0502040204020203" pitchFamily="34" charset="0"/>
              </a:rPr>
              <a:t>, фотограф, журналист.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8229600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509000" y="1164134"/>
            <a:ext cx="3683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600" b="1" dirty="0">
                <a:latin typeface="Bahnschrift Light Condensed" panose="020B0502040204020203" pitchFamily="34" charset="0"/>
              </a:rPr>
              <a:t>Краевед</a:t>
            </a:r>
            <a:r>
              <a:rPr lang="ru-RU" sz="2600" dirty="0">
                <a:latin typeface="Bahnschrift Light Condensed" panose="020B0502040204020203" pitchFamily="34" charset="0"/>
              </a:rPr>
              <a:t> (сфера интересов – история православия Сибири, провинциальная архитектура), методист по научно-просветительской деятельности культурного центра Ершова в Ишиме, заместитель директора по научной работе </a:t>
            </a:r>
            <a:r>
              <a:rPr lang="ru-RU" sz="2600" dirty="0" err="1">
                <a:latin typeface="Bahnschrift Light Condensed" panose="020B0502040204020203" pitchFamily="34" charset="0"/>
              </a:rPr>
              <a:t>Ишимского</a:t>
            </a:r>
            <a:r>
              <a:rPr lang="ru-RU" sz="2600" dirty="0">
                <a:latin typeface="Bahnschrift Light Condensed" panose="020B0502040204020203" pitchFamily="34" charset="0"/>
              </a:rPr>
              <a:t> историко-художественного музея, главный редактор альманаха «Коркина слобода», член редколлегии журнала «Конек-Горбунок».</a:t>
            </a:r>
          </a:p>
        </p:txBody>
      </p:sp>
    </p:spTree>
    <p:extLst>
      <p:ext uri="{BB962C8B-B14F-4D97-AF65-F5344CB8AC3E}">
        <p14:creationId xmlns:p14="http://schemas.microsoft.com/office/powerpoint/2010/main" val="69963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11" y="2455981"/>
            <a:ext cx="7825811" cy="4402019"/>
          </a:xfrm>
        </p:spPr>
      </p:pic>
      <p:sp>
        <p:nvSpPr>
          <p:cNvPr id="5" name="TextBox 4"/>
          <p:cNvSpPr txBox="1"/>
          <p:nvPr/>
        </p:nvSpPr>
        <p:spPr>
          <a:xfrm>
            <a:off x="7823200" y="2455981"/>
            <a:ext cx="4368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Bahnschrift Light Condensed" panose="020B0502040204020203" pitchFamily="34" charset="0"/>
              </a:rPr>
              <a:t>Лауреат </a:t>
            </a:r>
            <a:r>
              <a:rPr lang="ru-RU" sz="2800" dirty="0">
                <a:latin typeface="Bahnschrift Light Condensed" panose="020B0502040204020203" pitchFamily="34" charset="0"/>
              </a:rPr>
              <a:t>фестивалей «Тюменская пресса – 2006» (в номинации «Общественный корреспондент года»), «Православие и СМИ» (в номинации «Пресса») в 2007 г. Победитель конкурса «Гордость Тюменской области» в 2007 г.</a:t>
            </a:r>
          </a:p>
          <a:p>
            <a:pPr algn="just"/>
            <a:r>
              <a:rPr lang="ru-RU" sz="2800" dirty="0">
                <a:latin typeface="Bahnschrift Light Condensed" panose="020B0502040204020203" pitchFamily="34" charset="0"/>
              </a:rPr>
              <a:t>Отмечен почетными грамотами главы города Ишима, </a:t>
            </a:r>
            <a:r>
              <a:rPr lang="ru-RU" sz="2800" dirty="0" err="1">
                <a:latin typeface="Bahnschrift Light Condensed" panose="020B0502040204020203" pitchFamily="34" charset="0"/>
              </a:rPr>
              <a:t>Ишимской</a:t>
            </a:r>
            <a:r>
              <a:rPr lang="ru-RU" sz="2800" dirty="0">
                <a:latin typeface="Bahnschrift Light Condensed" panose="020B0502040204020203" pitchFamily="34" charset="0"/>
              </a:rPr>
              <a:t> городской Думы.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2611" y="0"/>
            <a:ext cx="797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latin typeface="Bahnschrift Light Condensed" panose="020B0502040204020203" pitchFamily="34" charset="0"/>
              </a:rPr>
              <a:t>Автор документальных фильмов («Ишим-ТВ») «Архитектура модерна ст. Ишим», «Ишим – остановка на крестном пути», «Быль о блаженном Геннадии». Автор статей в региональной и местной прессе, научных сборниках, четвертом томе «Тюменской энциклопедии» и «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Ишимской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энциклопедии». Автор-составитель серии буклетов по истории 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Приишимья</a:t>
            </a:r>
            <a:r>
              <a:rPr lang="ru-RU" sz="2400" dirty="0" smtClean="0">
                <a:latin typeface="Bahnschrift Light Condensed" panose="020B0502040204020203" pitchFamily="34" charset="0"/>
              </a:rPr>
              <a:t>, мини-альбомов «Ишим – мой город на синей реке», «</a:t>
            </a:r>
            <a:r>
              <a:rPr lang="ru-RU" sz="2400" dirty="0" err="1" smtClean="0">
                <a:latin typeface="Bahnschrift Light Condensed" panose="020B0502040204020203" pitchFamily="34" charset="0"/>
              </a:rPr>
              <a:t>ОБЪЕКТИВно</a:t>
            </a:r>
            <a:r>
              <a:rPr lang="ru-RU" sz="2400" dirty="0" smtClean="0">
                <a:latin typeface="Bahnschrift Light Condensed" panose="020B0502040204020203" pitchFamily="34" charset="0"/>
              </a:rPr>
              <a:t> об Ишиме».</a:t>
            </a:r>
            <a:endParaRPr lang="ru-RU" sz="2400" dirty="0">
              <a:latin typeface="Bahnschrift Light Condensed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480" y="29568"/>
            <a:ext cx="3639820" cy="242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47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30 </a:t>
            </a:r>
            <a:r>
              <a:rPr lang="ru-RU" dirty="0" smtClean="0"/>
              <a:t>января 2018г. </a:t>
            </a:r>
            <a:r>
              <a:rPr lang="ru-RU" dirty="0"/>
              <a:t>в Ишиме состоялась презентация второго тома </a:t>
            </a:r>
            <a:r>
              <a:rPr lang="ru-RU" dirty="0" err="1"/>
              <a:t>Ишимской</a:t>
            </a:r>
            <a:r>
              <a:rPr lang="ru-RU" dirty="0"/>
              <a:t> энциклопедии. Эта дата выбрана не случайно. Именно в этот день в 1782 году императрица Екатерина подписала указ о присвоении </a:t>
            </a:r>
            <a:r>
              <a:rPr lang="ru-RU" dirty="0" err="1"/>
              <a:t>Коркиной</a:t>
            </a:r>
            <a:r>
              <a:rPr lang="ru-RU" dirty="0"/>
              <a:t> слободе статуса города. И первый большой выход нового издания к читателям, в числе которых ветераны, представители всех сфер, молодёжных организаций, успешен.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Благодарностей главы города Ишима удостоены редактор Геннадий </a:t>
            </a:r>
            <a:r>
              <a:rPr lang="ru-RU" dirty="0" err="1"/>
              <a:t>Крамор</a:t>
            </a:r>
            <a:r>
              <a:rPr lang="ru-RU" dirty="0"/>
              <a:t>, секретарь Татьяна Доронина. Награды получили Ирина Оленикова и Людмила </a:t>
            </a:r>
            <a:r>
              <a:rPr lang="ru-RU" dirty="0" err="1"/>
              <a:t>Марикова</a:t>
            </a:r>
            <a:r>
              <a:rPr lang="ru-RU" dirty="0"/>
              <a:t>. </a:t>
            </a:r>
            <a:endParaRPr lang="ru-RU" dirty="0" smtClean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«</a:t>
            </a:r>
            <a:r>
              <a:rPr lang="ru-RU" dirty="0" err="1"/>
              <a:t>Ишимская</a:t>
            </a:r>
            <a:r>
              <a:rPr lang="ru-RU" dirty="0"/>
              <a:t> энциклопедия» передана во все библиотеки и образовательные учреждения города.  Стоит отметить, что Ишим – единственное муниципальное образование в Тюменской области, имеющее в ряду краеведческой литературы полноценную энциклопедию.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486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2"/>
            <a:ext cx="10198100" cy="6851848"/>
          </a:xfrm>
        </p:spPr>
      </p:pic>
    </p:spTree>
    <p:extLst>
      <p:ext uri="{BB962C8B-B14F-4D97-AF65-F5344CB8AC3E}">
        <p14:creationId xmlns:p14="http://schemas.microsoft.com/office/powerpoint/2010/main" val="2336637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07256" cy="6858000"/>
          </a:xfrm>
        </p:spPr>
      </p:pic>
    </p:spTree>
    <p:extLst>
      <p:ext uri="{BB962C8B-B14F-4D97-AF65-F5344CB8AC3E}">
        <p14:creationId xmlns:p14="http://schemas.microsoft.com/office/powerpoint/2010/main" val="87414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2531" y="4673600"/>
            <a:ext cx="2799469" cy="132556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Bahnschrift Light Condensed" panose="020B0502040204020203" pitchFamily="34" charset="0"/>
              </a:rPr>
              <a:t>Интервью с краеведом</a:t>
            </a:r>
            <a:endParaRPr lang="ru-RU" dirty="0">
              <a:latin typeface="Bahnschrift Light Condensed" panose="020B0502040204020203" pitchFamily="34" charset="0"/>
            </a:endParaRPr>
          </a:p>
        </p:txBody>
      </p:sp>
      <p:pic>
        <p:nvPicPr>
          <p:cNvPr id="4" name="Геннадий Крамор. Краевед и публицист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392531" cy="6858000"/>
          </a:xfrm>
        </p:spPr>
      </p:pic>
    </p:spTree>
    <p:extLst>
      <p:ext uri="{BB962C8B-B14F-4D97-AF65-F5344CB8AC3E}">
        <p14:creationId xmlns:p14="http://schemas.microsoft.com/office/powerpoint/2010/main" val="326046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89907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atin typeface="Bahnschrift Light Condensed" panose="020B0502040204020203" pitchFamily="34" charset="0"/>
              </a:rPr>
              <a:t>– Геннадий Андреевич, </a:t>
            </a:r>
            <a:r>
              <a:rPr lang="ru-RU" sz="4000" b="1" dirty="0" smtClean="0">
                <a:latin typeface="Bahnschrift Light Condensed" panose="020B0502040204020203" pitchFamily="34" charset="0"/>
              </a:rPr>
              <a:t>расскажите о ваших увлечениях?</a:t>
            </a:r>
          </a:p>
          <a:p>
            <a:r>
              <a:rPr lang="ru-RU" sz="4000" b="1" dirty="0" smtClean="0">
                <a:latin typeface="Bahnschrift Light Condensed" panose="020B0502040204020203" pitchFamily="34" charset="0"/>
              </a:rPr>
              <a:t>-  Как </a:t>
            </a:r>
            <a:r>
              <a:rPr lang="ru-RU" sz="4000" b="1" dirty="0">
                <a:latin typeface="Bahnschrift Light Condensed" panose="020B0502040204020203" pitchFamily="34" charset="0"/>
              </a:rPr>
              <a:t>заинтересовались историей края</a:t>
            </a:r>
            <a:r>
              <a:rPr lang="ru-RU" sz="4000" b="1" dirty="0" smtClean="0">
                <a:latin typeface="Bahnschrift Light Condensed" panose="020B0502040204020203" pitchFamily="34" charset="0"/>
              </a:rPr>
              <a:t>?</a:t>
            </a:r>
          </a:p>
          <a:p>
            <a:r>
              <a:rPr lang="ru-RU" sz="4000" b="1" dirty="0">
                <a:latin typeface="Bahnschrift Light Condensed" panose="020B0502040204020203" pitchFamily="34" charset="0"/>
              </a:rPr>
              <a:t>– </a:t>
            </a:r>
            <a:r>
              <a:rPr lang="ru-RU" sz="4000" b="1" dirty="0" smtClean="0">
                <a:latin typeface="Bahnschrift Light Condensed" panose="020B0502040204020203" pitchFamily="34" charset="0"/>
              </a:rPr>
              <a:t>В каком издании можем ознакомится с вашими научными исследованиями?</a:t>
            </a:r>
          </a:p>
          <a:p>
            <a:r>
              <a:rPr lang="ru-RU" sz="4000" b="1" dirty="0" smtClean="0">
                <a:latin typeface="Bahnschrift Light Condensed" panose="020B0502040204020203" pitchFamily="34" charset="0"/>
              </a:rPr>
              <a:t>– </a:t>
            </a:r>
            <a:r>
              <a:rPr lang="ru-RU" sz="4000" b="1" dirty="0">
                <a:latin typeface="Bahnschrift Light Condensed" panose="020B0502040204020203" pitchFamily="34" charset="0"/>
              </a:rPr>
              <a:t>Какими раритетными находками обогатили фонды</a:t>
            </a:r>
            <a:r>
              <a:rPr lang="ru-RU" sz="4000" b="1" dirty="0" smtClean="0">
                <a:latin typeface="Bahnschrift Light Condensed" panose="020B0502040204020203" pitchFamily="34" charset="0"/>
              </a:rPr>
              <a:t>?</a:t>
            </a:r>
          </a:p>
          <a:p>
            <a:r>
              <a:rPr lang="ru-RU" sz="4000" b="1" dirty="0">
                <a:latin typeface="Bahnschrift Light Condensed" panose="020B0502040204020203" pitchFamily="34" charset="0"/>
              </a:rPr>
              <a:t>– В людях какие качества цените</a:t>
            </a:r>
            <a:r>
              <a:rPr lang="ru-RU" sz="4000" b="1" dirty="0" smtClean="0">
                <a:latin typeface="Bahnschrift Light Condensed" panose="020B0502040204020203" pitchFamily="34" charset="0"/>
              </a:rPr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84485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165</Words>
  <Application>Microsoft Office PowerPoint</Application>
  <PresentationFormat>Широкоэкранный</PresentationFormat>
  <Paragraphs>17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Bahnschrift Light Condensed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Интервью с краеведом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2019-04-20T07:32:23Z</dcterms:created>
  <dcterms:modified xsi:type="dcterms:W3CDTF">2019-04-20T07:48:39Z</dcterms:modified>
</cp:coreProperties>
</file>