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86" r:id="rId2"/>
    <p:sldId id="1500" r:id="rId3"/>
    <p:sldId id="1523" r:id="rId4"/>
    <p:sldId id="315" r:id="rId5"/>
    <p:sldId id="1496" r:id="rId6"/>
    <p:sldId id="1497" r:id="rId7"/>
    <p:sldId id="1501" r:id="rId8"/>
    <p:sldId id="1495" r:id="rId9"/>
    <p:sldId id="1504" r:id="rId10"/>
    <p:sldId id="1515" r:id="rId11"/>
    <p:sldId id="1517" r:id="rId12"/>
    <p:sldId id="1508" r:id="rId13"/>
    <p:sldId id="1519" r:id="rId14"/>
    <p:sldId id="1502" r:id="rId15"/>
    <p:sldId id="1491" r:id="rId16"/>
    <p:sldId id="287" r:id="rId17"/>
    <p:sldId id="321" r:id="rId18"/>
    <p:sldId id="1509" r:id="rId19"/>
    <p:sldId id="1512" r:id="rId20"/>
    <p:sldId id="1510" r:id="rId21"/>
    <p:sldId id="1524" r:id="rId22"/>
    <p:sldId id="1511" r:id="rId23"/>
    <p:sldId id="340" r:id="rId24"/>
    <p:sldId id="348" r:id="rId25"/>
    <p:sldId id="341" r:id="rId26"/>
    <p:sldId id="310" r:id="rId27"/>
    <p:sldId id="330" r:id="rId28"/>
    <p:sldId id="1521" r:id="rId29"/>
    <p:sldId id="1520" r:id="rId30"/>
    <p:sldId id="1526" r:id="rId31"/>
    <p:sldId id="1527" r:id="rId32"/>
    <p:sldId id="293" r:id="rId33"/>
    <p:sldId id="274" r:id="rId34"/>
    <p:sldId id="278" r:id="rId35"/>
    <p:sldId id="280" r:id="rId36"/>
    <p:sldId id="1518" r:id="rId37"/>
    <p:sldId id="277" r:id="rId38"/>
    <p:sldId id="1522" r:id="rId39"/>
    <p:sldId id="1516" r:id="rId40"/>
    <p:sldId id="332" r:id="rId41"/>
    <p:sldId id="1528" r:id="rId42"/>
  </p:sldIdLst>
  <p:sldSz cx="13444538" cy="7562850"/>
  <p:notesSz cx="10083800" cy="7562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 userDrawn="1">
          <p15:clr>
            <a:srgbClr val="A4A3A4"/>
          </p15:clr>
        </p15:guide>
        <p15:guide id="2" pos="423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68"/>
  </p:normalViewPr>
  <p:slideViewPr>
    <p:cSldViewPr showGuides="1">
      <p:cViewPr varScale="1">
        <p:scale>
          <a:sx n="70" d="100"/>
          <a:sy n="70" d="100"/>
        </p:scale>
        <p:origin x="600" y="43"/>
      </p:cViewPr>
      <p:guideLst>
        <p:guide orient="horz" pos="2382"/>
        <p:guide pos="423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70388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711825" y="0"/>
            <a:ext cx="4370388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2962AE-CE67-428E-AF9E-EB4346EB00C7}" type="datetimeFigureOut">
              <a:rPr lang="ru-RU" smtClean="0"/>
              <a:t>24.06.2019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774950" y="946150"/>
            <a:ext cx="4533900" cy="2551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008063" y="3640138"/>
            <a:ext cx="8067675" cy="29781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7183438"/>
            <a:ext cx="4370388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711825" y="7183438"/>
            <a:ext cx="4370388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BB2A3D-706F-419A-AF25-9B5FEA34FC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012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2:notes"/>
          <p:cNvSpPr txBox="1">
            <a:spLocks noGrp="1"/>
          </p:cNvSpPr>
          <p:nvPr>
            <p:ph type="body" idx="1"/>
          </p:nvPr>
        </p:nvSpPr>
        <p:spPr>
          <a:xfrm>
            <a:off x="679768" y="4779486"/>
            <a:ext cx="5438140" cy="3910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2:notes"/>
          <p:cNvSpPr txBox="1">
            <a:spLocks noGrp="1"/>
          </p:cNvSpPr>
          <p:nvPr>
            <p:ph type="sldNum" idx="12"/>
          </p:nvPr>
        </p:nvSpPr>
        <p:spPr>
          <a:xfrm>
            <a:off x="3850443" y="9433107"/>
            <a:ext cx="2945659" cy="498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379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ACB1D8E-31B1-4AFD-AA3E-791499EE847B}" type="slidenum">
              <a:t>20</a:t>
            </a:fld>
            <a:endParaRPr lang="en-US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018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412e3d6eb3_3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412e3d6eb3_3_57:notes"/>
          <p:cNvSpPr txBox="1">
            <a:spLocks noGrp="1"/>
          </p:cNvSpPr>
          <p:nvPr>
            <p:ph type="body" idx="1"/>
          </p:nvPr>
        </p:nvSpPr>
        <p:spPr>
          <a:xfrm>
            <a:off x="679768" y="4779486"/>
            <a:ext cx="5438140" cy="391065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g412e3d6eb3_3_57:notes"/>
          <p:cNvSpPr txBox="1">
            <a:spLocks noGrp="1"/>
          </p:cNvSpPr>
          <p:nvPr>
            <p:ph type="sldNum" idx="12"/>
          </p:nvPr>
        </p:nvSpPr>
        <p:spPr>
          <a:xfrm>
            <a:off x="3850443" y="9433106"/>
            <a:ext cx="2945659" cy="498199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7998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9:notes"/>
          <p:cNvSpPr txBox="1">
            <a:spLocks noGrp="1"/>
          </p:cNvSpPr>
          <p:nvPr>
            <p:ph type="body" idx="1"/>
          </p:nvPr>
        </p:nvSpPr>
        <p:spPr>
          <a:xfrm>
            <a:off x="679768" y="4779486"/>
            <a:ext cx="5438140" cy="391048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0370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ffcf08d88_3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2" name="Google Shape;392;g3ffcf08d88_3_14:notes"/>
          <p:cNvSpPr txBox="1">
            <a:spLocks noGrp="1"/>
          </p:cNvSpPr>
          <p:nvPr>
            <p:ph type="body" idx="1"/>
          </p:nvPr>
        </p:nvSpPr>
        <p:spPr>
          <a:xfrm>
            <a:off x="679768" y="4779486"/>
            <a:ext cx="5438140" cy="3910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3" name="Google Shape;393;g3ffcf08d88_3_14:notes"/>
          <p:cNvSpPr txBox="1">
            <a:spLocks noGrp="1"/>
          </p:cNvSpPr>
          <p:nvPr>
            <p:ph type="sldNum" idx="12"/>
          </p:nvPr>
        </p:nvSpPr>
        <p:spPr>
          <a:xfrm>
            <a:off x="3850443" y="9433106"/>
            <a:ext cx="2945659" cy="498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40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2873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597FC-1AD3-4A9B-B8FB-C97D025523B3}" type="datetimeFigureOut">
              <a:rPr lang="ru-RU" smtClean="0"/>
              <a:t>24.06.2019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6FE87-D911-490B-84B3-03CA7A883FB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680567" y="1237717"/>
            <a:ext cx="10083404" cy="2632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96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489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489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489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489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489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489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489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489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680567" y="3972247"/>
            <a:ext cx="10083404" cy="182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9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8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32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32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32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32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32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32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924314" y="7009642"/>
            <a:ext cx="3025021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9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453504" y="7009642"/>
            <a:ext cx="4537532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9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9495207" y="7009642"/>
            <a:ext cx="3025021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9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9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9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9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9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9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9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9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9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136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924313" y="402655"/>
            <a:ext cx="11595915" cy="1461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36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489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489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489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489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489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489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489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489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924313" y="2013262"/>
            <a:ext cx="11595915" cy="4798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378140" marR="0" lvl="0" indent="-336125" algn="l" rtl="0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3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56281" marR="0" lvl="1" indent="-315117" algn="l" rtl="0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34422" marR="0" lvl="2" indent="-294110" algn="l" rtl="0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6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12563" marR="0" lvl="3" indent="-283606" algn="l" rtl="0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8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90704" marR="0" lvl="4" indent="-283606" algn="l" rtl="0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8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68845" marR="0" lvl="5" indent="-283606" algn="l" rtl="0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8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646985" marR="0" lvl="6" indent="-283606" algn="l" rtl="0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8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025125" marR="0" lvl="7" indent="-283606" algn="l" rtl="0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8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403266" marR="0" lvl="8" indent="-283606" algn="l" rtl="0">
              <a:lnSpc>
                <a:spcPct val="90000"/>
              </a:lnSpc>
              <a:spcBef>
                <a:spcPts val="414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8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924314" y="7009642"/>
            <a:ext cx="3025021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9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453504" y="7009642"/>
            <a:ext cx="4537532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9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9495207" y="7009642"/>
            <a:ext cx="3025021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9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9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9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9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9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9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9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9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9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016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6639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3075" y="303216"/>
            <a:ext cx="12098391" cy="1260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3075" y="1765300"/>
            <a:ext cx="12098391" cy="4991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73075" y="7010400"/>
            <a:ext cx="3136777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597FC-1AD3-4A9B-B8FB-C97D025523B3}" type="datetimeFigureOut">
              <a:rPr lang="ru-RU" smtClean="0"/>
              <a:t>24.06.2019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592986" y="7010400"/>
            <a:ext cx="4258566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634690" y="7010400"/>
            <a:ext cx="3136777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6FE87-D911-490B-84B3-03CA7A883FB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33837" y="6301705"/>
            <a:ext cx="82784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Александр </a:t>
            </a:r>
            <a:r>
              <a:rPr 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Асмолов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2019 г.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3557" y="440217"/>
            <a:ext cx="1296144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Школа возможностей: </a:t>
            </a:r>
          </a:p>
          <a:p>
            <a:pPr algn="ctr"/>
            <a:r>
              <a:rPr lang="ru-R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от парадигмы знаний, умений и навыков – к парадигме развивающего смыслового образования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033637" y="5581625"/>
            <a:ext cx="1108923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33637" y="6013673"/>
            <a:ext cx="5688632" cy="92333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Печально я гляжу на наше поколенье! Его 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грядущее — иль пусто, иль темно…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Михаил Лермонтов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65685" y="2341265"/>
            <a:ext cx="41764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Поколение 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NET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55657" y="2269257"/>
            <a:ext cx="5975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Поколение 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WAITHOOD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26" name="Picture 2" descr="https://ichef.bbci.co.uk/images/ic/1200x675/p0374kl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7774" y="3133353"/>
            <a:ext cx="4224469" cy="2376264"/>
          </a:xfrm>
          <a:prstGeom prst="rect">
            <a:avLst/>
          </a:prstGeom>
          <a:noFill/>
        </p:spPr>
      </p:pic>
      <p:pic>
        <p:nvPicPr>
          <p:cNvPr id="1028" name="Picture 4" descr="http://look-at-life.club/wp-content/uploads/2017/08/LookAtLife-infant-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26326" y="3133353"/>
            <a:ext cx="3959229" cy="2386176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778053" y="1722396"/>
            <a:ext cx="46085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Поколение 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794277" y="6013673"/>
            <a:ext cx="6192688" cy="92333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Здравствуй, племя младое, незнакомое! </a:t>
            </a:r>
          </a:p>
          <a:p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Александр Пушкин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033637" y="1477169"/>
            <a:ext cx="1108923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Заголовок 1">
            <a:extLst>
              <a:ext uri="{FF2B5EF4-FFF2-40B4-BE49-F238E27FC236}">
                <a16:creationId xmlns="" xmlns:a16="http://schemas.microsoft.com/office/drawing/2014/main" id="{D0D7ED03-DF5B-AB49-A4CD-E21F4AF10E9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3444538" cy="15855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4400"/>
            </a:pPr>
            <a:r>
              <a:rPr lang="ru-RU" sz="4000" b="1" kern="0" dirty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Парадокс </a:t>
            </a:r>
            <a:r>
              <a:rPr lang="ru-RU" sz="4000" b="1" kern="0" dirty="0" smtClean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«известной неизвестности»:  </a:t>
            </a:r>
            <a:r>
              <a:rPr lang="ru-RU" sz="4000" b="1" kern="0" dirty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кто они?</a:t>
            </a:r>
          </a:p>
        </p:txBody>
      </p:sp>
    </p:spTree>
    <p:extLst>
      <p:ext uri="{BB962C8B-B14F-4D97-AF65-F5344CB8AC3E}">
        <p14:creationId xmlns:p14="http://schemas.microsoft.com/office/powerpoint/2010/main" val="307427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05645" y="1471525"/>
            <a:ext cx="11089232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endParaRPr lang="ru-RU" sz="2800" b="1" spc="-5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Постфигуративная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культура: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культ предков</a:t>
            </a:r>
          </a:p>
          <a:p>
            <a:pPr algn="r">
              <a:spcBef>
                <a:spcPts val="1200"/>
              </a:spcBef>
            </a:pP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Традиции как механизм трансляции </a:t>
            </a:r>
            <a:r>
              <a:rPr lang="ru-RU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опыта</a:t>
            </a:r>
            <a:endParaRPr lang="ru-RU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Конфигуративная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культура: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культ современников</a:t>
            </a:r>
          </a:p>
          <a:p>
            <a:pPr algn="r">
              <a:spcBef>
                <a:spcPts val="1200"/>
              </a:spcBef>
            </a:pP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Обучение на равных: дети учатся у </a:t>
            </a:r>
            <a:r>
              <a:rPr lang="ru-RU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нас, мы 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учимся у </a:t>
            </a:r>
            <a:r>
              <a:rPr lang="ru-RU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детей</a:t>
            </a:r>
            <a:endParaRPr lang="ru-RU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Префигуративная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культура: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культ будущего</a:t>
            </a:r>
          </a:p>
          <a:p>
            <a:pPr algn="r">
              <a:spcBef>
                <a:spcPts val="1200"/>
              </a:spcBef>
            </a:pPr>
            <a:r>
              <a:rPr lang="ru-RU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Вы 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никогда не жили в этом мире.</a:t>
            </a:r>
          </a:p>
          <a:p>
            <a:pPr algn="r">
              <a:spcBef>
                <a:spcPts val="1200"/>
              </a:spcBef>
            </a:pP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Какое право вы имеете нас учить?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033637" y="1477169"/>
            <a:ext cx="1108923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D0D7ED03-DF5B-AB49-A4CD-E21F4AF10E9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3444538" cy="15855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4400"/>
            </a:pPr>
            <a:r>
              <a:rPr lang="ru-RU" sz="4000" b="1" kern="0" dirty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Три типа </a:t>
            </a:r>
            <a:r>
              <a:rPr lang="ru-RU" sz="4000" b="1" kern="0" dirty="0" err="1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межпоколенческих</a:t>
            </a:r>
            <a:r>
              <a:rPr lang="ru-RU" sz="4000" b="1" kern="0" dirty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lang="ru-RU" sz="4000" b="1" kern="0" dirty="0" smtClean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отношений</a:t>
            </a:r>
            <a:endParaRPr lang="ru-RU" sz="4000" b="1" kern="0" dirty="0">
              <a:solidFill>
                <a:schemeClr val="dk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2549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6667D26-2313-4D4D-B8E5-1C134085B8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" y="1909217"/>
            <a:ext cx="6216870" cy="5653633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1033637" y="1477169"/>
            <a:ext cx="1108923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D0D7ED03-DF5B-AB49-A4CD-E21F4AF10E9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3444538" cy="15855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rtl="0">
              <a:lnSpc>
                <a:spcPct val="90000"/>
              </a:lnSpc>
              <a:buClr>
                <a:schemeClr val="dk1"/>
              </a:buClr>
              <a:buSzPts val="4400"/>
            </a:pPr>
            <a:r>
              <a:rPr lang="ru-RU" sz="4000" b="1" kern="0" dirty="0" smtClean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Ценностные образы личности</a:t>
            </a:r>
            <a:br>
              <a:rPr lang="ru-RU" sz="4000" b="1" kern="0" dirty="0" smtClean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</a:br>
            <a:r>
              <a:rPr lang="ru-RU" sz="3400" kern="0" dirty="0" smtClean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добродетели, достоинства, установки</a:t>
            </a:r>
            <a:endParaRPr lang="ru-RU" sz="3400" kern="0" dirty="0">
              <a:solidFill>
                <a:schemeClr val="dk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D0D7ED03-DF5B-AB49-A4CD-E21F4AF10E9A}"/>
              </a:ext>
            </a:extLst>
          </p:cNvPr>
          <p:cNvSpPr txBox="1">
            <a:spLocks/>
          </p:cNvSpPr>
          <p:nvPr/>
        </p:nvSpPr>
        <p:spPr>
          <a:xfrm>
            <a:off x="5786164" y="2954339"/>
            <a:ext cx="7658373" cy="22463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ts val="1200"/>
              </a:spcBef>
              <a:buClr>
                <a:schemeClr val="dk1"/>
              </a:buClr>
              <a:buSzPts val="4400"/>
            </a:pPr>
            <a:r>
              <a:rPr lang="ru-RU" sz="2800" kern="0" dirty="0" smtClean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Ученик </a:t>
            </a:r>
            <a:r>
              <a:rPr lang="en-US" sz="2800" kern="0" dirty="0" smtClean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XXI</a:t>
            </a:r>
            <a:r>
              <a:rPr lang="ru-RU" sz="2800" kern="0" dirty="0" smtClean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:</a:t>
            </a:r>
          </a:p>
          <a:p>
            <a:pPr algn="ctr">
              <a:spcBef>
                <a:spcPts val="1200"/>
              </a:spcBef>
              <a:buClr>
                <a:schemeClr val="dk1"/>
              </a:buClr>
              <a:buSzPts val="4400"/>
            </a:pPr>
            <a:r>
              <a:rPr lang="ru-RU" sz="2800" b="1" kern="0" dirty="0" smtClean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компетенции</a:t>
            </a:r>
            <a:r>
              <a:rPr lang="ru-RU" sz="2800" b="1" kern="0" dirty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, необходимые для </a:t>
            </a:r>
            <a:r>
              <a:rPr lang="ru-RU" sz="2800" b="1" kern="0" dirty="0" smtClean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успеха</a:t>
            </a:r>
            <a:endParaRPr lang="ru-RU" sz="2800" b="1" kern="0" dirty="0">
              <a:solidFill>
                <a:schemeClr val="dk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82985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0" y="2494491"/>
            <a:ext cx="13444538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800" b="1" spc="-5" dirty="0">
                <a:latin typeface="Arial"/>
                <a:cs typeface="Arial"/>
              </a:rPr>
              <a:t>Риски слепоты </a:t>
            </a:r>
            <a:r>
              <a:rPr sz="2800" b="1" dirty="0">
                <a:latin typeface="Arial"/>
                <a:cs typeface="Arial"/>
              </a:rPr>
              <a:t>к </a:t>
            </a:r>
            <a:r>
              <a:rPr sz="2800" b="1" spc="-5" dirty="0">
                <a:latin typeface="Arial"/>
                <a:cs typeface="Arial"/>
              </a:rPr>
              <a:t>горизонтам развития нового</a:t>
            </a:r>
            <a:r>
              <a:rPr sz="2800" b="1" spc="-45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поколения:</a:t>
            </a:r>
            <a:endParaRPr sz="2800" b="1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563591" y="3532974"/>
            <a:ext cx="4773295" cy="2037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311275">
              <a:lnSpc>
                <a:spcPct val="117900"/>
              </a:lnSpc>
              <a:spcBef>
                <a:spcPts val="95"/>
              </a:spcBef>
            </a:pPr>
            <a:r>
              <a:rPr sz="2800" spc="-5" dirty="0">
                <a:latin typeface="Arial"/>
                <a:cs typeface="Arial"/>
              </a:rPr>
              <a:t>Ради чего их учить?  Чему </a:t>
            </a:r>
            <a:r>
              <a:rPr sz="2800" dirty="0">
                <a:latin typeface="Arial"/>
                <a:cs typeface="Arial"/>
              </a:rPr>
              <a:t>и </a:t>
            </a:r>
            <a:r>
              <a:rPr sz="2800" spc="-5" dirty="0">
                <a:latin typeface="Arial"/>
                <a:cs typeface="Arial"/>
              </a:rPr>
              <a:t>как их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учить?  Кому их учить?</a:t>
            </a:r>
            <a:endParaRPr sz="2800" dirty="0">
              <a:latin typeface="Arial"/>
              <a:cs typeface="Arial"/>
            </a:endParaRPr>
          </a:p>
          <a:p>
            <a:pPr marL="12700">
              <a:spcBef>
                <a:spcPts val="600"/>
              </a:spcBef>
            </a:pPr>
            <a:r>
              <a:rPr sz="2800" spc="-5" dirty="0">
                <a:latin typeface="Arial"/>
                <a:cs typeface="Arial"/>
              </a:rPr>
              <a:t>Какими ресурсами их</a:t>
            </a:r>
            <a:r>
              <a:rPr sz="2800" spc="-5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учить?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522470" y="3565401"/>
            <a:ext cx="4935768" cy="39996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033637" y="1477169"/>
            <a:ext cx="1108923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D0D7ED03-DF5B-AB49-A4CD-E21F4AF10E9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3444538" cy="15855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4400"/>
            </a:pPr>
            <a:r>
              <a:rPr lang="ru-RU" sz="4000" b="1" kern="0" dirty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Какое образование нужно нашим детям?</a:t>
            </a:r>
            <a:endParaRPr lang="ru-RU" sz="3400" kern="0" dirty="0">
              <a:solidFill>
                <a:schemeClr val="dk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8099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авнобедренный треугольник 7"/>
          <p:cNvSpPr/>
          <p:nvPr/>
        </p:nvSpPr>
        <p:spPr>
          <a:xfrm>
            <a:off x="4703869" y="2701305"/>
            <a:ext cx="4036799" cy="3479999"/>
          </a:xfrm>
          <a:prstGeom prst="triangle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8CA4D12-487C-0649-94DC-822B6C4B2F71}"/>
              </a:ext>
            </a:extLst>
          </p:cNvPr>
          <p:cNvSpPr txBox="1"/>
          <p:nvPr/>
        </p:nvSpPr>
        <p:spPr>
          <a:xfrm>
            <a:off x="2833837" y="6181304"/>
            <a:ext cx="34286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Социальная адаптация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36E3D94-732F-CE4B-A808-EA0DDCAA9D6A}"/>
              </a:ext>
            </a:extLst>
          </p:cNvPr>
          <p:cNvSpPr txBox="1"/>
          <p:nvPr/>
        </p:nvSpPr>
        <p:spPr>
          <a:xfrm>
            <a:off x="7010301" y="6301705"/>
            <a:ext cx="4223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Профессионализация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033637" y="1477169"/>
            <a:ext cx="1108923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Заголовок 1">
            <a:extLst>
              <a:ext uri="{FF2B5EF4-FFF2-40B4-BE49-F238E27FC236}">
                <a16:creationId xmlns="" xmlns:a16="http://schemas.microsoft.com/office/drawing/2014/main" id="{D0D7ED03-DF5B-AB49-A4CD-E21F4AF10E9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3444538" cy="15855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4400"/>
            </a:pPr>
            <a:r>
              <a:rPr lang="ru-RU" sz="4000" b="1" kern="0" dirty="0" smtClean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Векторы развития личности </a:t>
            </a:r>
            <a:br>
              <a:rPr lang="ru-RU" sz="4000" b="1" kern="0" dirty="0" smtClean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</a:br>
            <a:r>
              <a:rPr lang="ru-RU" sz="4000" b="1" kern="0" dirty="0" smtClean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в системе образования</a:t>
            </a:r>
            <a:endParaRPr lang="ru-RU" sz="3400" kern="0" dirty="0">
              <a:solidFill>
                <a:schemeClr val="dk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EF2317E-EE3B-8F46-8D6D-EFFA8DA76F0C}"/>
              </a:ext>
            </a:extLst>
          </p:cNvPr>
          <p:cNvSpPr txBox="1"/>
          <p:nvPr/>
        </p:nvSpPr>
        <p:spPr>
          <a:xfrm>
            <a:off x="5007919" y="2178085"/>
            <a:ext cx="3428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Персонализация</a:t>
            </a:r>
          </a:p>
        </p:txBody>
      </p:sp>
    </p:spTree>
    <p:extLst>
      <p:ext uri="{BB962C8B-B14F-4D97-AF65-F5344CB8AC3E}">
        <p14:creationId xmlns:p14="http://schemas.microsoft.com/office/powerpoint/2010/main" val="3044873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D48A627-C4AA-D04B-8DB3-8D7D0DD3DC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573" y="2773313"/>
            <a:ext cx="8424936" cy="4343127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Персонализация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саморегуляция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самодисциплина, </a:t>
            </a:r>
            <a:r>
              <a:rPr 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самодетерминация</a:t>
            </a:r>
            <a:endParaRPr lang="ru-RU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Социальная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адаптация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на первый план выходит исследовательская активность ребенка</a:t>
            </a:r>
          </a:p>
          <a:p>
            <a:pPr>
              <a:spcBef>
                <a:spcPts val="1200"/>
              </a:spcBef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Профессионализация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формирование компетенций, необходимых в условиях трансформации профессий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6806355-5350-F94C-B217-FDED36D89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7552" y="3925441"/>
            <a:ext cx="4316986" cy="3606772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1033637" y="1477169"/>
            <a:ext cx="1108923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D0D7ED03-DF5B-AB49-A4CD-E21F4AF10E9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3444538" cy="15855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4400"/>
            </a:pPr>
            <a:r>
              <a:rPr lang="ru-RU" sz="4000" b="1" kern="0" dirty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Тенденции современного образования</a:t>
            </a:r>
            <a:endParaRPr lang="ru-RU" sz="3400" kern="0" dirty="0">
              <a:solidFill>
                <a:schemeClr val="dk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90284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D805ECAF-7FFC-B842-A89B-3F30DC6ACD6E}"/>
              </a:ext>
            </a:extLst>
          </p:cNvPr>
          <p:cNvSpPr/>
          <p:nvPr/>
        </p:nvSpPr>
        <p:spPr>
          <a:xfrm>
            <a:off x="4014211" y="6237615"/>
            <a:ext cx="2282399" cy="127775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89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85EC5F36-3EF7-2E4F-B1E7-867E3BD8D3B1}"/>
              </a:ext>
            </a:extLst>
          </p:cNvPr>
          <p:cNvSpPr/>
          <p:nvPr/>
        </p:nvSpPr>
        <p:spPr>
          <a:xfrm>
            <a:off x="1680369" y="6854485"/>
            <a:ext cx="2333840" cy="6507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89"/>
          </a:p>
        </p:txBody>
      </p:sp>
      <p:sp>
        <p:nvSpPr>
          <p:cNvPr id="114" name="Google Shape;114;p16"/>
          <p:cNvSpPr txBox="1"/>
          <p:nvPr/>
        </p:nvSpPr>
        <p:spPr>
          <a:xfrm>
            <a:off x="1486117" y="5769116"/>
            <a:ext cx="2494655" cy="1094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616" tIns="37798" rIns="75616" bIns="37798" anchor="t" anchorCtr="0">
            <a:noAutofit/>
          </a:bodyPr>
          <a:lstStyle/>
          <a:p>
            <a:pPr algn="ctr"/>
            <a:r>
              <a:rPr lang="ru-RU" sz="2481" b="1" dirty="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Простейшие</a:t>
            </a:r>
            <a:endParaRPr sz="1323" dirty="0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ctr"/>
            <a:r>
              <a:rPr lang="ru-RU" sz="1323" dirty="0">
                <a:latin typeface="Helvetica Neue"/>
                <a:ea typeface="Helvetica Neue"/>
                <a:cs typeface="Helvetica Neue"/>
                <a:sym typeface="Helvetica Neue"/>
              </a:rPr>
              <a:t>с</a:t>
            </a:r>
            <a:r>
              <a:rPr lang="ru-RU" sz="1323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пособность к приобретению опыта как предпосылка экстраполяции </a:t>
            </a:r>
            <a:endParaRPr sz="1489" dirty="0"/>
          </a:p>
        </p:txBody>
      </p:sp>
      <p:sp>
        <p:nvSpPr>
          <p:cNvPr id="115" name="Google Shape;115;p16"/>
          <p:cNvSpPr txBox="1"/>
          <p:nvPr/>
        </p:nvSpPr>
        <p:spPr>
          <a:xfrm>
            <a:off x="1202534" y="2665387"/>
            <a:ext cx="3289510" cy="915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616" tIns="37798" rIns="75616" bIns="37798" anchor="t" anchorCtr="0">
            <a:noAutofit/>
          </a:bodyPr>
          <a:lstStyle/>
          <a:p>
            <a:r>
              <a:rPr lang="ru-RU" sz="1654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«От амебы до </a:t>
            </a:r>
            <a:r>
              <a:rPr lang="ru-RU" sz="1654" b="1" i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Эйнштейна</a:t>
            </a:r>
            <a:r>
              <a:rPr lang="ru-RU" sz="1654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всего один шаг» </a:t>
            </a:r>
            <a:endParaRPr sz="1323" dirty="0"/>
          </a:p>
          <a:p>
            <a:r>
              <a:rPr lang="ru-RU" sz="1654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Карл Поппер</a:t>
            </a:r>
            <a:endParaRPr sz="1654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16" name="Google Shape;116;p16"/>
          <p:cNvPicPr preferRelativeResize="0"/>
          <p:nvPr/>
        </p:nvPicPr>
        <p:blipFill rotWithShape="1">
          <a:blip r:embed="rId3">
            <a:alphaModFix/>
          </a:blip>
          <a:srcRect t="1248" r="6193"/>
          <a:stretch/>
        </p:blipFill>
        <p:spPr>
          <a:xfrm>
            <a:off x="9022865" y="3650862"/>
            <a:ext cx="2741304" cy="3884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96609" y="4940129"/>
            <a:ext cx="2726257" cy="2594974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6"/>
          <p:cNvSpPr txBox="1"/>
          <p:nvPr/>
        </p:nvSpPr>
        <p:spPr>
          <a:xfrm>
            <a:off x="8958687" y="2670420"/>
            <a:ext cx="2761042" cy="1034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616" tIns="37798" rIns="75616" bIns="37798" anchor="t" anchorCtr="0">
            <a:noAutofit/>
          </a:bodyPr>
          <a:lstStyle/>
          <a:p>
            <a:pPr algn="ctr"/>
            <a:r>
              <a:rPr lang="ru-RU" sz="2647" b="1" dirty="0" err="1">
                <a:solidFill>
                  <a:srgbClr val="7030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Преадаптация</a:t>
            </a:r>
            <a:endParaRPr sz="2481" b="1" dirty="0">
              <a:solidFill>
                <a:srgbClr val="7030A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ctr"/>
            <a:r>
              <a:rPr lang="ru-RU" sz="1323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конструирование </a:t>
            </a:r>
            <a:br>
              <a:rPr lang="ru-RU" sz="1323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-RU" sz="1323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будущего</a:t>
            </a:r>
            <a:endParaRPr sz="1323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4" name="Google Shape;124;p16"/>
          <p:cNvSpPr txBox="1"/>
          <p:nvPr/>
        </p:nvSpPr>
        <p:spPr>
          <a:xfrm>
            <a:off x="5550573" y="3508529"/>
            <a:ext cx="4112082" cy="1170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616" tIns="37798" rIns="75616" bIns="37798" anchor="t" anchorCtr="0">
            <a:noAutofit/>
          </a:bodyPr>
          <a:lstStyle/>
          <a:p>
            <a:pPr algn="ctr"/>
            <a:r>
              <a:rPr lang="ru-RU" sz="2481" b="1" dirty="0">
                <a:solidFill>
                  <a:srgbClr val="00B0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Предиктивная адаптация</a:t>
            </a:r>
            <a:endParaRPr sz="2481" dirty="0">
              <a:solidFill>
                <a:srgbClr val="00B050"/>
              </a:solidFill>
            </a:endParaRPr>
          </a:p>
          <a:p>
            <a:pPr algn="ctr"/>
            <a:r>
              <a:rPr lang="ru-RU" sz="1323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предвосхищение будущего </a:t>
            </a:r>
            <a:br>
              <a:rPr lang="ru-RU" sz="1323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-RU" sz="1323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 ситуации неопределенности </a:t>
            </a:r>
            <a:endParaRPr sz="1323" dirty="0">
              <a:solidFill>
                <a:schemeClr val="dk1"/>
              </a:solidFill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125" name="Google Shape;125;p16"/>
          <p:cNvSpPr txBox="1"/>
          <p:nvPr/>
        </p:nvSpPr>
        <p:spPr>
          <a:xfrm>
            <a:off x="3855461" y="4700608"/>
            <a:ext cx="2491671" cy="150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616" tIns="37798" rIns="75616" bIns="37798" anchor="t" anchorCtr="0">
            <a:noAutofit/>
          </a:bodyPr>
          <a:lstStyle/>
          <a:p>
            <a:pPr algn="ctr"/>
            <a:r>
              <a:rPr lang="ru-RU" sz="2481" b="1" dirty="0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Реактивная адаптация</a:t>
            </a:r>
            <a:r>
              <a:rPr lang="ru-RU" sz="2647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/>
            </a:r>
            <a:br>
              <a:rPr lang="ru-RU" sz="2647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-RU" sz="1323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способность </a:t>
            </a:r>
            <a:br>
              <a:rPr lang="ru-RU" sz="1323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-RU" sz="1323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 </a:t>
            </a:r>
            <a:r>
              <a:rPr lang="ru-RU" sz="1323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пластичной подстройке</a:t>
            </a:r>
            <a:endParaRPr lang="ru-RU" sz="1323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ctr"/>
            <a:r>
              <a:rPr lang="ru-RU" sz="1323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под наступившую ситуацию</a:t>
            </a:r>
            <a:endParaRPr sz="1654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EDB181D-DF93-774D-BD40-A206BC4E4C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364" r="67722"/>
          <a:stretch/>
        </p:blipFill>
        <p:spPr>
          <a:xfrm>
            <a:off x="4347398" y="6416232"/>
            <a:ext cx="1602015" cy="101440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6A91C74-3EBA-F042-9256-25ABCD3D111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6904" t="9114" r="6067" b="7421"/>
          <a:stretch/>
        </p:blipFill>
        <p:spPr>
          <a:xfrm rot="16200000">
            <a:off x="2470690" y="6358779"/>
            <a:ext cx="709744" cy="1665769"/>
          </a:xfrm>
          <a:prstGeom prst="rect">
            <a:avLst/>
          </a:prstGeom>
        </p:spPr>
      </p:pic>
      <p:sp>
        <p:nvSpPr>
          <p:cNvPr id="11" name="Полилиния 10">
            <a:extLst>
              <a:ext uri="{FF2B5EF4-FFF2-40B4-BE49-F238E27FC236}">
                <a16:creationId xmlns="" xmlns:a16="http://schemas.microsoft.com/office/drawing/2014/main" id="{508A72E1-50AC-5246-ABDC-D1887EDAB286}"/>
              </a:ext>
            </a:extLst>
          </p:cNvPr>
          <p:cNvSpPr/>
          <p:nvPr/>
        </p:nvSpPr>
        <p:spPr>
          <a:xfrm>
            <a:off x="1664935" y="3649060"/>
            <a:ext cx="10094090" cy="3843163"/>
          </a:xfrm>
          <a:custGeom>
            <a:avLst/>
            <a:gdLst>
              <a:gd name="connsiteX0" fmla="*/ 0 w 12204441"/>
              <a:gd name="connsiteY0" fmla="*/ 4646645 h 4646645"/>
              <a:gd name="connsiteX1" fmla="*/ 0 w 12204441"/>
              <a:gd name="connsiteY1" fmla="*/ 3900196 h 4646645"/>
              <a:gd name="connsiteX2" fmla="*/ 2855167 w 12204441"/>
              <a:gd name="connsiteY2" fmla="*/ 3900196 h 4646645"/>
              <a:gd name="connsiteX3" fmla="*/ 2855167 w 12204441"/>
              <a:gd name="connsiteY3" fmla="*/ 3153747 h 4646645"/>
              <a:gd name="connsiteX4" fmla="*/ 5598367 w 12204441"/>
              <a:gd name="connsiteY4" fmla="*/ 3153747 h 4646645"/>
              <a:gd name="connsiteX5" fmla="*/ 5598367 w 12204441"/>
              <a:gd name="connsiteY5" fmla="*/ 1586204 h 4646645"/>
              <a:gd name="connsiteX6" fmla="*/ 8920065 w 12204441"/>
              <a:gd name="connsiteY6" fmla="*/ 1586204 h 4646645"/>
              <a:gd name="connsiteX7" fmla="*/ 8920065 w 12204441"/>
              <a:gd name="connsiteY7" fmla="*/ 0 h 4646645"/>
              <a:gd name="connsiteX8" fmla="*/ 12204441 w 12204441"/>
              <a:gd name="connsiteY8" fmla="*/ 0 h 4646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4441" h="4646645">
                <a:moveTo>
                  <a:pt x="0" y="4646645"/>
                </a:moveTo>
                <a:lnTo>
                  <a:pt x="0" y="3900196"/>
                </a:lnTo>
                <a:lnTo>
                  <a:pt x="2855167" y="3900196"/>
                </a:lnTo>
                <a:lnTo>
                  <a:pt x="2855167" y="3153747"/>
                </a:lnTo>
                <a:lnTo>
                  <a:pt x="5598367" y="3153747"/>
                </a:lnTo>
                <a:lnTo>
                  <a:pt x="5598367" y="1586204"/>
                </a:lnTo>
                <a:lnTo>
                  <a:pt x="8920065" y="1586204"/>
                </a:lnTo>
                <a:lnTo>
                  <a:pt x="8920065" y="0"/>
                </a:lnTo>
                <a:lnTo>
                  <a:pt x="12204441" y="0"/>
                </a:ln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89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1033637" y="1477169"/>
            <a:ext cx="1108923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Заголовок 1">
            <a:extLst>
              <a:ext uri="{FF2B5EF4-FFF2-40B4-BE49-F238E27FC236}">
                <a16:creationId xmlns="" xmlns:a16="http://schemas.microsoft.com/office/drawing/2014/main" id="{D0D7ED03-DF5B-AB49-A4CD-E21F4AF10E9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3444538" cy="15855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4400"/>
            </a:pPr>
            <a:r>
              <a:rPr lang="ru-RU" sz="4000" b="1" kern="0" dirty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Индекс </a:t>
            </a:r>
            <a:r>
              <a:rPr lang="ru-RU" sz="4000" b="1" kern="0" dirty="0" err="1" smtClean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предиктивности</a:t>
            </a:r>
            <a:r>
              <a:rPr lang="ru-RU" sz="4000" b="1" kern="0" dirty="0" smtClean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 </a:t>
            </a:r>
            <a:br>
              <a:rPr lang="ru-RU" sz="4000" b="1" kern="0" dirty="0" smtClean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</a:br>
            <a:r>
              <a:rPr lang="ru-RU" sz="4000" kern="0" dirty="0" smtClean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как </a:t>
            </a:r>
            <a:r>
              <a:rPr lang="ru-RU" sz="4000" kern="0" dirty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критерий развития человеческого потенциала </a:t>
            </a:r>
          </a:p>
        </p:txBody>
      </p:sp>
    </p:spTree>
    <p:extLst>
      <p:ext uri="{BB962C8B-B14F-4D97-AF65-F5344CB8AC3E}">
        <p14:creationId xmlns:p14="http://schemas.microsoft.com/office/powerpoint/2010/main" val="36855527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473795" y="2361492"/>
            <a:ext cx="5832650" cy="34295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spc="-5" dirty="0">
                <a:latin typeface="Arial"/>
                <a:cs typeface="Arial"/>
              </a:rPr>
              <a:t>Эпоха</a:t>
            </a:r>
            <a:r>
              <a:rPr sz="3200" spc="-30" dirty="0">
                <a:latin typeface="Arial"/>
                <a:cs typeface="Arial"/>
              </a:rPr>
              <a:t> </a:t>
            </a:r>
            <a:r>
              <a:rPr sz="3200" spc="-10" dirty="0">
                <a:latin typeface="Arial"/>
                <a:cs typeface="Arial"/>
              </a:rPr>
              <a:t>неопределенности</a:t>
            </a:r>
            <a:endParaRPr sz="3200" dirty="0">
              <a:latin typeface="Arial"/>
              <a:cs typeface="Arial"/>
            </a:endParaRPr>
          </a:p>
          <a:p>
            <a:pPr marL="12700" marR="869928">
              <a:lnSpc>
                <a:spcPts val="7680"/>
              </a:lnSpc>
              <a:spcBef>
                <a:spcPts val="885"/>
              </a:spcBef>
            </a:pPr>
            <a:r>
              <a:rPr sz="3200" spc="-5" dirty="0">
                <a:latin typeface="Arial"/>
                <a:cs typeface="Arial"/>
              </a:rPr>
              <a:t>Эпоха </a:t>
            </a:r>
            <a:r>
              <a:rPr sz="3200" spc="-10" dirty="0">
                <a:latin typeface="Arial"/>
                <a:cs typeface="Arial"/>
              </a:rPr>
              <a:t>разнообразия  </a:t>
            </a:r>
            <a:r>
              <a:rPr sz="3200" spc="-5" dirty="0">
                <a:latin typeface="Arial"/>
                <a:cs typeface="Arial"/>
              </a:rPr>
              <a:t>Эпоха</a:t>
            </a:r>
            <a:r>
              <a:rPr sz="3200" spc="-8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возможностей  </a:t>
            </a:r>
            <a:r>
              <a:rPr sz="3200" spc="-5" dirty="0" err="1">
                <a:latin typeface="Arial"/>
                <a:cs typeface="Arial"/>
              </a:rPr>
              <a:t>Эпоха</a:t>
            </a:r>
            <a:r>
              <a:rPr sz="3200" spc="-15" dirty="0">
                <a:latin typeface="Arial"/>
                <a:cs typeface="Arial"/>
              </a:rPr>
              <a:t> </a:t>
            </a:r>
            <a:r>
              <a:rPr lang="ru-RU" sz="3200" spc="-10" dirty="0" smtClean="0">
                <a:latin typeface="Arial"/>
                <a:cs typeface="Arial"/>
              </a:rPr>
              <a:t>персонализации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378453" y="3062687"/>
            <a:ext cx="4978504" cy="45001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88417" y="2626425"/>
            <a:ext cx="613410" cy="29146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033637" y="1477169"/>
            <a:ext cx="1108923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D0D7ED03-DF5B-AB49-A4CD-E21F4AF10E9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3444538" cy="15855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4400"/>
            </a:pPr>
            <a:r>
              <a:rPr lang="ru-RU" sz="4000" b="1" kern="0" dirty="0" smtClean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Имена </a:t>
            </a:r>
            <a:r>
              <a:rPr lang="en-US" sz="4000" b="1" kern="0" dirty="0" smtClean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XXI</a:t>
            </a:r>
            <a:endParaRPr lang="ru-RU" sz="4000" kern="0" dirty="0">
              <a:solidFill>
                <a:schemeClr val="dk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51682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61629" y="1736373"/>
            <a:ext cx="3110150" cy="8265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spcBef>
                <a:spcPts val="105"/>
              </a:spcBef>
            </a:pPr>
            <a:r>
              <a:rPr b="1" spc="150" dirty="0">
                <a:latin typeface="Arial" panose="020B0604020202020204" pitchFamily="34" charset="0"/>
                <a:cs typeface="Arial" panose="020B0604020202020204" pitchFamily="34" charset="0"/>
              </a:rPr>
              <a:t>ГЕ</a:t>
            </a:r>
            <a:r>
              <a:rPr b="1" spc="225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b="1" spc="220" dirty="0">
                <a:latin typeface="Arial" panose="020B0604020202020204" pitchFamily="34" charset="0"/>
                <a:cs typeface="Arial" panose="020B0604020202020204" pitchFamily="34" charset="0"/>
              </a:rPr>
              <a:t>ц</a:t>
            </a:r>
            <a:r>
              <a:rPr b="1" spc="15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b="1" spc="155" dirty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b="1" spc="135" dirty="0"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b="1" spc="195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b="1" spc="175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b="1" spc="160" dirty="0">
                <a:latin typeface="Arial" panose="020B0604020202020204" pitchFamily="34" charset="0"/>
                <a:cs typeface="Arial" panose="020B0604020202020204" pitchFamily="34" charset="0"/>
              </a:rPr>
              <a:t>ч</a:t>
            </a:r>
            <a:r>
              <a:rPr b="1" spc="15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b="1" spc="12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b="1" spc="200" dirty="0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b="1" spc="130" dirty="0">
                <a:latin typeface="Arial" panose="020B0604020202020204" pitchFamily="34" charset="0"/>
                <a:cs typeface="Arial" panose="020B0604020202020204" pitchFamily="34" charset="0"/>
              </a:rPr>
              <a:t>ая  </a:t>
            </a:r>
            <a:r>
              <a:rPr b="1" spc="180" dirty="0" err="1">
                <a:latin typeface="Arial" panose="020B0604020202020204" pitchFamily="34" charset="0"/>
                <a:cs typeface="Arial" panose="020B0604020202020204" pitchFamily="34" charset="0"/>
              </a:rPr>
              <a:t>картина</a:t>
            </a:r>
            <a:r>
              <a:rPr b="1" spc="1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18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мира</a:t>
            </a:r>
            <a:endParaRPr lang="ru-RU" b="1" spc="18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spcBef>
                <a:spcPts val="105"/>
              </a:spcBef>
            </a:pPr>
            <a:r>
              <a:rPr sz="1600" spc="9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Птолемей</a:t>
            </a:r>
            <a:r>
              <a:rPr lang="ru-RU" sz="1600" spc="9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sz="1600" spc="25" dirty="0" smtClean="0">
                <a:latin typeface="Arial" panose="020B0604020202020204" pitchFamily="34" charset="0"/>
                <a:cs typeface="Arial" panose="020B0604020202020204" pitchFamily="34" charset="0"/>
              </a:rPr>
              <a:t>II </a:t>
            </a:r>
            <a:r>
              <a:rPr sz="1600" spc="130" dirty="0">
                <a:latin typeface="Arial" panose="020B0604020202020204" pitchFamily="34" charset="0"/>
                <a:cs typeface="Arial" panose="020B0604020202020204" pitchFamily="34" charset="0"/>
              </a:rPr>
              <a:t>век</a:t>
            </a:r>
            <a:r>
              <a:rPr sz="1600" spc="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70" dirty="0">
                <a:latin typeface="Arial" panose="020B0604020202020204" pitchFamily="34" charset="0"/>
                <a:cs typeface="Arial" panose="020B0604020202020204" pitchFamily="34" charset="0"/>
              </a:rPr>
              <a:t>н.э.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638448" y="1709703"/>
            <a:ext cx="0" cy="133350"/>
          </a:xfrm>
          <a:custGeom>
            <a:avLst/>
            <a:gdLst/>
            <a:ahLst/>
            <a:cxnLst/>
            <a:rect l="l" t="t" r="r" b="b"/>
            <a:pathLst>
              <a:path h="133350">
                <a:moveTo>
                  <a:pt x="0" y="0"/>
                </a:moveTo>
                <a:lnTo>
                  <a:pt x="0" y="133350"/>
                </a:lnTo>
              </a:path>
            </a:pathLst>
          </a:custGeom>
          <a:ln w="4420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638448" y="1976403"/>
            <a:ext cx="0" cy="133350"/>
          </a:xfrm>
          <a:custGeom>
            <a:avLst/>
            <a:gdLst/>
            <a:ahLst/>
            <a:cxnLst/>
            <a:rect l="l" t="t" r="r" b="b"/>
            <a:pathLst>
              <a:path h="133350">
                <a:moveTo>
                  <a:pt x="0" y="0"/>
                </a:moveTo>
                <a:lnTo>
                  <a:pt x="0" y="133350"/>
                </a:lnTo>
              </a:path>
            </a:pathLst>
          </a:custGeom>
          <a:ln w="4420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639719" y="2241833"/>
            <a:ext cx="0" cy="133350"/>
          </a:xfrm>
          <a:custGeom>
            <a:avLst/>
            <a:gdLst/>
            <a:ahLst/>
            <a:cxnLst/>
            <a:rect l="l" t="t" r="r" b="b"/>
            <a:pathLst>
              <a:path h="133350">
                <a:moveTo>
                  <a:pt x="0" y="0"/>
                </a:moveTo>
                <a:lnTo>
                  <a:pt x="0" y="133350"/>
                </a:lnTo>
              </a:path>
            </a:pathLst>
          </a:custGeom>
          <a:ln w="4420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639719" y="2508533"/>
            <a:ext cx="0" cy="133350"/>
          </a:xfrm>
          <a:custGeom>
            <a:avLst/>
            <a:gdLst/>
            <a:ahLst/>
            <a:cxnLst/>
            <a:rect l="l" t="t" r="r" b="b"/>
            <a:pathLst>
              <a:path h="133350">
                <a:moveTo>
                  <a:pt x="0" y="0"/>
                </a:moveTo>
                <a:lnTo>
                  <a:pt x="0" y="133350"/>
                </a:lnTo>
              </a:path>
            </a:pathLst>
          </a:custGeom>
          <a:ln w="4420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640989" y="2775233"/>
            <a:ext cx="0" cy="133350"/>
          </a:xfrm>
          <a:custGeom>
            <a:avLst/>
            <a:gdLst/>
            <a:ahLst/>
            <a:cxnLst/>
            <a:rect l="l" t="t" r="r" b="b"/>
            <a:pathLst>
              <a:path h="133350">
                <a:moveTo>
                  <a:pt x="0" y="0"/>
                </a:moveTo>
                <a:lnTo>
                  <a:pt x="0" y="133350"/>
                </a:lnTo>
              </a:path>
            </a:pathLst>
          </a:custGeom>
          <a:ln w="4420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640989" y="3041933"/>
            <a:ext cx="0" cy="133350"/>
          </a:xfrm>
          <a:custGeom>
            <a:avLst/>
            <a:gdLst/>
            <a:ahLst/>
            <a:cxnLst/>
            <a:rect l="l" t="t" r="r" b="b"/>
            <a:pathLst>
              <a:path h="133350">
                <a:moveTo>
                  <a:pt x="0" y="0"/>
                </a:moveTo>
                <a:lnTo>
                  <a:pt x="0" y="133350"/>
                </a:lnTo>
              </a:path>
            </a:pathLst>
          </a:custGeom>
          <a:ln w="4420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642259" y="3307363"/>
            <a:ext cx="0" cy="133350"/>
          </a:xfrm>
          <a:custGeom>
            <a:avLst/>
            <a:gdLst/>
            <a:ahLst/>
            <a:cxnLst/>
            <a:rect l="l" t="t" r="r" b="b"/>
            <a:pathLst>
              <a:path h="133350">
                <a:moveTo>
                  <a:pt x="0" y="0"/>
                </a:moveTo>
                <a:lnTo>
                  <a:pt x="0" y="133350"/>
                </a:lnTo>
              </a:path>
            </a:pathLst>
          </a:custGeom>
          <a:ln w="4420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642259" y="3574063"/>
            <a:ext cx="0" cy="133350"/>
          </a:xfrm>
          <a:custGeom>
            <a:avLst/>
            <a:gdLst/>
            <a:ahLst/>
            <a:cxnLst/>
            <a:rect l="l" t="t" r="r" b="b"/>
            <a:pathLst>
              <a:path h="133350">
                <a:moveTo>
                  <a:pt x="0" y="0"/>
                </a:moveTo>
                <a:lnTo>
                  <a:pt x="0" y="133350"/>
                </a:lnTo>
              </a:path>
            </a:pathLst>
          </a:custGeom>
          <a:ln w="4420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643528" y="3840763"/>
            <a:ext cx="0" cy="133350"/>
          </a:xfrm>
          <a:custGeom>
            <a:avLst/>
            <a:gdLst/>
            <a:ahLst/>
            <a:cxnLst/>
            <a:rect l="l" t="t" r="r" b="b"/>
            <a:pathLst>
              <a:path h="133350">
                <a:moveTo>
                  <a:pt x="0" y="0"/>
                </a:moveTo>
                <a:lnTo>
                  <a:pt x="0" y="133350"/>
                </a:lnTo>
              </a:path>
            </a:pathLst>
          </a:custGeom>
          <a:ln w="4420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643528" y="4107463"/>
            <a:ext cx="0" cy="133350"/>
          </a:xfrm>
          <a:custGeom>
            <a:avLst/>
            <a:gdLst/>
            <a:ahLst/>
            <a:cxnLst/>
            <a:rect l="l" t="t" r="r" b="b"/>
            <a:pathLst>
              <a:path h="133350">
                <a:moveTo>
                  <a:pt x="0" y="0"/>
                </a:moveTo>
                <a:lnTo>
                  <a:pt x="0" y="133350"/>
                </a:lnTo>
              </a:path>
            </a:pathLst>
          </a:custGeom>
          <a:ln w="4420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644798" y="4374163"/>
            <a:ext cx="0" cy="132080"/>
          </a:xfrm>
          <a:custGeom>
            <a:avLst/>
            <a:gdLst/>
            <a:ahLst/>
            <a:cxnLst/>
            <a:rect l="l" t="t" r="r" b="b"/>
            <a:pathLst>
              <a:path h="132079">
                <a:moveTo>
                  <a:pt x="0" y="0"/>
                </a:moveTo>
                <a:lnTo>
                  <a:pt x="0" y="132080"/>
                </a:lnTo>
              </a:path>
            </a:pathLst>
          </a:custGeom>
          <a:ln w="4420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644798" y="4639593"/>
            <a:ext cx="1270" cy="133350"/>
          </a:xfrm>
          <a:custGeom>
            <a:avLst/>
            <a:gdLst/>
            <a:ahLst/>
            <a:cxnLst/>
            <a:rect l="l" t="t" r="r" b="b"/>
            <a:pathLst>
              <a:path w="1270" h="133350">
                <a:moveTo>
                  <a:pt x="635" y="-22103"/>
                </a:moveTo>
                <a:lnTo>
                  <a:pt x="635" y="155453"/>
                </a:lnTo>
              </a:path>
            </a:pathLst>
          </a:custGeom>
          <a:ln w="4547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646069" y="4906293"/>
            <a:ext cx="0" cy="133350"/>
          </a:xfrm>
          <a:custGeom>
            <a:avLst/>
            <a:gdLst/>
            <a:ahLst/>
            <a:cxnLst/>
            <a:rect l="l" t="t" r="r" b="b"/>
            <a:pathLst>
              <a:path h="133350">
                <a:moveTo>
                  <a:pt x="0" y="0"/>
                </a:moveTo>
                <a:lnTo>
                  <a:pt x="0" y="133349"/>
                </a:lnTo>
              </a:path>
            </a:pathLst>
          </a:custGeom>
          <a:ln w="4420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646069" y="5172993"/>
            <a:ext cx="0" cy="133350"/>
          </a:xfrm>
          <a:custGeom>
            <a:avLst/>
            <a:gdLst/>
            <a:ahLst/>
            <a:cxnLst/>
            <a:rect l="l" t="t" r="r" b="b"/>
            <a:pathLst>
              <a:path h="133350">
                <a:moveTo>
                  <a:pt x="0" y="0"/>
                </a:moveTo>
                <a:lnTo>
                  <a:pt x="0" y="133349"/>
                </a:lnTo>
              </a:path>
            </a:pathLst>
          </a:custGeom>
          <a:ln w="4420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647339" y="5439693"/>
            <a:ext cx="0" cy="132080"/>
          </a:xfrm>
          <a:custGeom>
            <a:avLst/>
            <a:gdLst/>
            <a:ahLst/>
            <a:cxnLst/>
            <a:rect l="l" t="t" r="r" b="b"/>
            <a:pathLst>
              <a:path h="132079">
                <a:moveTo>
                  <a:pt x="0" y="0"/>
                </a:moveTo>
                <a:lnTo>
                  <a:pt x="0" y="132079"/>
                </a:lnTo>
              </a:path>
            </a:pathLst>
          </a:custGeom>
          <a:ln w="4420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647339" y="5705123"/>
            <a:ext cx="1270" cy="133350"/>
          </a:xfrm>
          <a:custGeom>
            <a:avLst/>
            <a:gdLst/>
            <a:ahLst/>
            <a:cxnLst/>
            <a:rect l="l" t="t" r="r" b="b"/>
            <a:pathLst>
              <a:path w="1270" h="133350">
                <a:moveTo>
                  <a:pt x="634" y="-22103"/>
                </a:moveTo>
                <a:lnTo>
                  <a:pt x="634" y="155453"/>
                </a:lnTo>
              </a:path>
            </a:pathLst>
          </a:custGeom>
          <a:ln w="4547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648609" y="5971823"/>
            <a:ext cx="0" cy="133350"/>
          </a:xfrm>
          <a:custGeom>
            <a:avLst/>
            <a:gdLst/>
            <a:ahLst/>
            <a:cxnLst/>
            <a:rect l="l" t="t" r="r" b="b"/>
            <a:pathLst>
              <a:path h="133350">
                <a:moveTo>
                  <a:pt x="0" y="0"/>
                </a:moveTo>
                <a:lnTo>
                  <a:pt x="0" y="133350"/>
                </a:lnTo>
              </a:path>
            </a:pathLst>
          </a:custGeom>
          <a:ln w="4420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648609" y="6238523"/>
            <a:ext cx="0" cy="133350"/>
          </a:xfrm>
          <a:custGeom>
            <a:avLst/>
            <a:gdLst/>
            <a:ahLst/>
            <a:cxnLst/>
            <a:rect l="l" t="t" r="r" b="b"/>
            <a:pathLst>
              <a:path h="133350">
                <a:moveTo>
                  <a:pt x="0" y="0"/>
                </a:moveTo>
                <a:lnTo>
                  <a:pt x="0" y="133350"/>
                </a:lnTo>
              </a:path>
            </a:pathLst>
          </a:custGeom>
          <a:ln w="4420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649878" y="6505223"/>
            <a:ext cx="0" cy="133350"/>
          </a:xfrm>
          <a:custGeom>
            <a:avLst/>
            <a:gdLst/>
            <a:ahLst/>
            <a:cxnLst/>
            <a:rect l="l" t="t" r="r" b="b"/>
            <a:pathLst>
              <a:path h="133350">
                <a:moveTo>
                  <a:pt x="0" y="0"/>
                </a:moveTo>
                <a:lnTo>
                  <a:pt x="0" y="133350"/>
                </a:lnTo>
              </a:path>
            </a:pathLst>
          </a:custGeom>
          <a:ln w="4420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649878" y="6770653"/>
            <a:ext cx="0" cy="19050"/>
          </a:xfrm>
          <a:custGeom>
            <a:avLst/>
            <a:gdLst/>
            <a:ahLst/>
            <a:cxnLst/>
            <a:rect l="l" t="t" r="r" b="b"/>
            <a:pathLst>
              <a:path h="19050">
                <a:moveTo>
                  <a:pt x="-22103" y="9525"/>
                </a:moveTo>
                <a:lnTo>
                  <a:pt x="22103" y="9525"/>
                </a:lnTo>
              </a:path>
            </a:pathLst>
          </a:custGeom>
          <a:ln w="19050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61629" y="4607843"/>
            <a:ext cx="3078399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b="1" spc="155" dirty="0">
                <a:latin typeface="Arial" panose="020B0604020202020204" pitchFamily="34" charset="0"/>
                <a:cs typeface="Arial" panose="020B0604020202020204" pitchFamily="34" charset="0"/>
              </a:rPr>
              <a:t>Урокоцентрическая  </a:t>
            </a:r>
            <a:r>
              <a:rPr b="1" spc="165" dirty="0">
                <a:latin typeface="Arial" panose="020B0604020202020204" pitchFamily="34" charset="0"/>
                <a:cs typeface="Arial" panose="020B0604020202020204" pitchFamily="34" charset="0"/>
              </a:rPr>
              <a:t>картина</a:t>
            </a:r>
            <a:r>
              <a:rPr b="1" spc="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165" dirty="0">
                <a:latin typeface="Arial" panose="020B0604020202020204" pitchFamily="34" charset="0"/>
                <a:cs typeface="Arial" panose="020B0604020202020204" pitchFamily="34" charset="0"/>
              </a:rPr>
              <a:t>мира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/>
            <a:r>
              <a:rPr spc="45" dirty="0">
                <a:latin typeface="Arial" panose="020B0604020202020204" pitchFamily="34" charset="0"/>
                <a:cs typeface="Arial" panose="020B0604020202020204" pitchFamily="34" charset="0"/>
              </a:rPr>
              <a:t>Ян </a:t>
            </a:r>
            <a:r>
              <a:rPr spc="65" dirty="0">
                <a:latin typeface="Arial" panose="020B0604020202020204" pitchFamily="34" charset="0"/>
                <a:cs typeface="Arial" panose="020B0604020202020204" pitchFamily="34" charset="0"/>
              </a:rPr>
              <a:t>Амос</a:t>
            </a:r>
            <a:r>
              <a:rPr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120" dirty="0">
                <a:latin typeface="Arial" panose="020B0604020202020204" pitchFamily="34" charset="0"/>
                <a:cs typeface="Arial" panose="020B0604020202020204" pitchFamily="34" charset="0"/>
              </a:rPr>
              <a:t>Коменский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869839" y="4640863"/>
            <a:ext cx="3266071" cy="11336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6200" marR="5080" indent="-63500" algn="r">
              <a:spcBef>
                <a:spcPts val="100"/>
              </a:spcBef>
            </a:pPr>
            <a:r>
              <a:rPr b="1" spc="245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b="1" spc="125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b="1" spc="185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b="1" spc="130" dirty="0">
                <a:latin typeface="Arial" panose="020B0604020202020204" pitchFamily="34" charset="0"/>
                <a:cs typeface="Arial" panose="020B0604020202020204" pitchFamily="34" charset="0"/>
              </a:rPr>
              <a:t>со</a:t>
            </a:r>
            <a:r>
              <a:rPr b="1" spc="135" dirty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b="1" spc="155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b="1" spc="200" dirty="0">
                <a:latin typeface="Arial" panose="020B0604020202020204" pitchFamily="34" charset="0"/>
                <a:cs typeface="Arial" panose="020B0604020202020204" pitchFamily="34" charset="0"/>
              </a:rPr>
              <a:t>ц</a:t>
            </a:r>
            <a:r>
              <a:rPr b="1" spc="125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b="1" spc="145" dirty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b="1" spc="135" dirty="0"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b="1" spc="175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b="1" spc="150" dirty="0">
                <a:latin typeface="Arial" panose="020B0604020202020204" pitchFamily="34" charset="0"/>
                <a:cs typeface="Arial" panose="020B0604020202020204" pitchFamily="34" charset="0"/>
              </a:rPr>
              <a:t>ическ</a:t>
            </a:r>
            <a:r>
              <a:rPr b="1" spc="145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b="1" spc="75" dirty="0">
                <a:latin typeface="Arial" panose="020B0604020202020204" pitchFamily="34" charset="0"/>
                <a:cs typeface="Arial" panose="020B0604020202020204" pitchFamily="34" charset="0"/>
              </a:rPr>
              <a:t>я  </a:t>
            </a:r>
            <a:r>
              <a:rPr b="1" spc="165" dirty="0">
                <a:latin typeface="Arial" panose="020B0604020202020204" pitchFamily="34" charset="0"/>
                <a:cs typeface="Arial" panose="020B0604020202020204" pitchFamily="34" charset="0"/>
              </a:rPr>
              <a:t>картина мира</a:t>
            </a:r>
            <a:r>
              <a:rPr b="1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120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b="1" spc="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135" dirty="0" err="1">
                <a:latin typeface="Arial" panose="020B0604020202020204" pitchFamily="34" charset="0"/>
                <a:cs typeface="Arial" panose="020B0604020202020204" pitchFamily="34" charset="0"/>
              </a:rPr>
              <a:t>эпоху</a:t>
            </a:r>
            <a:r>
              <a:rPr b="1" spc="1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13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b="1" spc="14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еоп</a:t>
            </a:r>
            <a:r>
              <a:rPr b="1" spc="18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b="1" spc="17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ед</a:t>
            </a:r>
            <a:r>
              <a:rPr b="1" spc="15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b="1" spc="19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b="1" spc="13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b="1" spc="14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b="1" spc="13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b="1" spc="15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b="1" spc="9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сти</a:t>
            </a:r>
            <a:endParaRPr lang="ru-RU" b="1" spc="9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6200" marR="5080" indent="-63500" algn="r">
              <a:spcBef>
                <a:spcPts val="100"/>
              </a:spcBef>
            </a:pPr>
            <a:r>
              <a:rPr spc="9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Лев</a:t>
            </a:r>
            <a:r>
              <a:rPr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125" dirty="0">
                <a:latin typeface="Arial" panose="020B0604020202020204" pitchFamily="34" charset="0"/>
                <a:cs typeface="Arial" panose="020B0604020202020204" pitchFamily="34" charset="0"/>
              </a:rPr>
              <a:t>Выготский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237389" y="6762080"/>
            <a:ext cx="66020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10" dirty="0">
                <a:latin typeface="Arial"/>
                <a:cs typeface="Arial"/>
              </a:rPr>
              <a:t>Урок </a:t>
            </a:r>
            <a:r>
              <a:rPr sz="2400" b="1" spc="-5" dirty="0">
                <a:latin typeface="Arial"/>
                <a:cs typeface="Arial"/>
              </a:rPr>
              <a:t>«взломан» миром</a:t>
            </a:r>
            <a:r>
              <a:rPr sz="2400" b="1" spc="-3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неопределенности!</a:t>
            </a:r>
            <a:endParaRPr sz="24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973739" y="4329713"/>
            <a:ext cx="133350" cy="1270"/>
          </a:xfrm>
          <a:custGeom>
            <a:avLst/>
            <a:gdLst/>
            <a:ahLst/>
            <a:cxnLst/>
            <a:rect l="l" t="t" r="r" b="b"/>
            <a:pathLst>
              <a:path w="133350" h="1270">
                <a:moveTo>
                  <a:pt x="-22103" y="635"/>
                </a:moveTo>
                <a:lnTo>
                  <a:pt x="155453" y="635"/>
                </a:lnTo>
              </a:path>
            </a:pathLst>
          </a:custGeom>
          <a:ln w="4547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240438" y="4330982"/>
            <a:ext cx="133350" cy="1270"/>
          </a:xfrm>
          <a:custGeom>
            <a:avLst/>
            <a:gdLst/>
            <a:ahLst/>
            <a:cxnLst/>
            <a:rect l="l" t="t" r="r" b="b"/>
            <a:pathLst>
              <a:path w="133350" h="1270">
                <a:moveTo>
                  <a:pt x="-22103" y="635"/>
                </a:moveTo>
                <a:lnTo>
                  <a:pt x="155453" y="635"/>
                </a:lnTo>
              </a:path>
            </a:pathLst>
          </a:custGeom>
          <a:ln w="4547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507138" y="4333523"/>
            <a:ext cx="133350" cy="1270"/>
          </a:xfrm>
          <a:custGeom>
            <a:avLst/>
            <a:gdLst/>
            <a:ahLst/>
            <a:cxnLst/>
            <a:rect l="l" t="t" r="r" b="b"/>
            <a:pathLst>
              <a:path w="133350" h="1270">
                <a:moveTo>
                  <a:pt x="-22103" y="635"/>
                </a:moveTo>
                <a:lnTo>
                  <a:pt x="155453" y="635"/>
                </a:lnTo>
              </a:path>
            </a:pathLst>
          </a:custGeom>
          <a:ln w="4547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2773838" y="4336063"/>
            <a:ext cx="132080" cy="1270"/>
          </a:xfrm>
          <a:custGeom>
            <a:avLst/>
            <a:gdLst/>
            <a:ahLst/>
            <a:cxnLst/>
            <a:rect l="l" t="t" r="r" b="b"/>
            <a:pathLst>
              <a:path w="132080" h="1270">
                <a:moveTo>
                  <a:pt x="-22103" y="635"/>
                </a:moveTo>
                <a:lnTo>
                  <a:pt x="154183" y="635"/>
                </a:lnTo>
              </a:path>
            </a:pathLst>
          </a:custGeom>
          <a:ln w="4547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039269" y="4337332"/>
            <a:ext cx="133350" cy="1270"/>
          </a:xfrm>
          <a:custGeom>
            <a:avLst/>
            <a:gdLst/>
            <a:ahLst/>
            <a:cxnLst/>
            <a:rect l="l" t="t" r="r" b="b"/>
            <a:pathLst>
              <a:path w="133350" h="1270">
                <a:moveTo>
                  <a:pt x="-22103" y="635"/>
                </a:moveTo>
                <a:lnTo>
                  <a:pt x="155453" y="635"/>
                </a:lnTo>
              </a:path>
            </a:pathLst>
          </a:custGeom>
          <a:ln w="4547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305969" y="4339873"/>
            <a:ext cx="133350" cy="1270"/>
          </a:xfrm>
          <a:custGeom>
            <a:avLst/>
            <a:gdLst/>
            <a:ahLst/>
            <a:cxnLst/>
            <a:rect l="l" t="t" r="r" b="b"/>
            <a:pathLst>
              <a:path w="133350" h="1270">
                <a:moveTo>
                  <a:pt x="-22103" y="635"/>
                </a:moveTo>
                <a:lnTo>
                  <a:pt x="155453" y="635"/>
                </a:lnTo>
              </a:path>
            </a:pathLst>
          </a:custGeom>
          <a:ln w="4547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572669" y="4342413"/>
            <a:ext cx="133350" cy="0"/>
          </a:xfrm>
          <a:custGeom>
            <a:avLst/>
            <a:gdLst/>
            <a:ahLst/>
            <a:cxnLst/>
            <a:rect l="l" t="t" r="r" b="b"/>
            <a:pathLst>
              <a:path w="133350">
                <a:moveTo>
                  <a:pt x="0" y="0"/>
                </a:moveTo>
                <a:lnTo>
                  <a:pt x="133350" y="0"/>
                </a:lnTo>
              </a:path>
            </a:pathLst>
          </a:custGeom>
          <a:ln w="4420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3839369" y="4343682"/>
            <a:ext cx="133350" cy="1270"/>
          </a:xfrm>
          <a:custGeom>
            <a:avLst/>
            <a:gdLst/>
            <a:ahLst/>
            <a:cxnLst/>
            <a:rect l="l" t="t" r="r" b="b"/>
            <a:pathLst>
              <a:path w="133350" h="1270">
                <a:moveTo>
                  <a:pt x="-22103" y="635"/>
                </a:moveTo>
                <a:lnTo>
                  <a:pt x="155453" y="635"/>
                </a:lnTo>
              </a:path>
            </a:pathLst>
          </a:custGeom>
          <a:ln w="4547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4104798" y="4346223"/>
            <a:ext cx="133350" cy="1270"/>
          </a:xfrm>
          <a:custGeom>
            <a:avLst/>
            <a:gdLst/>
            <a:ahLst/>
            <a:cxnLst/>
            <a:rect l="l" t="t" r="r" b="b"/>
            <a:pathLst>
              <a:path w="133350" h="1270">
                <a:moveTo>
                  <a:pt x="-22103" y="635"/>
                </a:moveTo>
                <a:lnTo>
                  <a:pt x="155453" y="635"/>
                </a:lnTo>
              </a:path>
            </a:pathLst>
          </a:custGeom>
          <a:ln w="4547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4371498" y="4348763"/>
            <a:ext cx="133350" cy="1270"/>
          </a:xfrm>
          <a:custGeom>
            <a:avLst/>
            <a:gdLst/>
            <a:ahLst/>
            <a:cxnLst/>
            <a:rect l="l" t="t" r="r" b="b"/>
            <a:pathLst>
              <a:path w="133350" h="1270">
                <a:moveTo>
                  <a:pt x="-22103" y="635"/>
                </a:moveTo>
                <a:lnTo>
                  <a:pt x="155453" y="635"/>
                </a:lnTo>
              </a:path>
            </a:pathLst>
          </a:custGeom>
          <a:ln w="4547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638198" y="4350032"/>
            <a:ext cx="133350" cy="1270"/>
          </a:xfrm>
          <a:custGeom>
            <a:avLst/>
            <a:gdLst/>
            <a:ahLst/>
            <a:cxnLst/>
            <a:rect l="l" t="t" r="r" b="b"/>
            <a:pathLst>
              <a:path w="133350" h="1270">
                <a:moveTo>
                  <a:pt x="-22103" y="635"/>
                </a:moveTo>
                <a:lnTo>
                  <a:pt x="155453" y="635"/>
                </a:lnTo>
              </a:path>
            </a:pathLst>
          </a:custGeom>
          <a:ln w="4547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4904898" y="4352573"/>
            <a:ext cx="133350" cy="1270"/>
          </a:xfrm>
          <a:custGeom>
            <a:avLst/>
            <a:gdLst/>
            <a:ahLst/>
            <a:cxnLst/>
            <a:rect l="l" t="t" r="r" b="b"/>
            <a:pathLst>
              <a:path w="133350" h="1270">
                <a:moveTo>
                  <a:pt x="-22103" y="635"/>
                </a:moveTo>
                <a:lnTo>
                  <a:pt x="155453" y="635"/>
                </a:lnTo>
              </a:path>
            </a:pathLst>
          </a:custGeom>
          <a:ln w="4547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5170328" y="4353843"/>
            <a:ext cx="133350" cy="1270"/>
          </a:xfrm>
          <a:custGeom>
            <a:avLst/>
            <a:gdLst/>
            <a:ahLst/>
            <a:cxnLst/>
            <a:rect l="l" t="t" r="r" b="b"/>
            <a:pathLst>
              <a:path w="133350" h="1270">
                <a:moveTo>
                  <a:pt x="-22103" y="634"/>
                </a:moveTo>
                <a:lnTo>
                  <a:pt x="155453" y="634"/>
                </a:lnTo>
              </a:path>
            </a:pathLst>
          </a:custGeom>
          <a:ln w="4547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5437028" y="4356382"/>
            <a:ext cx="133350" cy="1270"/>
          </a:xfrm>
          <a:custGeom>
            <a:avLst/>
            <a:gdLst/>
            <a:ahLst/>
            <a:cxnLst/>
            <a:rect l="l" t="t" r="r" b="b"/>
            <a:pathLst>
              <a:path w="133350" h="1270">
                <a:moveTo>
                  <a:pt x="-22103" y="635"/>
                </a:moveTo>
                <a:lnTo>
                  <a:pt x="155453" y="635"/>
                </a:lnTo>
              </a:path>
            </a:pathLst>
          </a:custGeom>
          <a:ln w="4547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5703728" y="4358923"/>
            <a:ext cx="133350" cy="1270"/>
          </a:xfrm>
          <a:custGeom>
            <a:avLst/>
            <a:gdLst/>
            <a:ahLst/>
            <a:cxnLst/>
            <a:rect l="l" t="t" r="r" b="b"/>
            <a:pathLst>
              <a:path w="133350" h="1270">
                <a:moveTo>
                  <a:pt x="-22103" y="635"/>
                </a:moveTo>
                <a:lnTo>
                  <a:pt x="155453" y="635"/>
                </a:lnTo>
              </a:path>
            </a:pathLst>
          </a:custGeom>
          <a:ln w="4547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5970428" y="4361463"/>
            <a:ext cx="133350" cy="0"/>
          </a:xfrm>
          <a:custGeom>
            <a:avLst/>
            <a:gdLst/>
            <a:ahLst/>
            <a:cxnLst/>
            <a:rect l="l" t="t" r="r" b="b"/>
            <a:pathLst>
              <a:path w="133350">
                <a:moveTo>
                  <a:pt x="0" y="0"/>
                </a:moveTo>
                <a:lnTo>
                  <a:pt x="133350" y="0"/>
                </a:lnTo>
              </a:path>
            </a:pathLst>
          </a:custGeom>
          <a:ln w="4420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6237128" y="4362732"/>
            <a:ext cx="132080" cy="1270"/>
          </a:xfrm>
          <a:custGeom>
            <a:avLst/>
            <a:gdLst/>
            <a:ahLst/>
            <a:cxnLst/>
            <a:rect l="l" t="t" r="r" b="b"/>
            <a:pathLst>
              <a:path w="132079" h="1270">
                <a:moveTo>
                  <a:pt x="-22103" y="635"/>
                </a:moveTo>
                <a:lnTo>
                  <a:pt x="154183" y="635"/>
                </a:lnTo>
              </a:path>
            </a:pathLst>
          </a:custGeom>
          <a:ln w="4547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6502559" y="4365273"/>
            <a:ext cx="133350" cy="1270"/>
          </a:xfrm>
          <a:custGeom>
            <a:avLst/>
            <a:gdLst/>
            <a:ahLst/>
            <a:cxnLst/>
            <a:rect l="l" t="t" r="r" b="b"/>
            <a:pathLst>
              <a:path w="133350" h="1270">
                <a:moveTo>
                  <a:pt x="-22103" y="635"/>
                </a:moveTo>
                <a:lnTo>
                  <a:pt x="155453" y="635"/>
                </a:lnTo>
              </a:path>
            </a:pathLst>
          </a:custGeom>
          <a:ln w="4547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6769259" y="4367813"/>
            <a:ext cx="133350" cy="0"/>
          </a:xfrm>
          <a:custGeom>
            <a:avLst/>
            <a:gdLst/>
            <a:ahLst/>
            <a:cxnLst/>
            <a:rect l="l" t="t" r="r" b="b"/>
            <a:pathLst>
              <a:path w="133350">
                <a:moveTo>
                  <a:pt x="0" y="0"/>
                </a:moveTo>
                <a:lnTo>
                  <a:pt x="133350" y="0"/>
                </a:lnTo>
              </a:path>
            </a:pathLst>
          </a:custGeom>
          <a:ln w="4420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7035959" y="4369082"/>
            <a:ext cx="133350" cy="1270"/>
          </a:xfrm>
          <a:custGeom>
            <a:avLst/>
            <a:gdLst/>
            <a:ahLst/>
            <a:cxnLst/>
            <a:rect l="l" t="t" r="r" b="b"/>
            <a:pathLst>
              <a:path w="133350" h="1270">
                <a:moveTo>
                  <a:pt x="-22103" y="635"/>
                </a:moveTo>
                <a:lnTo>
                  <a:pt x="155453" y="635"/>
                </a:lnTo>
              </a:path>
            </a:pathLst>
          </a:custGeom>
          <a:ln w="4547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7302659" y="4371623"/>
            <a:ext cx="132080" cy="1270"/>
          </a:xfrm>
          <a:custGeom>
            <a:avLst/>
            <a:gdLst/>
            <a:ahLst/>
            <a:cxnLst/>
            <a:rect l="l" t="t" r="r" b="b"/>
            <a:pathLst>
              <a:path w="132079" h="1270">
                <a:moveTo>
                  <a:pt x="-22103" y="635"/>
                </a:moveTo>
                <a:lnTo>
                  <a:pt x="154183" y="635"/>
                </a:lnTo>
              </a:path>
            </a:pathLst>
          </a:custGeom>
          <a:ln w="4547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7568089" y="4374163"/>
            <a:ext cx="133350" cy="0"/>
          </a:xfrm>
          <a:custGeom>
            <a:avLst/>
            <a:gdLst/>
            <a:ahLst/>
            <a:cxnLst/>
            <a:rect l="l" t="t" r="r" b="b"/>
            <a:pathLst>
              <a:path w="133350">
                <a:moveTo>
                  <a:pt x="0" y="0"/>
                </a:moveTo>
                <a:lnTo>
                  <a:pt x="133350" y="0"/>
                </a:lnTo>
              </a:path>
            </a:pathLst>
          </a:custGeom>
          <a:ln w="4420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7834789" y="4375432"/>
            <a:ext cx="133350" cy="1270"/>
          </a:xfrm>
          <a:custGeom>
            <a:avLst/>
            <a:gdLst/>
            <a:ahLst/>
            <a:cxnLst/>
            <a:rect l="l" t="t" r="r" b="b"/>
            <a:pathLst>
              <a:path w="133350" h="1270">
                <a:moveTo>
                  <a:pt x="-22103" y="635"/>
                </a:moveTo>
                <a:lnTo>
                  <a:pt x="155453" y="635"/>
                </a:lnTo>
              </a:path>
            </a:pathLst>
          </a:custGeom>
          <a:ln w="4547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8101489" y="4377973"/>
            <a:ext cx="132080" cy="1270"/>
          </a:xfrm>
          <a:custGeom>
            <a:avLst/>
            <a:gdLst/>
            <a:ahLst/>
            <a:cxnLst/>
            <a:rect l="l" t="t" r="r" b="b"/>
            <a:pathLst>
              <a:path w="132079" h="1270">
                <a:moveTo>
                  <a:pt x="-22103" y="635"/>
                </a:moveTo>
                <a:lnTo>
                  <a:pt x="154183" y="635"/>
                </a:lnTo>
              </a:path>
            </a:pathLst>
          </a:custGeom>
          <a:ln w="4547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8366919" y="4380513"/>
            <a:ext cx="133350" cy="0"/>
          </a:xfrm>
          <a:custGeom>
            <a:avLst/>
            <a:gdLst/>
            <a:ahLst/>
            <a:cxnLst/>
            <a:rect l="l" t="t" r="r" b="b"/>
            <a:pathLst>
              <a:path w="133350">
                <a:moveTo>
                  <a:pt x="0" y="0"/>
                </a:moveTo>
                <a:lnTo>
                  <a:pt x="133350" y="0"/>
                </a:lnTo>
              </a:path>
            </a:pathLst>
          </a:custGeom>
          <a:ln w="4420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8633619" y="4381782"/>
            <a:ext cx="133350" cy="1270"/>
          </a:xfrm>
          <a:custGeom>
            <a:avLst/>
            <a:gdLst/>
            <a:ahLst/>
            <a:cxnLst/>
            <a:rect l="l" t="t" r="r" b="b"/>
            <a:pathLst>
              <a:path w="133350" h="1270">
                <a:moveTo>
                  <a:pt x="-22103" y="635"/>
                </a:moveTo>
                <a:lnTo>
                  <a:pt x="155453" y="635"/>
                </a:lnTo>
              </a:path>
            </a:pathLst>
          </a:custGeom>
          <a:ln w="4547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8900319" y="4384323"/>
            <a:ext cx="133350" cy="1270"/>
          </a:xfrm>
          <a:custGeom>
            <a:avLst/>
            <a:gdLst/>
            <a:ahLst/>
            <a:cxnLst/>
            <a:rect l="l" t="t" r="r" b="b"/>
            <a:pathLst>
              <a:path w="133350" h="1270">
                <a:moveTo>
                  <a:pt x="-22103" y="635"/>
                </a:moveTo>
                <a:lnTo>
                  <a:pt x="155453" y="635"/>
                </a:lnTo>
              </a:path>
            </a:pathLst>
          </a:custGeom>
          <a:ln w="4547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9167019" y="4385593"/>
            <a:ext cx="133350" cy="1270"/>
          </a:xfrm>
          <a:custGeom>
            <a:avLst/>
            <a:gdLst/>
            <a:ahLst/>
            <a:cxnLst/>
            <a:rect l="l" t="t" r="r" b="b"/>
            <a:pathLst>
              <a:path w="133350" h="1270">
                <a:moveTo>
                  <a:pt x="-22103" y="634"/>
                </a:moveTo>
                <a:lnTo>
                  <a:pt x="155453" y="634"/>
                </a:lnTo>
              </a:path>
            </a:pathLst>
          </a:custGeom>
          <a:ln w="4547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9432449" y="4388132"/>
            <a:ext cx="133350" cy="1270"/>
          </a:xfrm>
          <a:custGeom>
            <a:avLst/>
            <a:gdLst/>
            <a:ahLst/>
            <a:cxnLst/>
            <a:rect l="l" t="t" r="r" b="b"/>
            <a:pathLst>
              <a:path w="133350" h="1270">
                <a:moveTo>
                  <a:pt x="-22103" y="635"/>
                </a:moveTo>
                <a:lnTo>
                  <a:pt x="155453" y="635"/>
                </a:lnTo>
              </a:path>
            </a:pathLst>
          </a:custGeom>
          <a:ln w="4547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9699149" y="4390673"/>
            <a:ext cx="133350" cy="1270"/>
          </a:xfrm>
          <a:custGeom>
            <a:avLst/>
            <a:gdLst/>
            <a:ahLst/>
            <a:cxnLst/>
            <a:rect l="l" t="t" r="r" b="b"/>
            <a:pathLst>
              <a:path w="133350" h="1270">
                <a:moveTo>
                  <a:pt x="-22103" y="635"/>
                </a:moveTo>
                <a:lnTo>
                  <a:pt x="155453" y="635"/>
                </a:lnTo>
              </a:path>
            </a:pathLst>
          </a:custGeom>
          <a:ln w="4547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9965849" y="4393213"/>
            <a:ext cx="133350" cy="0"/>
          </a:xfrm>
          <a:custGeom>
            <a:avLst/>
            <a:gdLst/>
            <a:ahLst/>
            <a:cxnLst/>
            <a:rect l="l" t="t" r="r" b="b"/>
            <a:pathLst>
              <a:path w="133350">
                <a:moveTo>
                  <a:pt x="0" y="0"/>
                </a:moveTo>
                <a:lnTo>
                  <a:pt x="133350" y="0"/>
                </a:lnTo>
              </a:path>
            </a:pathLst>
          </a:custGeom>
          <a:ln w="4420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10232549" y="4394482"/>
            <a:ext cx="133350" cy="1270"/>
          </a:xfrm>
          <a:custGeom>
            <a:avLst/>
            <a:gdLst/>
            <a:ahLst/>
            <a:cxnLst/>
            <a:rect l="l" t="t" r="r" b="b"/>
            <a:pathLst>
              <a:path w="133350" h="1270">
                <a:moveTo>
                  <a:pt x="-22103" y="635"/>
                </a:moveTo>
                <a:lnTo>
                  <a:pt x="155453" y="635"/>
                </a:lnTo>
              </a:path>
            </a:pathLst>
          </a:custGeom>
          <a:ln w="4547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10497978" y="4397023"/>
            <a:ext cx="133350" cy="1270"/>
          </a:xfrm>
          <a:custGeom>
            <a:avLst/>
            <a:gdLst/>
            <a:ahLst/>
            <a:cxnLst/>
            <a:rect l="l" t="t" r="r" b="b"/>
            <a:pathLst>
              <a:path w="133350" h="1270">
                <a:moveTo>
                  <a:pt x="-22103" y="635"/>
                </a:moveTo>
                <a:lnTo>
                  <a:pt x="155453" y="635"/>
                </a:lnTo>
              </a:path>
            </a:pathLst>
          </a:custGeom>
          <a:ln w="4547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10764678" y="4399563"/>
            <a:ext cx="133350" cy="0"/>
          </a:xfrm>
          <a:custGeom>
            <a:avLst/>
            <a:gdLst/>
            <a:ahLst/>
            <a:cxnLst/>
            <a:rect l="l" t="t" r="r" b="b"/>
            <a:pathLst>
              <a:path w="133350">
                <a:moveTo>
                  <a:pt x="0" y="0"/>
                </a:moveTo>
                <a:lnTo>
                  <a:pt x="133350" y="0"/>
                </a:lnTo>
              </a:path>
            </a:pathLst>
          </a:custGeom>
          <a:ln w="4420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11031378" y="4400832"/>
            <a:ext cx="133350" cy="1270"/>
          </a:xfrm>
          <a:custGeom>
            <a:avLst/>
            <a:gdLst/>
            <a:ahLst/>
            <a:cxnLst/>
            <a:rect l="l" t="t" r="r" b="b"/>
            <a:pathLst>
              <a:path w="133350" h="1270">
                <a:moveTo>
                  <a:pt x="-22103" y="635"/>
                </a:moveTo>
                <a:lnTo>
                  <a:pt x="155453" y="635"/>
                </a:lnTo>
              </a:path>
            </a:pathLst>
          </a:custGeom>
          <a:ln w="4547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8949809" y="1726434"/>
            <a:ext cx="3186101" cy="8463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spcBef>
                <a:spcPts val="100"/>
              </a:spcBef>
            </a:pPr>
            <a:r>
              <a:rPr sz="2000" b="1" spc="17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ГЕЛИОцентрическая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spc="18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картина</a:t>
            </a:r>
            <a:r>
              <a:rPr sz="2000" b="1" spc="5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spc="180" dirty="0">
                <a:latin typeface="Arial" panose="020B0604020202020204" pitchFamily="34" charset="0"/>
                <a:cs typeface="Arial" panose="020B0604020202020204" pitchFamily="34" charset="0"/>
              </a:rPr>
              <a:t>мира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6350" algn="r">
              <a:lnSpc>
                <a:spcPts val="1675"/>
              </a:lnSpc>
            </a:pPr>
            <a:r>
              <a:rPr spc="17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spc="7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spc="15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spc="7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spc="1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spc="13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spc="17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ик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spc="20" dirty="0" smtClean="0">
                <a:latin typeface="Arial" panose="020B0604020202020204" pitchFamily="34" charset="0"/>
                <a:cs typeface="Arial" panose="020B0604020202020204" pitchFamily="34" charset="0"/>
              </a:rPr>
              <a:t>XV</a:t>
            </a:r>
            <a:r>
              <a:rPr spc="-45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130" dirty="0">
                <a:latin typeface="Arial" panose="020B0604020202020204" pitchFamily="34" charset="0"/>
                <a:cs typeface="Arial" panose="020B0604020202020204" pitchFamily="34" charset="0"/>
              </a:rPr>
              <a:t>век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6943248" y="4609114"/>
            <a:ext cx="1601470" cy="16776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6915310" y="2133884"/>
            <a:ext cx="2357119" cy="19837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4009548" y="2132614"/>
            <a:ext cx="2388870" cy="19837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4762658" y="4607844"/>
            <a:ext cx="1579880" cy="16560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>
            <a:off x="1033637" y="1477169"/>
            <a:ext cx="1108923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Заголовок 1">
            <a:extLst>
              <a:ext uri="{FF2B5EF4-FFF2-40B4-BE49-F238E27FC236}">
                <a16:creationId xmlns="" xmlns:a16="http://schemas.microsoft.com/office/drawing/2014/main" id="{D0D7ED03-DF5B-AB49-A4CD-E21F4AF10E9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3444538" cy="15855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4400"/>
            </a:pPr>
            <a:r>
              <a:rPr lang="ru-RU" sz="4000" b="1" kern="0" dirty="0" smtClean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Смена картины мира</a:t>
            </a:r>
            <a:endParaRPr lang="ru-RU" sz="3400" kern="0" dirty="0">
              <a:solidFill>
                <a:schemeClr val="dk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52758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57938" y="4007449"/>
            <a:ext cx="132080" cy="1270"/>
          </a:xfrm>
          <a:custGeom>
            <a:avLst/>
            <a:gdLst/>
            <a:ahLst/>
            <a:cxnLst/>
            <a:rect l="l" t="t" r="r" b="b"/>
            <a:pathLst>
              <a:path w="132080" h="1270">
                <a:moveTo>
                  <a:pt x="-22103" y="635"/>
                </a:moveTo>
                <a:lnTo>
                  <a:pt x="154183" y="635"/>
                </a:lnTo>
              </a:path>
            </a:pathLst>
          </a:custGeom>
          <a:ln w="4547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823369" y="4009990"/>
            <a:ext cx="133350" cy="1270"/>
          </a:xfrm>
          <a:custGeom>
            <a:avLst/>
            <a:gdLst/>
            <a:ahLst/>
            <a:cxnLst/>
            <a:rect l="l" t="t" r="r" b="b"/>
            <a:pathLst>
              <a:path w="133350" h="1270">
                <a:moveTo>
                  <a:pt x="-22103" y="635"/>
                </a:moveTo>
                <a:lnTo>
                  <a:pt x="155453" y="635"/>
                </a:lnTo>
              </a:path>
            </a:pathLst>
          </a:custGeom>
          <a:ln w="4547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90069" y="4013799"/>
            <a:ext cx="133350" cy="1270"/>
          </a:xfrm>
          <a:custGeom>
            <a:avLst/>
            <a:gdLst/>
            <a:ahLst/>
            <a:cxnLst/>
            <a:rect l="l" t="t" r="r" b="b"/>
            <a:pathLst>
              <a:path w="133350" h="1270">
                <a:moveTo>
                  <a:pt x="-22103" y="635"/>
                </a:moveTo>
                <a:lnTo>
                  <a:pt x="155453" y="635"/>
                </a:lnTo>
              </a:path>
            </a:pathLst>
          </a:custGeom>
          <a:ln w="4547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356769" y="4016340"/>
            <a:ext cx="133350" cy="1270"/>
          </a:xfrm>
          <a:custGeom>
            <a:avLst/>
            <a:gdLst/>
            <a:ahLst/>
            <a:cxnLst/>
            <a:rect l="l" t="t" r="r" b="b"/>
            <a:pathLst>
              <a:path w="133350" h="1270">
                <a:moveTo>
                  <a:pt x="-22103" y="635"/>
                </a:moveTo>
                <a:lnTo>
                  <a:pt x="155453" y="635"/>
                </a:lnTo>
              </a:path>
            </a:pathLst>
          </a:custGeom>
          <a:ln w="4547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623469" y="4020149"/>
            <a:ext cx="132080" cy="1270"/>
          </a:xfrm>
          <a:custGeom>
            <a:avLst/>
            <a:gdLst/>
            <a:ahLst/>
            <a:cxnLst/>
            <a:rect l="l" t="t" r="r" b="b"/>
            <a:pathLst>
              <a:path w="132080" h="1270">
                <a:moveTo>
                  <a:pt x="-22103" y="635"/>
                </a:moveTo>
                <a:lnTo>
                  <a:pt x="154183" y="635"/>
                </a:lnTo>
              </a:path>
            </a:pathLst>
          </a:custGeom>
          <a:ln w="4547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88898" y="4022690"/>
            <a:ext cx="133350" cy="2540"/>
          </a:xfrm>
          <a:custGeom>
            <a:avLst/>
            <a:gdLst/>
            <a:ahLst/>
            <a:cxnLst/>
            <a:rect l="l" t="t" r="r" b="b"/>
            <a:pathLst>
              <a:path w="133350" h="2539">
                <a:moveTo>
                  <a:pt x="0" y="0"/>
                </a:moveTo>
                <a:lnTo>
                  <a:pt x="133350" y="2539"/>
                </a:lnTo>
              </a:path>
            </a:pathLst>
          </a:custGeom>
          <a:ln w="4420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155598" y="4026499"/>
            <a:ext cx="133350" cy="1270"/>
          </a:xfrm>
          <a:custGeom>
            <a:avLst/>
            <a:gdLst/>
            <a:ahLst/>
            <a:cxnLst/>
            <a:rect l="l" t="t" r="r" b="b"/>
            <a:pathLst>
              <a:path w="133350" h="1270">
                <a:moveTo>
                  <a:pt x="-22103" y="635"/>
                </a:moveTo>
                <a:lnTo>
                  <a:pt x="155453" y="635"/>
                </a:lnTo>
              </a:path>
            </a:pathLst>
          </a:custGeom>
          <a:ln w="4547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422298" y="4029040"/>
            <a:ext cx="133350" cy="1270"/>
          </a:xfrm>
          <a:custGeom>
            <a:avLst/>
            <a:gdLst/>
            <a:ahLst/>
            <a:cxnLst/>
            <a:rect l="l" t="t" r="r" b="b"/>
            <a:pathLst>
              <a:path w="133350" h="1270">
                <a:moveTo>
                  <a:pt x="-22103" y="635"/>
                </a:moveTo>
                <a:lnTo>
                  <a:pt x="155453" y="635"/>
                </a:lnTo>
              </a:path>
            </a:pathLst>
          </a:custGeom>
          <a:ln w="4547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688998" y="4032849"/>
            <a:ext cx="133350" cy="1270"/>
          </a:xfrm>
          <a:custGeom>
            <a:avLst/>
            <a:gdLst/>
            <a:ahLst/>
            <a:cxnLst/>
            <a:rect l="l" t="t" r="r" b="b"/>
            <a:pathLst>
              <a:path w="133350" h="1270">
                <a:moveTo>
                  <a:pt x="-22103" y="635"/>
                </a:moveTo>
                <a:lnTo>
                  <a:pt x="155453" y="635"/>
                </a:lnTo>
              </a:path>
            </a:pathLst>
          </a:custGeom>
          <a:ln w="4547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954428" y="4035390"/>
            <a:ext cx="133350" cy="1270"/>
          </a:xfrm>
          <a:custGeom>
            <a:avLst/>
            <a:gdLst/>
            <a:ahLst/>
            <a:cxnLst/>
            <a:rect l="l" t="t" r="r" b="b"/>
            <a:pathLst>
              <a:path w="133350" h="1270">
                <a:moveTo>
                  <a:pt x="-22103" y="635"/>
                </a:moveTo>
                <a:lnTo>
                  <a:pt x="155453" y="635"/>
                </a:lnTo>
              </a:path>
            </a:pathLst>
          </a:custGeom>
          <a:ln w="4547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221128" y="4039199"/>
            <a:ext cx="133350" cy="1270"/>
          </a:xfrm>
          <a:custGeom>
            <a:avLst/>
            <a:gdLst/>
            <a:ahLst/>
            <a:cxnLst/>
            <a:rect l="l" t="t" r="r" b="b"/>
            <a:pathLst>
              <a:path w="133350" h="1270">
                <a:moveTo>
                  <a:pt x="-22103" y="635"/>
                </a:moveTo>
                <a:lnTo>
                  <a:pt x="155453" y="635"/>
                </a:lnTo>
              </a:path>
            </a:pathLst>
          </a:custGeom>
          <a:ln w="4547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487828" y="4041740"/>
            <a:ext cx="133350" cy="2540"/>
          </a:xfrm>
          <a:custGeom>
            <a:avLst/>
            <a:gdLst/>
            <a:ahLst/>
            <a:cxnLst/>
            <a:rect l="l" t="t" r="r" b="b"/>
            <a:pathLst>
              <a:path w="133350" h="2539">
                <a:moveTo>
                  <a:pt x="0" y="0"/>
                </a:moveTo>
                <a:lnTo>
                  <a:pt x="133350" y="2539"/>
                </a:lnTo>
              </a:path>
            </a:pathLst>
          </a:custGeom>
          <a:ln w="4420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753259" y="4045549"/>
            <a:ext cx="133350" cy="1270"/>
          </a:xfrm>
          <a:custGeom>
            <a:avLst/>
            <a:gdLst/>
            <a:ahLst/>
            <a:cxnLst/>
            <a:rect l="l" t="t" r="r" b="b"/>
            <a:pathLst>
              <a:path w="133350" h="1270">
                <a:moveTo>
                  <a:pt x="-22103" y="635"/>
                </a:moveTo>
                <a:lnTo>
                  <a:pt x="155453" y="635"/>
                </a:lnTo>
              </a:path>
            </a:pathLst>
          </a:custGeom>
          <a:ln w="4547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019959" y="4048090"/>
            <a:ext cx="133350" cy="2540"/>
          </a:xfrm>
          <a:custGeom>
            <a:avLst/>
            <a:gdLst/>
            <a:ahLst/>
            <a:cxnLst/>
            <a:rect l="l" t="t" r="r" b="b"/>
            <a:pathLst>
              <a:path w="133350" h="2539">
                <a:moveTo>
                  <a:pt x="0" y="0"/>
                </a:moveTo>
                <a:lnTo>
                  <a:pt x="133350" y="2539"/>
                </a:lnTo>
              </a:path>
            </a:pathLst>
          </a:custGeom>
          <a:ln w="4420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286659" y="4051899"/>
            <a:ext cx="133350" cy="1270"/>
          </a:xfrm>
          <a:custGeom>
            <a:avLst/>
            <a:gdLst/>
            <a:ahLst/>
            <a:cxnLst/>
            <a:rect l="l" t="t" r="r" b="b"/>
            <a:pathLst>
              <a:path w="133350" h="1270">
                <a:moveTo>
                  <a:pt x="-22103" y="635"/>
                </a:moveTo>
                <a:lnTo>
                  <a:pt x="155453" y="635"/>
                </a:lnTo>
              </a:path>
            </a:pathLst>
          </a:custGeom>
          <a:ln w="4547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553359" y="4054440"/>
            <a:ext cx="133350" cy="2540"/>
          </a:xfrm>
          <a:custGeom>
            <a:avLst/>
            <a:gdLst/>
            <a:ahLst/>
            <a:cxnLst/>
            <a:rect l="l" t="t" r="r" b="b"/>
            <a:pathLst>
              <a:path w="133350" h="2539">
                <a:moveTo>
                  <a:pt x="0" y="0"/>
                </a:moveTo>
                <a:lnTo>
                  <a:pt x="133350" y="2539"/>
                </a:lnTo>
              </a:path>
            </a:pathLst>
          </a:custGeom>
          <a:ln w="4420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818789" y="4058249"/>
            <a:ext cx="133350" cy="1270"/>
          </a:xfrm>
          <a:custGeom>
            <a:avLst/>
            <a:gdLst/>
            <a:ahLst/>
            <a:cxnLst/>
            <a:rect l="l" t="t" r="r" b="b"/>
            <a:pathLst>
              <a:path w="133350" h="1270">
                <a:moveTo>
                  <a:pt x="-22103" y="635"/>
                </a:moveTo>
                <a:lnTo>
                  <a:pt x="155453" y="635"/>
                </a:lnTo>
              </a:path>
            </a:pathLst>
          </a:custGeom>
          <a:ln w="4547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085489" y="4060790"/>
            <a:ext cx="133350" cy="2540"/>
          </a:xfrm>
          <a:custGeom>
            <a:avLst/>
            <a:gdLst/>
            <a:ahLst/>
            <a:cxnLst/>
            <a:rect l="l" t="t" r="r" b="b"/>
            <a:pathLst>
              <a:path w="133350" h="2539">
                <a:moveTo>
                  <a:pt x="0" y="0"/>
                </a:moveTo>
                <a:lnTo>
                  <a:pt x="133350" y="2539"/>
                </a:lnTo>
              </a:path>
            </a:pathLst>
          </a:custGeom>
          <a:ln w="4420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352189" y="4064599"/>
            <a:ext cx="133350" cy="1270"/>
          </a:xfrm>
          <a:custGeom>
            <a:avLst/>
            <a:gdLst/>
            <a:ahLst/>
            <a:cxnLst/>
            <a:rect l="l" t="t" r="r" b="b"/>
            <a:pathLst>
              <a:path w="133350" h="1270">
                <a:moveTo>
                  <a:pt x="-22103" y="635"/>
                </a:moveTo>
                <a:lnTo>
                  <a:pt x="155453" y="635"/>
                </a:lnTo>
              </a:path>
            </a:pathLst>
          </a:custGeom>
          <a:ln w="4547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618889" y="4067140"/>
            <a:ext cx="133350" cy="2540"/>
          </a:xfrm>
          <a:custGeom>
            <a:avLst/>
            <a:gdLst/>
            <a:ahLst/>
            <a:cxnLst/>
            <a:rect l="l" t="t" r="r" b="b"/>
            <a:pathLst>
              <a:path w="133350" h="2539">
                <a:moveTo>
                  <a:pt x="0" y="0"/>
                </a:moveTo>
                <a:lnTo>
                  <a:pt x="133350" y="2539"/>
                </a:lnTo>
              </a:path>
            </a:pathLst>
          </a:custGeom>
          <a:ln w="4420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885589" y="4070949"/>
            <a:ext cx="132080" cy="1270"/>
          </a:xfrm>
          <a:custGeom>
            <a:avLst/>
            <a:gdLst/>
            <a:ahLst/>
            <a:cxnLst/>
            <a:rect l="l" t="t" r="r" b="b"/>
            <a:pathLst>
              <a:path w="132079" h="1270">
                <a:moveTo>
                  <a:pt x="-22103" y="635"/>
                </a:moveTo>
                <a:lnTo>
                  <a:pt x="154183" y="635"/>
                </a:lnTo>
              </a:path>
            </a:pathLst>
          </a:custGeom>
          <a:ln w="4547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151019" y="4073490"/>
            <a:ext cx="133350" cy="2540"/>
          </a:xfrm>
          <a:custGeom>
            <a:avLst/>
            <a:gdLst/>
            <a:ahLst/>
            <a:cxnLst/>
            <a:rect l="l" t="t" r="r" b="b"/>
            <a:pathLst>
              <a:path w="133350" h="2539">
                <a:moveTo>
                  <a:pt x="0" y="0"/>
                </a:moveTo>
                <a:lnTo>
                  <a:pt x="133350" y="2539"/>
                </a:lnTo>
              </a:path>
            </a:pathLst>
          </a:custGeom>
          <a:ln w="4420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417719" y="4077299"/>
            <a:ext cx="133350" cy="1270"/>
          </a:xfrm>
          <a:custGeom>
            <a:avLst/>
            <a:gdLst/>
            <a:ahLst/>
            <a:cxnLst/>
            <a:rect l="l" t="t" r="r" b="b"/>
            <a:pathLst>
              <a:path w="133350" h="1270">
                <a:moveTo>
                  <a:pt x="-22103" y="635"/>
                </a:moveTo>
                <a:lnTo>
                  <a:pt x="155453" y="635"/>
                </a:lnTo>
              </a:path>
            </a:pathLst>
          </a:custGeom>
          <a:ln w="4547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684419" y="4081110"/>
            <a:ext cx="133350" cy="1270"/>
          </a:xfrm>
          <a:custGeom>
            <a:avLst/>
            <a:gdLst/>
            <a:ahLst/>
            <a:cxnLst/>
            <a:rect l="l" t="t" r="r" b="b"/>
            <a:pathLst>
              <a:path w="133350" h="1270">
                <a:moveTo>
                  <a:pt x="-22103" y="634"/>
                </a:moveTo>
                <a:lnTo>
                  <a:pt x="155453" y="634"/>
                </a:lnTo>
              </a:path>
            </a:pathLst>
          </a:custGeom>
          <a:ln w="4547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951119" y="4083649"/>
            <a:ext cx="132080" cy="1270"/>
          </a:xfrm>
          <a:custGeom>
            <a:avLst/>
            <a:gdLst/>
            <a:ahLst/>
            <a:cxnLst/>
            <a:rect l="l" t="t" r="r" b="b"/>
            <a:pathLst>
              <a:path w="132079" h="1270">
                <a:moveTo>
                  <a:pt x="-22103" y="635"/>
                </a:moveTo>
                <a:lnTo>
                  <a:pt x="154183" y="635"/>
                </a:lnTo>
              </a:path>
            </a:pathLst>
          </a:custGeom>
          <a:ln w="4547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216549" y="4087460"/>
            <a:ext cx="133350" cy="1270"/>
          </a:xfrm>
          <a:custGeom>
            <a:avLst/>
            <a:gdLst/>
            <a:ahLst/>
            <a:cxnLst/>
            <a:rect l="l" t="t" r="r" b="b"/>
            <a:pathLst>
              <a:path w="133350" h="1270">
                <a:moveTo>
                  <a:pt x="-22103" y="634"/>
                </a:moveTo>
                <a:lnTo>
                  <a:pt x="155453" y="634"/>
                </a:lnTo>
              </a:path>
            </a:pathLst>
          </a:custGeom>
          <a:ln w="4547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483249" y="4089999"/>
            <a:ext cx="133350" cy="1270"/>
          </a:xfrm>
          <a:custGeom>
            <a:avLst/>
            <a:gdLst/>
            <a:ahLst/>
            <a:cxnLst/>
            <a:rect l="l" t="t" r="r" b="b"/>
            <a:pathLst>
              <a:path w="133350" h="1270">
                <a:moveTo>
                  <a:pt x="-22103" y="635"/>
                </a:moveTo>
                <a:lnTo>
                  <a:pt x="155453" y="635"/>
                </a:lnTo>
              </a:path>
            </a:pathLst>
          </a:custGeom>
          <a:ln w="4547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749949" y="4092540"/>
            <a:ext cx="133350" cy="2540"/>
          </a:xfrm>
          <a:custGeom>
            <a:avLst/>
            <a:gdLst/>
            <a:ahLst/>
            <a:cxnLst/>
            <a:rect l="l" t="t" r="r" b="b"/>
            <a:pathLst>
              <a:path w="133350" h="2539">
                <a:moveTo>
                  <a:pt x="0" y="0"/>
                </a:moveTo>
                <a:lnTo>
                  <a:pt x="133350" y="2539"/>
                </a:lnTo>
              </a:path>
            </a:pathLst>
          </a:custGeom>
          <a:ln w="4420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016649" y="4096349"/>
            <a:ext cx="132080" cy="1270"/>
          </a:xfrm>
          <a:custGeom>
            <a:avLst/>
            <a:gdLst/>
            <a:ahLst/>
            <a:cxnLst/>
            <a:rect l="l" t="t" r="r" b="b"/>
            <a:pathLst>
              <a:path w="132079" h="1270">
                <a:moveTo>
                  <a:pt x="-22103" y="635"/>
                </a:moveTo>
                <a:lnTo>
                  <a:pt x="154183" y="635"/>
                </a:lnTo>
              </a:path>
            </a:pathLst>
          </a:custGeom>
          <a:ln w="4547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0282078" y="4100160"/>
            <a:ext cx="133350" cy="1270"/>
          </a:xfrm>
          <a:custGeom>
            <a:avLst/>
            <a:gdLst/>
            <a:ahLst/>
            <a:cxnLst/>
            <a:rect l="l" t="t" r="r" b="b"/>
            <a:pathLst>
              <a:path w="133350" h="1270">
                <a:moveTo>
                  <a:pt x="-22103" y="634"/>
                </a:moveTo>
                <a:lnTo>
                  <a:pt x="155453" y="634"/>
                </a:lnTo>
              </a:path>
            </a:pathLst>
          </a:custGeom>
          <a:ln w="4547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0548778" y="4102699"/>
            <a:ext cx="133350" cy="1270"/>
          </a:xfrm>
          <a:custGeom>
            <a:avLst/>
            <a:gdLst/>
            <a:ahLst/>
            <a:cxnLst/>
            <a:rect l="l" t="t" r="r" b="b"/>
            <a:pathLst>
              <a:path w="133350" h="1270">
                <a:moveTo>
                  <a:pt x="-22103" y="635"/>
                </a:moveTo>
                <a:lnTo>
                  <a:pt x="155453" y="635"/>
                </a:lnTo>
              </a:path>
            </a:pathLst>
          </a:custGeom>
          <a:ln w="4547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0815478" y="4106510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4420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2257774" y="1861601"/>
            <a:ext cx="6288593" cy="17363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2800" spc="-5" dirty="0" err="1">
                <a:latin typeface="Arial"/>
                <a:cs typeface="Arial"/>
              </a:rPr>
              <a:t>Образование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spc="-5" dirty="0" err="1" smtClean="0">
                <a:latin typeface="Arial"/>
                <a:cs typeface="Arial"/>
              </a:rPr>
              <a:t>как</a:t>
            </a:r>
            <a:r>
              <a:rPr lang="ru-RU" sz="2800" spc="-5" dirty="0">
                <a:latin typeface="Arial"/>
                <a:cs typeface="Arial"/>
              </a:rPr>
              <a:t> </a:t>
            </a:r>
            <a:endParaRPr lang="ru-RU" sz="2800" spc="-5" dirty="0" smtClean="0">
              <a:latin typeface="Arial"/>
              <a:cs typeface="Arial"/>
            </a:endParaRPr>
          </a:p>
          <a:p>
            <a:pPr marL="12700" marR="5080">
              <a:spcBef>
                <a:spcPts val="100"/>
              </a:spcBef>
            </a:pPr>
            <a:r>
              <a:rPr sz="2800" b="1" spc="-5" dirty="0" err="1" smtClean="0">
                <a:latin typeface="Arial"/>
                <a:cs typeface="Arial"/>
              </a:rPr>
              <a:t>конвейерное</a:t>
            </a:r>
            <a:r>
              <a:rPr sz="2800" b="1" spc="-5" dirty="0" smtClean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производство  </a:t>
            </a:r>
            <a:r>
              <a:rPr sz="2800" spc="-5" dirty="0">
                <a:latin typeface="Arial"/>
                <a:cs typeface="Arial"/>
              </a:rPr>
              <a:t>(диктатура </a:t>
            </a:r>
            <a:r>
              <a:rPr sz="2800" spc="-10" dirty="0">
                <a:latin typeface="Arial"/>
                <a:cs typeface="Arial"/>
              </a:rPr>
              <a:t>прошлого: </a:t>
            </a:r>
            <a:r>
              <a:rPr sz="2800" spc="-5" dirty="0">
                <a:latin typeface="Arial"/>
                <a:cs typeface="Arial"/>
              </a:rPr>
              <a:t>знания,  умения,</a:t>
            </a:r>
            <a:r>
              <a:rPr sz="2800" spc="-20" dirty="0">
                <a:latin typeface="Arial"/>
                <a:cs typeface="Arial"/>
              </a:rPr>
              <a:t> </a:t>
            </a:r>
            <a:r>
              <a:rPr sz="2800" spc="-5" dirty="0" err="1">
                <a:latin typeface="Arial"/>
                <a:cs typeface="Arial"/>
              </a:rPr>
              <a:t>навыки</a:t>
            </a:r>
            <a:r>
              <a:rPr lang="ru-RU" sz="2800" spc="-5" dirty="0">
                <a:latin typeface="Arial"/>
                <a:cs typeface="Arial"/>
              </a:rPr>
              <a:t>, компетентности</a:t>
            </a:r>
            <a:r>
              <a:rPr sz="2800" spc="-5" dirty="0">
                <a:latin typeface="Arial"/>
                <a:cs typeface="Arial"/>
              </a:rPr>
              <a:t>)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537359" y="5222840"/>
            <a:ext cx="6009446" cy="186204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59280" algn="r">
              <a:spcBef>
                <a:spcPts val="100"/>
              </a:spcBef>
            </a:pPr>
            <a:r>
              <a:rPr sz="2800" spc="-5" dirty="0">
                <a:latin typeface="Arial"/>
                <a:cs typeface="Arial"/>
              </a:rPr>
              <a:t>Образование</a:t>
            </a:r>
            <a:r>
              <a:rPr sz="2800" spc="-6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как</a:t>
            </a:r>
            <a:endParaRPr sz="2800" dirty="0">
              <a:latin typeface="Arial"/>
              <a:cs typeface="Arial"/>
            </a:endParaRPr>
          </a:p>
          <a:p>
            <a:pPr marL="12700" algn="r"/>
            <a:r>
              <a:rPr sz="2800" b="1" spc="-5" dirty="0">
                <a:latin typeface="Arial"/>
                <a:cs typeface="Arial"/>
              </a:rPr>
              <a:t>индустрия</a:t>
            </a:r>
            <a:r>
              <a:rPr sz="2800" b="1" spc="-75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возможностей</a:t>
            </a:r>
            <a:endParaRPr sz="2800" dirty="0">
              <a:latin typeface="Arial"/>
              <a:cs typeface="Arial"/>
            </a:endParaRPr>
          </a:p>
          <a:p>
            <a:pPr marL="1478280" marR="6350" indent="135890" algn="r">
              <a:lnSpc>
                <a:spcPts val="3829"/>
              </a:lnSpc>
              <a:spcBef>
                <a:spcPts val="135"/>
              </a:spcBef>
            </a:pPr>
            <a:r>
              <a:rPr sz="2800" spc="-10" dirty="0">
                <a:latin typeface="Arial"/>
                <a:cs typeface="Arial"/>
              </a:rPr>
              <a:t>(персонализация </a:t>
            </a:r>
            <a:r>
              <a:rPr sz="2800" dirty="0">
                <a:latin typeface="Arial"/>
                <a:cs typeface="Arial"/>
              </a:rPr>
              <a:t>и  </a:t>
            </a:r>
            <a:r>
              <a:rPr sz="2800" spc="-5" dirty="0">
                <a:latin typeface="Arial"/>
                <a:cs typeface="Arial"/>
              </a:rPr>
              <a:t>и</a:t>
            </a:r>
            <a:r>
              <a:rPr sz="2800" spc="-10" dirty="0">
                <a:latin typeface="Arial"/>
                <a:cs typeface="Arial"/>
              </a:rPr>
              <a:t>н</a:t>
            </a:r>
            <a:r>
              <a:rPr sz="2800" spc="-5" dirty="0">
                <a:latin typeface="Arial"/>
                <a:cs typeface="Arial"/>
              </a:rPr>
              <a:t>диви</a:t>
            </a:r>
            <a:r>
              <a:rPr sz="2800" spc="10" dirty="0">
                <a:latin typeface="Arial"/>
                <a:cs typeface="Arial"/>
              </a:rPr>
              <a:t>д</a:t>
            </a:r>
            <a:r>
              <a:rPr sz="2800" dirty="0">
                <a:latin typeface="Arial"/>
                <a:cs typeface="Arial"/>
              </a:rPr>
              <a:t>уали</a:t>
            </a:r>
            <a:r>
              <a:rPr sz="2800" spc="-10" dirty="0">
                <a:latin typeface="Arial"/>
                <a:cs typeface="Arial"/>
              </a:rPr>
              <a:t>з</a:t>
            </a:r>
            <a:r>
              <a:rPr sz="2800" spc="-5" dirty="0">
                <a:latin typeface="Arial"/>
                <a:cs typeface="Arial"/>
              </a:rPr>
              <a:t>аци</a:t>
            </a:r>
            <a:r>
              <a:rPr sz="2800" spc="5" dirty="0">
                <a:latin typeface="Arial"/>
                <a:cs typeface="Arial"/>
              </a:rPr>
              <a:t>я</a:t>
            </a:r>
            <a:r>
              <a:rPr sz="2800" dirty="0">
                <a:latin typeface="Arial"/>
                <a:cs typeface="Arial"/>
              </a:rPr>
              <a:t>)</a:t>
            </a:r>
          </a:p>
        </p:txBody>
      </p:sp>
      <p:sp>
        <p:nvSpPr>
          <p:cNvPr id="36" name="object 36"/>
          <p:cNvSpPr/>
          <p:nvPr/>
        </p:nvSpPr>
        <p:spPr>
          <a:xfrm>
            <a:off x="7798817" y="3576285"/>
            <a:ext cx="360680" cy="1508760"/>
          </a:xfrm>
          <a:custGeom>
            <a:avLst/>
            <a:gdLst/>
            <a:ahLst/>
            <a:cxnLst/>
            <a:rect l="l" t="t" r="r" b="b"/>
            <a:pathLst>
              <a:path w="360679" h="1508760">
                <a:moveTo>
                  <a:pt x="360679" y="1037589"/>
                </a:moveTo>
                <a:lnTo>
                  <a:pt x="0" y="1037589"/>
                </a:lnTo>
                <a:lnTo>
                  <a:pt x="180339" y="1508760"/>
                </a:lnTo>
                <a:lnTo>
                  <a:pt x="360679" y="1037589"/>
                </a:lnTo>
                <a:close/>
              </a:path>
              <a:path w="360679" h="1508760">
                <a:moveTo>
                  <a:pt x="270510" y="0"/>
                </a:moveTo>
                <a:lnTo>
                  <a:pt x="90170" y="0"/>
                </a:lnTo>
                <a:lnTo>
                  <a:pt x="90170" y="1037589"/>
                </a:lnTo>
                <a:lnTo>
                  <a:pt x="270510" y="1037589"/>
                </a:lnTo>
                <a:lnTo>
                  <a:pt x="270510" y="0"/>
                </a:lnTo>
                <a:close/>
              </a:path>
            </a:pathLst>
          </a:custGeom>
          <a:solidFill>
            <a:srgbClr val="6004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434749" y="4716110"/>
            <a:ext cx="2534920" cy="25196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666485" y="1799751"/>
            <a:ext cx="2667000" cy="16560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1033637" y="1477169"/>
            <a:ext cx="1108923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Заголовок 1">
            <a:extLst>
              <a:ext uri="{FF2B5EF4-FFF2-40B4-BE49-F238E27FC236}">
                <a16:creationId xmlns="" xmlns:a16="http://schemas.microsoft.com/office/drawing/2014/main" id="{D0D7ED03-DF5B-AB49-A4CD-E21F4AF10E9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3444538" cy="15855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4400"/>
            </a:pPr>
            <a:r>
              <a:rPr lang="ru-RU" sz="4000" b="1" kern="0" dirty="0" smtClean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Смена </a:t>
            </a:r>
            <a:r>
              <a:rPr lang="ru-RU" sz="4000" b="1" kern="0" dirty="0" err="1" smtClean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мисссии</a:t>
            </a:r>
            <a:r>
              <a:rPr lang="ru-RU" sz="4000" b="1" kern="0" dirty="0" smtClean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 образования</a:t>
            </a:r>
            <a:endParaRPr lang="ru-RU" sz="3400" kern="0" dirty="0">
              <a:solidFill>
                <a:schemeClr val="dk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9568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18941" y="1477170"/>
            <a:ext cx="6806659" cy="1859483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 marR="5080" indent="115567" algn="ctr">
              <a:lnSpc>
                <a:spcPct val="150000"/>
              </a:lnSpc>
              <a:spcBef>
                <a:spcPts val="100"/>
              </a:spcBef>
              <a:tabLst>
                <a:tab pos="1078838" algn="l"/>
              </a:tabLst>
            </a:pPr>
            <a:r>
              <a:rPr sz="4000" b="1" spc="-5" dirty="0">
                <a:solidFill>
                  <a:srgbClr val="000000"/>
                </a:solidFill>
                <a:latin typeface="Arial"/>
                <a:cs typeface="Arial"/>
              </a:rPr>
              <a:t>Кто	знает зачем,  </a:t>
            </a:r>
            <a:r>
              <a:rPr lang="ru-RU" sz="4000" b="1" spc="-5" dirty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ru-RU" sz="4000" b="1" spc="-5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sz="4000" b="1" spc="-10" dirty="0" err="1">
                <a:solidFill>
                  <a:srgbClr val="000000"/>
                </a:solidFill>
                <a:latin typeface="Arial"/>
                <a:cs typeface="Arial"/>
              </a:rPr>
              <a:t>найдёт</a:t>
            </a:r>
            <a:r>
              <a:rPr sz="4000" b="1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4000" b="1" spc="-5" dirty="0">
                <a:solidFill>
                  <a:srgbClr val="000000"/>
                </a:solidFill>
                <a:latin typeface="Arial"/>
                <a:cs typeface="Arial"/>
              </a:rPr>
              <a:t>любое</a:t>
            </a:r>
            <a:r>
              <a:rPr sz="4000" b="1" spc="-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4000" b="1" spc="-5" dirty="0">
                <a:solidFill>
                  <a:srgbClr val="000000"/>
                </a:solidFill>
                <a:latin typeface="Arial"/>
                <a:cs typeface="Arial"/>
              </a:rPr>
              <a:t>как!</a:t>
            </a:r>
            <a:endParaRPr sz="4000" b="1" dirty="0">
              <a:latin typeface="Arial"/>
              <a:cs typeface="Arial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2EF02E1-A769-5340-A8EE-CA2603FEA3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917" y="181025"/>
            <a:ext cx="7009680" cy="700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98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 txBox="1">
            <a:spLocks noGrp="1"/>
          </p:cNvSpPr>
          <p:nvPr>
            <p:ph type="subTitle" idx="4294967295"/>
          </p:nvPr>
        </p:nvSpPr>
        <p:spPr>
          <a:xfrm>
            <a:off x="3228858" y="1631540"/>
            <a:ext cx="6986199" cy="1200963"/>
          </a:xfrm>
        </p:spPr>
        <p:txBody>
          <a:bodyPr anchor="ctr">
            <a:spAutoFit/>
          </a:bodyPr>
          <a:lstStyle/>
          <a:p>
            <a:pPr lvl="0" algn="ctr"/>
            <a:r>
              <a:rPr lang="en-US" sz="3601" b="1" dirty="0" err="1">
                <a:latin typeface="Arial" panose="020B0604020202020204" pitchFamily="34" charset="0"/>
                <a:cs typeface="Arial" panose="020B0604020202020204" pitchFamily="34" charset="0"/>
              </a:rPr>
              <a:t>От</a:t>
            </a:r>
            <a:r>
              <a:rPr lang="en-US" sz="3601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1" b="1" dirty="0" err="1">
                <a:latin typeface="Arial" panose="020B0604020202020204" pitchFamily="34" charset="0"/>
                <a:cs typeface="Arial" panose="020B0604020202020204" pitchFamily="34" charset="0"/>
              </a:rPr>
              <a:t>человеческого</a:t>
            </a:r>
            <a:r>
              <a:rPr lang="en-US" sz="3601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1" b="1" dirty="0" err="1">
                <a:latin typeface="Arial" panose="020B0604020202020204" pitchFamily="34" charset="0"/>
                <a:cs typeface="Arial" panose="020B0604020202020204" pitchFamily="34" charset="0"/>
              </a:rPr>
              <a:t>капитала</a:t>
            </a:r>
            <a:r>
              <a:rPr lang="en-US" sz="3601" b="1" dirty="0"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</a:p>
          <a:p>
            <a:pPr lvl="0" algn="ctr"/>
            <a:r>
              <a:rPr lang="en-US" sz="3601" b="1" dirty="0">
                <a:latin typeface="Arial" panose="020B0604020202020204" pitchFamily="34" charset="0"/>
                <a:cs typeface="Arial" panose="020B0604020202020204" pitchFamily="34" charset="0"/>
              </a:rPr>
              <a:t>к </a:t>
            </a:r>
            <a:r>
              <a:rPr lang="en-US" sz="3601" b="1" dirty="0" err="1">
                <a:latin typeface="Arial" panose="020B0604020202020204" pitchFamily="34" charset="0"/>
                <a:cs typeface="Arial" panose="020B0604020202020204" pitchFamily="34" charset="0"/>
              </a:rPr>
              <a:t>человеческому</a:t>
            </a:r>
            <a:r>
              <a:rPr lang="en-US" sz="3601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1" b="1" dirty="0" err="1">
                <a:latin typeface="Arial" panose="020B0604020202020204" pitchFamily="34" charset="0"/>
                <a:cs typeface="Arial" panose="020B0604020202020204" pitchFamily="34" charset="0"/>
              </a:rPr>
              <a:t>потенциалу</a:t>
            </a:r>
            <a:endParaRPr lang="en-US" sz="3601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680370" y="4317437"/>
            <a:ext cx="4911947" cy="3277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783176" y="4318157"/>
            <a:ext cx="5005576" cy="32770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254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01269" y="1411570"/>
            <a:ext cx="58343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600" b="1" spc="-5" dirty="0">
                <a:latin typeface="Arial"/>
                <a:cs typeface="Arial"/>
              </a:rPr>
              <a:t>От знаний </a:t>
            </a:r>
            <a:r>
              <a:rPr sz="3600" b="1" dirty="0">
                <a:latin typeface="Arial"/>
                <a:cs typeface="Arial"/>
              </a:rPr>
              <a:t>– к</a:t>
            </a:r>
            <a:r>
              <a:rPr sz="3600" b="1" spc="-135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пониманию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521870" y="2428840"/>
            <a:ext cx="63938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600" b="1" spc="-10" dirty="0">
                <a:latin typeface="Arial"/>
                <a:cs typeface="Arial"/>
              </a:rPr>
              <a:t>От </a:t>
            </a:r>
            <a:r>
              <a:rPr sz="3600" b="1" spc="-5" dirty="0">
                <a:latin typeface="Arial"/>
                <a:cs typeface="Arial"/>
              </a:rPr>
              <a:t>текстов </a:t>
            </a:r>
            <a:r>
              <a:rPr sz="3600" b="1" dirty="0">
                <a:latin typeface="Arial"/>
                <a:cs typeface="Arial"/>
              </a:rPr>
              <a:t>– к</a:t>
            </a:r>
            <a:r>
              <a:rPr sz="3600" b="1" spc="-105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гипертекстам</a:t>
            </a:r>
            <a:endParaRPr sz="36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001670" y="3599780"/>
            <a:ext cx="3910329" cy="30264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997358" y="3612481"/>
            <a:ext cx="3506470" cy="29743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51214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CustomShape 2"/>
          <p:cNvSpPr/>
          <p:nvPr/>
        </p:nvSpPr>
        <p:spPr>
          <a:xfrm>
            <a:off x="2592278" y="2013187"/>
            <a:ext cx="4089894" cy="1397440"/>
          </a:xfrm>
          <a:prstGeom prst="rect">
            <a:avLst/>
          </a:prstGeom>
          <a:solidFill>
            <a:srgbClr val="002060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9250" tIns="49625" rIns="99250" bIns="49625" anchor="ctr"/>
          <a:lstStyle/>
          <a:p>
            <a:pPr algn="ctr">
              <a:lnSpc>
                <a:spcPct val="100000"/>
              </a:lnSpc>
            </a:pPr>
            <a:r>
              <a:rPr lang="en-US" sz="2800" b="1" spc="-1" dirty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«</a:t>
            </a:r>
            <a:r>
              <a:rPr lang="en-US" sz="2800" b="1" spc="-1" dirty="0" err="1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Подкрепление</a:t>
            </a:r>
            <a:r>
              <a:rPr lang="en-US" sz="2800" b="1" spc="-1" dirty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и </a:t>
            </a:r>
            <a:r>
              <a:rPr lang="en-US" sz="2800" b="1" spc="-1" dirty="0" err="1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наказание</a:t>
            </a:r>
            <a:r>
              <a:rPr lang="en-US" sz="2800" b="1" spc="-1" dirty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»</a:t>
            </a:r>
            <a:endParaRPr lang="en-US" sz="2800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6" name="CustomShape 3"/>
          <p:cNvSpPr/>
          <p:nvPr/>
        </p:nvSpPr>
        <p:spPr>
          <a:xfrm>
            <a:off x="4673352" y="3721082"/>
            <a:ext cx="4152620" cy="1393867"/>
          </a:xfrm>
          <a:prstGeom prst="rect">
            <a:avLst/>
          </a:prstGeom>
          <a:solidFill>
            <a:srgbClr val="002060"/>
          </a:solidFill>
          <a:ln w="12600">
            <a:solidFill>
              <a:srgbClr val="32549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250" tIns="49625" rIns="99250" bIns="49625" anchor="ctr"/>
          <a:lstStyle/>
          <a:p>
            <a:pPr algn="ctr">
              <a:spcBef>
                <a:spcPts val="1104"/>
              </a:spcBef>
            </a:pPr>
            <a:r>
              <a:rPr lang="en-US" sz="2800" b="1" spc="-1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«Успехи и неудачи»</a:t>
            </a:r>
            <a:endParaRPr lang="en-US" sz="2800" spc="-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7" name="CustomShape 4"/>
          <p:cNvSpPr/>
          <p:nvPr/>
        </p:nvSpPr>
        <p:spPr>
          <a:xfrm>
            <a:off x="6126770" y="5531799"/>
            <a:ext cx="5319403" cy="1852005"/>
          </a:xfrm>
          <a:prstGeom prst="rect">
            <a:avLst/>
          </a:prstGeom>
          <a:solidFill>
            <a:srgbClr val="002060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9250" tIns="49625" rIns="99250" bIns="49625" anchor="ctr"/>
          <a:lstStyle/>
          <a:p>
            <a:pPr algn="ctr">
              <a:lnSpc>
                <a:spcPct val="100000"/>
              </a:lnSpc>
            </a:pPr>
            <a:r>
              <a:rPr lang="en-US" sz="2800" b="1" spc="-1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«Самореализация, выбор пути и многозадачность»</a:t>
            </a:r>
            <a:endParaRPr lang="en-US" sz="2800" spc="-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033637" y="1477169"/>
            <a:ext cx="1108923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D0D7ED03-DF5B-AB49-A4CD-E21F4AF10E9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3444538" cy="15855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4400"/>
            </a:pPr>
            <a:r>
              <a:rPr lang="ru-RU" sz="4000" b="1" kern="0" dirty="0" smtClean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Смена мотивационных моделей</a:t>
            </a:r>
            <a:endParaRPr lang="ru-RU" sz="3400" kern="0" dirty="0">
              <a:solidFill>
                <a:schemeClr val="dk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083859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9621" y="3133353"/>
            <a:ext cx="7560840" cy="8874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76298" marR="5080" indent="-1064234" algn="ctr">
              <a:spcBef>
                <a:spcPts val="100"/>
              </a:spcBef>
            </a:pPr>
            <a:r>
              <a:rPr lang="ru-RU" sz="2800" b="1" spc="-10" dirty="0" smtClean="0">
                <a:solidFill>
                  <a:srgbClr val="0070C0"/>
                </a:solidFill>
                <a:latin typeface="Arial"/>
                <a:cs typeface="Arial"/>
              </a:rPr>
              <a:t>Идеология поддержки </a:t>
            </a:r>
            <a:r>
              <a:rPr lang="ru-RU" sz="2800" b="1" spc="-5" dirty="0" smtClean="0">
                <a:solidFill>
                  <a:srgbClr val="0070C0"/>
                </a:solidFill>
                <a:latin typeface="Arial"/>
                <a:cs typeface="Arial"/>
              </a:rPr>
              <a:t>Разнообразия:</a:t>
            </a:r>
          </a:p>
          <a:p>
            <a:pPr marL="1076298" marR="5080" indent="-1064234" algn="ctr">
              <a:spcBef>
                <a:spcPts val="100"/>
              </a:spcBef>
            </a:pPr>
            <a:r>
              <a:rPr lang="ru-RU" sz="2800" b="1" spc="-5" dirty="0" smtClean="0">
                <a:latin typeface="Arial"/>
                <a:cs typeface="Arial"/>
              </a:rPr>
              <a:t>«…</a:t>
            </a:r>
            <a:r>
              <a:rPr lang="ru-RU" sz="2800" b="1" spc="-5" dirty="0">
                <a:latin typeface="Arial"/>
                <a:cs typeface="Arial"/>
              </a:rPr>
              <a:t>б</a:t>
            </a:r>
            <a:r>
              <a:rPr lang="ru-RU" sz="2800" b="1" spc="-5" dirty="0" smtClean="0">
                <a:latin typeface="Arial"/>
                <a:cs typeface="Arial"/>
              </a:rPr>
              <a:t>ыть многим, а не обладать многим…»</a:t>
            </a:r>
            <a:endParaRPr lang="ru-RU" sz="28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9541" y="4528907"/>
            <a:ext cx="8768591" cy="145937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83183" algn="ctr">
              <a:spcBef>
                <a:spcPts val="100"/>
              </a:spcBef>
            </a:pPr>
            <a:r>
              <a:rPr sz="2800" spc="-5" dirty="0">
                <a:latin typeface="Arial"/>
                <a:cs typeface="Arial"/>
              </a:rPr>
              <a:t>Мотивационная </a:t>
            </a:r>
            <a:r>
              <a:rPr sz="2800" spc="-5" dirty="0" err="1">
                <a:latin typeface="Arial"/>
                <a:cs typeface="Arial"/>
              </a:rPr>
              <a:t>модель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spc="-10" dirty="0" smtClean="0">
                <a:latin typeface="Arial"/>
                <a:cs typeface="Arial"/>
              </a:rPr>
              <a:t>XXI</a:t>
            </a:r>
            <a:r>
              <a:rPr sz="2800" spc="-5" dirty="0" smtClean="0">
                <a:latin typeface="Arial"/>
                <a:cs typeface="Arial"/>
              </a:rPr>
              <a:t>:</a:t>
            </a:r>
            <a:endParaRPr sz="2800" dirty="0">
              <a:latin typeface="Arial"/>
              <a:cs typeface="Arial"/>
            </a:endParaRPr>
          </a:p>
          <a:p>
            <a:pPr algn="ctr">
              <a:spcBef>
                <a:spcPts val="1200"/>
              </a:spcBef>
            </a:pPr>
            <a:r>
              <a:rPr sz="2800" b="1" spc="-5" dirty="0" err="1" smtClean="0">
                <a:latin typeface="Arial"/>
                <a:cs typeface="Arial"/>
              </a:rPr>
              <a:t>Самореализация</a:t>
            </a:r>
            <a:r>
              <a:rPr sz="2800" b="1" spc="-5" dirty="0">
                <a:latin typeface="Arial"/>
                <a:cs typeface="Arial"/>
              </a:rPr>
              <a:t>, </a:t>
            </a:r>
            <a:r>
              <a:rPr sz="2800" b="1" dirty="0">
                <a:latin typeface="Arial"/>
                <a:cs typeface="Arial"/>
              </a:rPr>
              <a:t>выбор </a:t>
            </a:r>
            <a:r>
              <a:rPr sz="2800" b="1" spc="-5" dirty="0" err="1">
                <a:latin typeface="Arial"/>
                <a:cs typeface="Arial"/>
              </a:rPr>
              <a:t>пути</a:t>
            </a:r>
            <a:r>
              <a:rPr sz="2800" b="1" spc="-5" dirty="0">
                <a:latin typeface="Arial"/>
                <a:cs typeface="Arial"/>
              </a:rPr>
              <a:t> </a:t>
            </a:r>
            <a:r>
              <a:rPr lang="ru-RU" sz="2800" b="1" spc="-5" dirty="0" smtClean="0">
                <a:latin typeface="Arial"/>
                <a:cs typeface="Arial"/>
              </a:rPr>
              <a:t/>
            </a:r>
            <a:br>
              <a:rPr lang="ru-RU" sz="2800" b="1" spc="-5" dirty="0" smtClean="0">
                <a:latin typeface="Arial"/>
                <a:cs typeface="Arial"/>
              </a:rPr>
            </a:br>
            <a:r>
              <a:rPr sz="2800" b="1" dirty="0" smtClean="0">
                <a:latin typeface="Arial"/>
                <a:cs typeface="Arial"/>
              </a:rPr>
              <a:t>и </a:t>
            </a:r>
            <a:r>
              <a:rPr sz="2800" b="1" spc="-5" dirty="0">
                <a:latin typeface="Arial"/>
                <a:cs typeface="Arial"/>
              </a:rPr>
              <a:t>решение </a:t>
            </a:r>
            <a:r>
              <a:rPr sz="2800" b="1" spc="-5" dirty="0" err="1">
                <a:latin typeface="Arial"/>
                <a:cs typeface="Arial"/>
              </a:rPr>
              <a:t>сложных</a:t>
            </a:r>
            <a:r>
              <a:rPr sz="2800" b="1" spc="-35" dirty="0">
                <a:latin typeface="Arial"/>
                <a:cs typeface="Arial"/>
              </a:rPr>
              <a:t> </a:t>
            </a:r>
            <a:r>
              <a:rPr sz="2800" b="1" dirty="0" err="1" smtClean="0">
                <a:latin typeface="Arial"/>
                <a:cs typeface="Arial"/>
              </a:rPr>
              <a:t>задач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098533" y="2954339"/>
            <a:ext cx="4346005" cy="46085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033637" y="1477169"/>
            <a:ext cx="1108923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D0D7ED03-DF5B-AB49-A4CD-E21F4AF10E9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3444538" cy="15855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4400"/>
            </a:pPr>
            <a:r>
              <a:rPr lang="ru-RU" sz="4000" b="1" kern="0" dirty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Ключевая идеология </a:t>
            </a:r>
            <a:r>
              <a:rPr lang="ru-RU" sz="4000" b="1" kern="0" dirty="0" smtClean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образования</a:t>
            </a:r>
            <a:endParaRPr lang="ru-RU" sz="4000" kern="0" dirty="0">
              <a:solidFill>
                <a:schemeClr val="dk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91407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138446" y="2485281"/>
            <a:ext cx="3834129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4793" marR="5080" indent="-292093">
              <a:spcBef>
                <a:spcPts val="100"/>
              </a:spcBef>
              <a:tabLst>
                <a:tab pos="2177996" algn="l"/>
              </a:tabLst>
            </a:pPr>
            <a:r>
              <a:rPr sz="2000" b="1" spc="31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Пирамида</a:t>
            </a:r>
            <a:r>
              <a:rPr sz="2000" b="1" spc="4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spc="2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мотивации  </a:t>
            </a:r>
            <a:r>
              <a:rPr sz="2000" b="1" spc="27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(Абрахам	</a:t>
            </a:r>
            <a:r>
              <a:rPr sz="2000" b="1" spc="29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Маслоу)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666485" y="3565401"/>
            <a:ext cx="4778053" cy="3997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906428" y="1401411"/>
            <a:ext cx="5369560" cy="52552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104039" y="2642200"/>
            <a:ext cx="2682875" cy="22672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05795" marR="797540" algn="ctr">
              <a:spcBef>
                <a:spcPts val="100"/>
              </a:spcBef>
            </a:pPr>
            <a:r>
              <a:rPr sz="1400" dirty="0">
                <a:latin typeface="Arial"/>
                <a:cs typeface="Arial"/>
              </a:rPr>
              <a:t>П</a:t>
            </a:r>
            <a:r>
              <a:rPr sz="1400" spc="-5" dirty="0">
                <a:latin typeface="Arial"/>
                <a:cs typeface="Arial"/>
              </a:rPr>
              <a:t>от</a:t>
            </a:r>
            <a:r>
              <a:rPr sz="1400" spc="5" dirty="0">
                <a:latin typeface="Arial"/>
                <a:cs typeface="Arial"/>
              </a:rPr>
              <a:t>р</a:t>
            </a:r>
            <a:r>
              <a:rPr sz="1400" spc="-10" dirty="0">
                <a:latin typeface="Arial"/>
                <a:cs typeface="Arial"/>
              </a:rPr>
              <a:t>е</a:t>
            </a:r>
            <a:r>
              <a:rPr sz="1400" spc="5" dirty="0">
                <a:latin typeface="Arial"/>
                <a:cs typeface="Arial"/>
              </a:rPr>
              <a:t>бн</a:t>
            </a:r>
            <a:r>
              <a:rPr sz="1400" spc="-5" dirty="0">
                <a:latin typeface="Arial"/>
                <a:cs typeface="Arial"/>
              </a:rPr>
              <a:t>ос</a:t>
            </a:r>
            <a:r>
              <a:rPr sz="1400" spc="5" dirty="0">
                <a:latin typeface="Arial"/>
                <a:cs typeface="Arial"/>
              </a:rPr>
              <a:t>т</a:t>
            </a:r>
            <a:r>
              <a:rPr sz="1400" dirty="0">
                <a:latin typeface="Arial"/>
                <a:cs typeface="Arial"/>
              </a:rPr>
              <a:t>ь  в</a:t>
            </a:r>
          </a:p>
          <a:p>
            <a:pPr marL="596885"/>
            <a:r>
              <a:rPr sz="1400" spc="-5" dirty="0">
                <a:latin typeface="Arial"/>
                <a:cs typeface="Arial"/>
              </a:rPr>
              <a:t>самоактуализации</a:t>
            </a:r>
            <a:endParaRPr sz="1400" dirty="0">
              <a:latin typeface="Arial"/>
              <a:cs typeface="Arial"/>
            </a:endParaRPr>
          </a:p>
          <a:p>
            <a:pPr>
              <a:spcBef>
                <a:spcPts val="25"/>
              </a:spcBef>
            </a:pPr>
            <a:endParaRPr sz="1900" dirty="0">
              <a:latin typeface="Times New Roman"/>
              <a:cs typeface="Times New Roman"/>
            </a:endParaRPr>
          </a:p>
          <a:p>
            <a:pPr marL="586725" marR="374006" indent="-356861"/>
            <a:r>
              <a:rPr sz="1400" spc="-5" dirty="0">
                <a:latin typeface="Arial"/>
                <a:cs typeface="Arial"/>
              </a:rPr>
              <a:t>Потребности </a:t>
            </a:r>
            <a:r>
              <a:rPr sz="1400" dirty="0">
                <a:latin typeface="Arial"/>
                <a:cs typeface="Arial"/>
              </a:rPr>
              <a:t>в </a:t>
            </a:r>
            <a:r>
              <a:rPr sz="1400" spc="-5" dirty="0">
                <a:latin typeface="Arial"/>
                <a:cs typeface="Arial"/>
              </a:rPr>
              <a:t>уважении  </a:t>
            </a:r>
            <a:r>
              <a:rPr sz="1400" dirty="0">
                <a:latin typeface="Arial"/>
                <a:cs typeface="Arial"/>
              </a:rPr>
              <a:t>и</a:t>
            </a:r>
            <a:r>
              <a:rPr sz="1400" spc="-5" dirty="0">
                <a:latin typeface="Arial"/>
                <a:cs typeface="Arial"/>
              </a:rPr>
              <a:t> самоуважении</a:t>
            </a:r>
            <a:endParaRPr sz="1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 dirty="0">
              <a:latin typeface="Times New Roman"/>
              <a:cs typeface="Times New Roman"/>
            </a:endParaRPr>
          </a:p>
          <a:p>
            <a:pPr>
              <a:spcBef>
                <a:spcPts val="5"/>
              </a:spcBef>
            </a:pPr>
            <a:endParaRPr sz="1450" dirty="0">
              <a:latin typeface="Times New Roman"/>
              <a:cs typeface="Times New Roman"/>
            </a:endParaRPr>
          </a:p>
          <a:p>
            <a:pPr marL="12065" marR="5080" algn="ctr"/>
            <a:r>
              <a:rPr sz="1400" spc="-5" dirty="0">
                <a:latin typeface="Arial"/>
                <a:cs typeface="Arial"/>
              </a:rPr>
              <a:t>Потребности </a:t>
            </a:r>
            <a:r>
              <a:rPr sz="1400" dirty="0">
                <a:latin typeface="Arial"/>
                <a:cs typeface="Arial"/>
              </a:rPr>
              <a:t>в </a:t>
            </a:r>
            <a:r>
              <a:rPr sz="1400" spc="-5" dirty="0">
                <a:latin typeface="Arial"/>
                <a:cs typeface="Arial"/>
              </a:rPr>
              <a:t>принадлежности  </a:t>
            </a:r>
            <a:r>
              <a:rPr sz="1400" dirty="0">
                <a:latin typeface="Arial"/>
                <a:cs typeface="Arial"/>
              </a:rPr>
              <a:t>и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любви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753717" y="5365601"/>
            <a:ext cx="5753100" cy="202106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51166" algn="ctr"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Потребности безопасности </a:t>
            </a:r>
            <a:r>
              <a:rPr sz="1400" dirty="0">
                <a:latin typeface="Arial"/>
                <a:cs typeface="Arial"/>
              </a:rPr>
              <a:t>и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защиты</a:t>
            </a:r>
            <a:endParaRPr sz="1400" dirty="0">
              <a:latin typeface="Arial"/>
              <a:cs typeface="Arial"/>
            </a:endParaRPr>
          </a:p>
          <a:p>
            <a:pPr>
              <a:spcBef>
                <a:spcPts val="35"/>
              </a:spcBef>
            </a:pPr>
            <a:endParaRPr sz="2100" dirty="0">
              <a:latin typeface="Times New Roman"/>
              <a:cs typeface="Times New Roman"/>
            </a:endParaRPr>
          </a:p>
          <a:p>
            <a:pPr marR="551166" algn="ctr"/>
            <a:r>
              <a:rPr sz="1400" spc="-5" dirty="0">
                <a:latin typeface="Arial"/>
                <a:cs typeface="Arial"/>
              </a:rPr>
              <a:t>Физиологические</a:t>
            </a:r>
            <a:r>
              <a:rPr sz="140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потребности</a:t>
            </a:r>
            <a:endParaRPr sz="1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 dirty="0">
              <a:latin typeface="Times New Roman"/>
              <a:cs typeface="Times New Roman"/>
            </a:endParaRPr>
          </a:p>
          <a:p>
            <a:pPr>
              <a:spcBef>
                <a:spcPts val="30"/>
              </a:spcBef>
            </a:pPr>
            <a:endParaRPr sz="1900" dirty="0">
              <a:latin typeface="Times New Roman"/>
              <a:cs typeface="Times New Roman"/>
            </a:endParaRPr>
          </a:p>
          <a:p>
            <a:pPr marL="12700"/>
            <a:r>
              <a:rPr sz="2000" b="1" dirty="0">
                <a:latin typeface="Arial"/>
                <a:cs typeface="Arial"/>
              </a:rPr>
              <a:t>“Все устраиваются, </a:t>
            </a:r>
            <a:r>
              <a:rPr sz="2000" b="1" spc="-5" dirty="0">
                <a:latin typeface="Arial"/>
                <a:cs typeface="Arial"/>
              </a:rPr>
              <a:t>когда </a:t>
            </a:r>
            <a:r>
              <a:rPr sz="2000" b="1" dirty="0">
                <a:latin typeface="Arial"/>
                <a:cs typeface="Arial"/>
              </a:rPr>
              <a:t>же </a:t>
            </a:r>
            <a:r>
              <a:rPr sz="2000" b="1" spc="-5" dirty="0">
                <a:latin typeface="Arial"/>
                <a:cs typeface="Arial"/>
              </a:rPr>
              <a:t>жить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начнут?”</a:t>
            </a:r>
            <a:endParaRPr sz="2000" dirty="0">
              <a:latin typeface="Arial"/>
              <a:cs typeface="Arial"/>
            </a:endParaRPr>
          </a:p>
          <a:p>
            <a:pPr marR="5080" algn="r">
              <a:spcBef>
                <a:spcPts val="850"/>
              </a:spcBef>
            </a:pPr>
            <a:r>
              <a:rPr sz="2000" dirty="0">
                <a:latin typeface="Arial"/>
                <a:cs typeface="Arial"/>
              </a:rPr>
              <a:t>Лев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Толстой</a:t>
            </a:r>
            <a:endParaRPr sz="2000" dirty="0">
              <a:latin typeface="Arial"/>
              <a:cs typeface="Arial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1033637" y="1477169"/>
            <a:ext cx="1108923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Заголовок 1">
            <a:extLst>
              <a:ext uri="{FF2B5EF4-FFF2-40B4-BE49-F238E27FC236}">
                <a16:creationId xmlns="" xmlns:a16="http://schemas.microsoft.com/office/drawing/2014/main" id="{D0D7ED03-DF5B-AB49-A4CD-E21F4AF10E9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3444538" cy="15855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4400"/>
            </a:pPr>
            <a:r>
              <a:rPr lang="ru-RU" sz="4000" b="1" kern="0" dirty="0" smtClean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От </a:t>
            </a:r>
            <a:r>
              <a:rPr lang="ru-RU" sz="4000" b="1" kern="0" dirty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ценностей выживания к ценностям развития</a:t>
            </a:r>
            <a:endParaRPr lang="ru-RU" sz="4000" kern="0" dirty="0">
              <a:solidFill>
                <a:schemeClr val="dk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70765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97740" y="2544410"/>
            <a:ext cx="3967479" cy="50152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71579" y="1690971"/>
            <a:ext cx="6234559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2800" b="1" spc="-10" dirty="0">
                <a:latin typeface="Arial"/>
                <a:cs typeface="Arial"/>
              </a:rPr>
              <a:t>Пирамида </a:t>
            </a:r>
            <a:r>
              <a:rPr sz="2800" b="1" spc="-5" dirty="0">
                <a:latin typeface="Arial"/>
                <a:cs typeface="Arial"/>
              </a:rPr>
              <a:t>преадаптивности  </a:t>
            </a:r>
            <a:r>
              <a:rPr sz="2800" spc="-5" dirty="0">
                <a:latin typeface="Arial"/>
                <a:cs typeface="Arial"/>
              </a:rPr>
              <a:t>(Александр</a:t>
            </a:r>
            <a:r>
              <a:rPr sz="2800" spc="-2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Асмолов)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240180" y="1453480"/>
            <a:ext cx="6451599" cy="6070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735219" y="3187171"/>
            <a:ext cx="1244600" cy="67804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778399" y="4209380"/>
            <a:ext cx="1676400" cy="9829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975249" y="5559392"/>
            <a:ext cx="1372870" cy="8839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259991" y="5741000"/>
            <a:ext cx="214629" cy="292100"/>
          </a:xfrm>
          <a:custGeom>
            <a:avLst/>
            <a:gdLst/>
            <a:ahLst/>
            <a:cxnLst/>
            <a:rect l="l" t="t" r="r" b="b"/>
            <a:pathLst>
              <a:path w="214629" h="292100">
                <a:moveTo>
                  <a:pt x="111790" y="125729"/>
                </a:moveTo>
                <a:lnTo>
                  <a:pt x="54609" y="125729"/>
                </a:lnTo>
                <a:lnTo>
                  <a:pt x="156209" y="177800"/>
                </a:lnTo>
                <a:lnTo>
                  <a:pt x="127000" y="279399"/>
                </a:lnTo>
                <a:lnTo>
                  <a:pt x="152400" y="292099"/>
                </a:lnTo>
                <a:lnTo>
                  <a:pt x="193145" y="152400"/>
                </a:lnTo>
                <a:lnTo>
                  <a:pt x="163829" y="152400"/>
                </a:lnTo>
                <a:lnTo>
                  <a:pt x="111790" y="125729"/>
                </a:lnTo>
                <a:close/>
              </a:path>
              <a:path w="214629" h="292100">
                <a:moveTo>
                  <a:pt x="62229" y="0"/>
                </a:moveTo>
                <a:lnTo>
                  <a:pt x="0" y="213359"/>
                </a:lnTo>
                <a:lnTo>
                  <a:pt x="25400" y="226059"/>
                </a:lnTo>
                <a:lnTo>
                  <a:pt x="54609" y="125729"/>
                </a:lnTo>
                <a:lnTo>
                  <a:pt x="111790" y="125729"/>
                </a:lnTo>
                <a:lnTo>
                  <a:pt x="62229" y="100329"/>
                </a:lnTo>
                <a:lnTo>
                  <a:pt x="87629" y="12700"/>
                </a:lnTo>
                <a:lnTo>
                  <a:pt x="62229" y="0"/>
                </a:lnTo>
                <a:close/>
              </a:path>
              <a:path w="214629" h="292100">
                <a:moveTo>
                  <a:pt x="187959" y="64769"/>
                </a:moveTo>
                <a:lnTo>
                  <a:pt x="163829" y="152400"/>
                </a:lnTo>
                <a:lnTo>
                  <a:pt x="193145" y="152400"/>
                </a:lnTo>
                <a:lnTo>
                  <a:pt x="214629" y="78739"/>
                </a:lnTo>
                <a:lnTo>
                  <a:pt x="187959" y="6476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453530" y="5914513"/>
            <a:ext cx="413518" cy="32178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922030" y="6151210"/>
            <a:ext cx="132502" cy="18184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053739" y="6151210"/>
            <a:ext cx="156210" cy="274320"/>
          </a:xfrm>
          <a:custGeom>
            <a:avLst/>
            <a:gdLst/>
            <a:ahLst/>
            <a:cxnLst/>
            <a:rect l="l" t="t" r="r" b="b"/>
            <a:pathLst>
              <a:path w="156210" h="274320">
                <a:moveTo>
                  <a:pt x="87290" y="154939"/>
                </a:moveTo>
                <a:lnTo>
                  <a:pt x="63500" y="154939"/>
                </a:lnTo>
                <a:lnTo>
                  <a:pt x="87629" y="259079"/>
                </a:lnTo>
                <a:lnTo>
                  <a:pt x="116839" y="274319"/>
                </a:lnTo>
                <a:lnTo>
                  <a:pt x="87290" y="154939"/>
                </a:lnTo>
                <a:close/>
              </a:path>
              <a:path w="156210" h="274320">
                <a:moveTo>
                  <a:pt x="62229" y="0"/>
                </a:moveTo>
                <a:lnTo>
                  <a:pt x="0" y="213359"/>
                </a:lnTo>
                <a:lnTo>
                  <a:pt x="24129" y="226059"/>
                </a:lnTo>
                <a:lnTo>
                  <a:pt x="41909" y="165099"/>
                </a:lnTo>
                <a:lnTo>
                  <a:pt x="63500" y="154939"/>
                </a:lnTo>
                <a:lnTo>
                  <a:pt x="87290" y="154939"/>
                </a:lnTo>
                <a:lnTo>
                  <a:pt x="85089" y="146049"/>
                </a:lnTo>
                <a:lnTo>
                  <a:pt x="112919" y="134619"/>
                </a:lnTo>
                <a:lnTo>
                  <a:pt x="50800" y="134619"/>
                </a:lnTo>
                <a:lnTo>
                  <a:pt x="85089" y="12699"/>
                </a:lnTo>
                <a:lnTo>
                  <a:pt x="62229" y="0"/>
                </a:lnTo>
                <a:close/>
              </a:path>
              <a:path w="156210" h="274320">
                <a:moveTo>
                  <a:pt x="124459" y="100329"/>
                </a:moveTo>
                <a:lnTo>
                  <a:pt x="50800" y="134619"/>
                </a:lnTo>
                <a:lnTo>
                  <a:pt x="112919" y="134619"/>
                </a:lnTo>
                <a:lnTo>
                  <a:pt x="156209" y="116839"/>
                </a:lnTo>
                <a:lnTo>
                  <a:pt x="124459" y="10032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89630" y="6221060"/>
            <a:ext cx="314483" cy="34544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837523" y="4596731"/>
            <a:ext cx="500697" cy="4064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404165" y="4901532"/>
            <a:ext cx="132174" cy="17932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541419" y="4893910"/>
            <a:ext cx="153670" cy="267970"/>
          </a:xfrm>
          <a:custGeom>
            <a:avLst/>
            <a:gdLst/>
            <a:ahLst/>
            <a:cxnLst/>
            <a:rect l="l" t="t" r="r" b="b"/>
            <a:pathLst>
              <a:path w="153670" h="267970">
                <a:moveTo>
                  <a:pt x="86722" y="153669"/>
                </a:moveTo>
                <a:lnTo>
                  <a:pt x="62229" y="153669"/>
                </a:lnTo>
                <a:lnTo>
                  <a:pt x="90170" y="255269"/>
                </a:lnTo>
                <a:lnTo>
                  <a:pt x="119379" y="267969"/>
                </a:lnTo>
                <a:lnTo>
                  <a:pt x="86722" y="153669"/>
                </a:lnTo>
                <a:close/>
              </a:path>
              <a:path w="153670" h="267970">
                <a:moveTo>
                  <a:pt x="53339" y="0"/>
                </a:moveTo>
                <a:lnTo>
                  <a:pt x="0" y="214629"/>
                </a:lnTo>
                <a:lnTo>
                  <a:pt x="25400" y="226059"/>
                </a:lnTo>
                <a:lnTo>
                  <a:pt x="40639" y="163829"/>
                </a:lnTo>
                <a:lnTo>
                  <a:pt x="62229" y="153669"/>
                </a:lnTo>
                <a:lnTo>
                  <a:pt x="86722" y="153669"/>
                </a:lnTo>
                <a:lnTo>
                  <a:pt x="83820" y="143509"/>
                </a:lnTo>
                <a:lnTo>
                  <a:pt x="105312" y="133349"/>
                </a:lnTo>
                <a:lnTo>
                  <a:pt x="48260" y="133349"/>
                </a:lnTo>
                <a:lnTo>
                  <a:pt x="78739" y="11429"/>
                </a:lnTo>
                <a:lnTo>
                  <a:pt x="53339" y="0"/>
                </a:lnTo>
                <a:close/>
              </a:path>
              <a:path w="153670" h="267970">
                <a:moveTo>
                  <a:pt x="121920" y="96519"/>
                </a:moveTo>
                <a:lnTo>
                  <a:pt x="48260" y="133349"/>
                </a:lnTo>
                <a:lnTo>
                  <a:pt x="105312" y="133349"/>
                </a:lnTo>
                <a:lnTo>
                  <a:pt x="153670" y="110489"/>
                </a:lnTo>
                <a:lnTo>
                  <a:pt x="121920" y="965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681119" y="4956140"/>
            <a:ext cx="317996" cy="3302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848759" y="2830437"/>
            <a:ext cx="816610" cy="118336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114189" y="1494120"/>
            <a:ext cx="1689100" cy="1055370"/>
          </a:xfrm>
          <a:custGeom>
            <a:avLst/>
            <a:gdLst/>
            <a:ahLst/>
            <a:cxnLst/>
            <a:rect l="l" t="t" r="r" b="b"/>
            <a:pathLst>
              <a:path w="1689100" h="1055370">
                <a:moveTo>
                  <a:pt x="844550" y="0"/>
                </a:moveTo>
                <a:lnTo>
                  <a:pt x="800100" y="1270"/>
                </a:lnTo>
                <a:lnTo>
                  <a:pt x="712470" y="6350"/>
                </a:lnTo>
                <a:lnTo>
                  <a:pt x="668020" y="11430"/>
                </a:lnTo>
                <a:lnTo>
                  <a:pt x="582929" y="26670"/>
                </a:lnTo>
                <a:lnTo>
                  <a:pt x="541020" y="35560"/>
                </a:lnTo>
                <a:lnTo>
                  <a:pt x="500379" y="45720"/>
                </a:lnTo>
                <a:lnTo>
                  <a:pt x="421639" y="71120"/>
                </a:lnTo>
                <a:lnTo>
                  <a:pt x="384809" y="85090"/>
                </a:lnTo>
                <a:lnTo>
                  <a:pt x="347979" y="101600"/>
                </a:lnTo>
                <a:lnTo>
                  <a:pt x="312420" y="118110"/>
                </a:lnTo>
                <a:lnTo>
                  <a:pt x="246379" y="154940"/>
                </a:lnTo>
                <a:lnTo>
                  <a:pt x="187959" y="195580"/>
                </a:lnTo>
                <a:lnTo>
                  <a:pt x="135889" y="240030"/>
                </a:lnTo>
                <a:lnTo>
                  <a:pt x="91439" y="288290"/>
                </a:lnTo>
                <a:lnTo>
                  <a:pt x="55879" y="339090"/>
                </a:lnTo>
                <a:lnTo>
                  <a:pt x="27939" y="391160"/>
                </a:lnTo>
                <a:lnTo>
                  <a:pt x="10159" y="445770"/>
                </a:lnTo>
                <a:lnTo>
                  <a:pt x="0" y="500380"/>
                </a:lnTo>
                <a:lnTo>
                  <a:pt x="0" y="554990"/>
                </a:lnTo>
                <a:lnTo>
                  <a:pt x="10159" y="610870"/>
                </a:lnTo>
                <a:lnTo>
                  <a:pt x="27939" y="664210"/>
                </a:lnTo>
                <a:lnTo>
                  <a:pt x="55879" y="716280"/>
                </a:lnTo>
                <a:lnTo>
                  <a:pt x="91439" y="767080"/>
                </a:lnTo>
                <a:lnTo>
                  <a:pt x="135889" y="815340"/>
                </a:lnTo>
                <a:lnTo>
                  <a:pt x="187959" y="859790"/>
                </a:lnTo>
                <a:lnTo>
                  <a:pt x="247650" y="900430"/>
                </a:lnTo>
                <a:lnTo>
                  <a:pt x="312420" y="937260"/>
                </a:lnTo>
                <a:lnTo>
                  <a:pt x="347979" y="953770"/>
                </a:lnTo>
                <a:lnTo>
                  <a:pt x="384809" y="970280"/>
                </a:lnTo>
                <a:lnTo>
                  <a:pt x="421639" y="984250"/>
                </a:lnTo>
                <a:lnTo>
                  <a:pt x="500379" y="1009650"/>
                </a:lnTo>
                <a:lnTo>
                  <a:pt x="541020" y="1019810"/>
                </a:lnTo>
                <a:lnTo>
                  <a:pt x="582929" y="1028700"/>
                </a:lnTo>
                <a:lnTo>
                  <a:pt x="668020" y="1043940"/>
                </a:lnTo>
                <a:lnTo>
                  <a:pt x="712470" y="1049020"/>
                </a:lnTo>
                <a:lnTo>
                  <a:pt x="800100" y="1054100"/>
                </a:lnTo>
                <a:lnTo>
                  <a:pt x="844550" y="1055370"/>
                </a:lnTo>
                <a:lnTo>
                  <a:pt x="932179" y="1052830"/>
                </a:lnTo>
                <a:lnTo>
                  <a:pt x="976629" y="1049020"/>
                </a:lnTo>
                <a:lnTo>
                  <a:pt x="1019809" y="1043940"/>
                </a:lnTo>
                <a:lnTo>
                  <a:pt x="1062989" y="1037590"/>
                </a:lnTo>
                <a:lnTo>
                  <a:pt x="1104900" y="1029970"/>
                </a:lnTo>
                <a:lnTo>
                  <a:pt x="1187450" y="1009650"/>
                </a:lnTo>
                <a:lnTo>
                  <a:pt x="1228089" y="998220"/>
                </a:lnTo>
                <a:lnTo>
                  <a:pt x="1304289" y="970280"/>
                </a:lnTo>
                <a:lnTo>
                  <a:pt x="1341120" y="955040"/>
                </a:lnTo>
                <a:lnTo>
                  <a:pt x="1409700" y="919480"/>
                </a:lnTo>
                <a:lnTo>
                  <a:pt x="1471929" y="880110"/>
                </a:lnTo>
                <a:lnTo>
                  <a:pt x="1527809" y="838200"/>
                </a:lnTo>
                <a:lnTo>
                  <a:pt x="1576070" y="791210"/>
                </a:lnTo>
                <a:lnTo>
                  <a:pt x="1615439" y="742950"/>
                </a:lnTo>
                <a:lnTo>
                  <a:pt x="1647189" y="690880"/>
                </a:lnTo>
                <a:lnTo>
                  <a:pt x="1670050" y="637540"/>
                </a:lnTo>
                <a:lnTo>
                  <a:pt x="1684020" y="582930"/>
                </a:lnTo>
                <a:lnTo>
                  <a:pt x="1689100" y="528320"/>
                </a:lnTo>
                <a:lnTo>
                  <a:pt x="1687829" y="500380"/>
                </a:lnTo>
                <a:lnTo>
                  <a:pt x="1678939" y="445770"/>
                </a:lnTo>
                <a:lnTo>
                  <a:pt x="1659889" y="391160"/>
                </a:lnTo>
                <a:lnTo>
                  <a:pt x="1633220" y="339090"/>
                </a:lnTo>
                <a:lnTo>
                  <a:pt x="1597659" y="288290"/>
                </a:lnTo>
                <a:lnTo>
                  <a:pt x="1553209" y="240030"/>
                </a:lnTo>
                <a:lnTo>
                  <a:pt x="1501139" y="195580"/>
                </a:lnTo>
                <a:lnTo>
                  <a:pt x="1441450" y="154940"/>
                </a:lnTo>
                <a:lnTo>
                  <a:pt x="1375409" y="118110"/>
                </a:lnTo>
                <a:lnTo>
                  <a:pt x="1304289" y="85090"/>
                </a:lnTo>
                <a:lnTo>
                  <a:pt x="1267459" y="71120"/>
                </a:lnTo>
                <a:lnTo>
                  <a:pt x="1188720" y="45720"/>
                </a:lnTo>
                <a:lnTo>
                  <a:pt x="1146809" y="35560"/>
                </a:lnTo>
                <a:lnTo>
                  <a:pt x="1104900" y="26670"/>
                </a:lnTo>
                <a:lnTo>
                  <a:pt x="1019809" y="11430"/>
                </a:lnTo>
                <a:lnTo>
                  <a:pt x="976629" y="6350"/>
                </a:lnTo>
                <a:lnTo>
                  <a:pt x="889000" y="1270"/>
                </a:lnTo>
                <a:lnTo>
                  <a:pt x="84455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114189" y="1494120"/>
            <a:ext cx="1689100" cy="1055370"/>
          </a:xfrm>
          <a:custGeom>
            <a:avLst/>
            <a:gdLst/>
            <a:ahLst/>
            <a:cxnLst/>
            <a:rect l="l" t="t" r="r" b="b"/>
            <a:pathLst>
              <a:path w="1689100" h="1055370">
                <a:moveTo>
                  <a:pt x="0" y="528320"/>
                </a:moveTo>
                <a:lnTo>
                  <a:pt x="0" y="500380"/>
                </a:lnTo>
                <a:lnTo>
                  <a:pt x="3809" y="472440"/>
                </a:lnTo>
                <a:lnTo>
                  <a:pt x="17779" y="417830"/>
                </a:lnTo>
                <a:lnTo>
                  <a:pt x="40639" y="364490"/>
                </a:lnTo>
                <a:lnTo>
                  <a:pt x="72389" y="313690"/>
                </a:lnTo>
                <a:lnTo>
                  <a:pt x="113029" y="264160"/>
                </a:lnTo>
                <a:lnTo>
                  <a:pt x="161289" y="218440"/>
                </a:lnTo>
                <a:lnTo>
                  <a:pt x="187959" y="195580"/>
                </a:lnTo>
                <a:lnTo>
                  <a:pt x="246379" y="154940"/>
                </a:lnTo>
                <a:lnTo>
                  <a:pt x="279400" y="135890"/>
                </a:lnTo>
                <a:lnTo>
                  <a:pt x="347979" y="101600"/>
                </a:lnTo>
                <a:lnTo>
                  <a:pt x="384809" y="85090"/>
                </a:lnTo>
                <a:lnTo>
                  <a:pt x="421639" y="71120"/>
                </a:lnTo>
                <a:lnTo>
                  <a:pt x="461009" y="58420"/>
                </a:lnTo>
                <a:lnTo>
                  <a:pt x="500379" y="45720"/>
                </a:lnTo>
                <a:lnTo>
                  <a:pt x="541020" y="35560"/>
                </a:lnTo>
                <a:lnTo>
                  <a:pt x="582929" y="26670"/>
                </a:lnTo>
                <a:lnTo>
                  <a:pt x="626109" y="19050"/>
                </a:lnTo>
                <a:lnTo>
                  <a:pt x="668020" y="11430"/>
                </a:lnTo>
                <a:lnTo>
                  <a:pt x="712470" y="6350"/>
                </a:lnTo>
                <a:lnTo>
                  <a:pt x="755650" y="3810"/>
                </a:lnTo>
                <a:lnTo>
                  <a:pt x="800100" y="1270"/>
                </a:lnTo>
                <a:lnTo>
                  <a:pt x="844550" y="0"/>
                </a:lnTo>
                <a:lnTo>
                  <a:pt x="889000" y="1270"/>
                </a:lnTo>
                <a:lnTo>
                  <a:pt x="932179" y="3810"/>
                </a:lnTo>
                <a:lnTo>
                  <a:pt x="976629" y="6350"/>
                </a:lnTo>
                <a:lnTo>
                  <a:pt x="1019809" y="11430"/>
                </a:lnTo>
                <a:lnTo>
                  <a:pt x="1062989" y="19050"/>
                </a:lnTo>
                <a:lnTo>
                  <a:pt x="1104900" y="26670"/>
                </a:lnTo>
                <a:lnTo>
                  <a:pt x="1146809" y="35560"/>
                </a:lnTo>
                <a:lnTo>
                  <a:pt x="1188720" y="45720"/>
                </a:lnTo>
                <a:lnTo>
                  <a:pt x="1228089" y="58420"/>
                </a:lnTo>
                <a:lnTo>
                  <a:pt x="1267459" y="71120"/>
                </a:lnTo>
                <a:lnTo>
                  <a:pt x="1304289" y="85090"/>
                </a:lnTo>
                <a:lnTo>
                  <a:pt x="1341120" y="101600"/>
                </a:lnTo>
                <a:lnTo>
                  <a:pt x="1409700" y="135890"/>
                </a:lnTo>
                <a:lnTo>
                  <a:pt x="1471929" y="175260"/>
                </a:lnTo>
                <a:lnTo>
                  <a:pt x="1527809" y="218440"/>
                </a:lnTo>
                <a:lnTo>
                  <a:pt x="1553209" y="240030"/>
                </a:lnTo>
                <a:lnTo>
                  <a:pt x="1597659" y="288290"/>
                </a:lnTo>
                <a:lnTo>
                  <a:pt x="1633220" y="339090"/>
                </a:lnTo>
                <a:lnTo>
                  <a:pt x="1659889" y="391160"/>
                </a:lnTo>
                <a:lnTo>
                  <a:pt x="1678939" y="445770"/>
                </a:lnTo>
                <a:lnTo>
                  <a:pt x="1687829" y="500380"/>
                </a:lnTo>
                <a:lnTo>
                  <a:pt x="1689100" y="528320"/>
                </a:lnTo>
                <a:lnTo>
                  <a:pt x="1684020" y="582930"/>
                </a:lnTo>
                <a:lnTo>
                  <a:pt x="1670050" y="637540"/>
                </a:lnTo>
                <a:lnTo>
                  <a:pt x="1647189" y="690880"/>
                </a:lnTo>
                <a:lnTo>
                  <a:pt x="1615439" y="742950"/>
                </a:lnTo>
                <a:lnTo>
                  <a:pt x="1576070" y="791210"/>
                </a:lnTo>
                <a:lnTo>
                  <a:pt x="1527809" y="838200"/>
                </a:lnTo>
                <a:lnTo>
                  <a:pt x="1471929" y="880110"/>
                </a:lnTo>
                <a:lnTo>
                  <a:pt x="1409700" y="919480"/>
                </a:lnTo>
                <a:lnTo>
                  <a:pt x="1375409" y="937260"/>
                </a:lnTo>
                <a:lnTo>
                  <a:pt x="1341120" y="955040"/>
                </a:lnTo>
                <a:lnTo>
                  <a:pt x="1304289" y="970280"/>
                </a:lnTo>
                <a:lnTo>
                  <a:pt x="1266189" y="984250"/>
                </a:lnTo>
                <a:lnTo>
                  <a:pt x="1228089" y="998220"/>
                </a:lnTo>
                <a:lnTo>
                  <a:pt x="1187450" y="1009650"/>
                </a:lnTo>
                <a:lnTo>
                  <a:pt x="1146809" y="1019810"/>
                </a:lnTo>
                <a:lnTo>
                  <a:pt x="1104900" y="1029970"/>
                </a:lnTo>
                <a:lnTo>
                  <a:pt x="1062989" y="1037590"/>
                </a:lnTo>
                <a:lnTo>
                  <a:pt x="1019809" y="1043940"/>
                </a:lnTo>
                <a:lnTo>
                  <a:pt x="976629" y="1049020"/>
                </a:lnTo>
                <a:lnTo>
                  <a:pt x="932179" y="1052830"/>
                </a:lnTo>
                <a:lnTo>
                  <a:pt x="889000" y="1054100"/>
                </a:lnTo>
                <a:lnTo>
                  <a:pt x="844550" y="1055370"/>
                </a:lnTo>
                <a:lnTo>
                  <a:pt x="800100" y="1054100"/>
                </a:lnTo>
                <a:lnTo>
                  <a:pt x="755650" y="1051560"/>
                </a:lnTo>
                <a:lnTo>
                  <a:pt x="712470" y="1049020"/>
                </a:lnTo>
                <a:lnTo>
                  <a:pt x="668020" y="1043940"/>
                </a:lnTo>
                <a:lnTo>
                  <a:pt x="626109" y="1036320"/>
                </a:lnTo>
                <a:lnTo>
                  <a:pt x="582929" y="1028700"/>
                </a:lnTo>
                <a:lnTo>
                  <a:pt x="541020" y="1019810"/>
                </a:lnTo>
                <a:lnTo>
                  <a:pt x="500379" y="1009650"/>
                </a:lnTo>
                <a:lnTo>
                  <a:pt x="461009" y="996950"/>
                </a:lnTo>
                <a:lnTo>
                  <a:pt x="421639" y="984250"/>
                </a:lnTo>
                <a:lnTo>
                  <a:pt x="384809" y="970280"/>
                </a:lnTo>
                <a:lnTo>
                  <a:pt x="347979" y="953770"/>
                </a:lnTo>
                <a:lnTo>
                  <a:pt x="312420" y="937260"/>
                </a:lnTo>
                <a:lnTo>
                  <a:pt x="247650" y="900430"/>
                </a:lnTo>
                <a:lnTo>
                  <a:pt x="187959" y="859790"/>
                </a:lnTo>
                <a:lnTo>
                  <a:pt x="135889" y="815340"/>
                </a:lnTo>
                <a:lnTo>
                  <a:pt x="91439" y="767080"/>
                </a:lnTo>
                <a:lnTo>
                  <a:pt x="55879" y="716280"/>
                </a:lnTo>
                <a:lnTo>
                  <a:pt x="27939" y="664210"/>
                </a:lnTo>
                <a:lnTo>
                  <a:pt x="10159" y="610870"/>
                </a:lnTo>
                <a:lnTo>
                  <a:pt x="0" y="554990"/>
                </a:lnTo>
                <a:lnTo>
                  <a:pt x="0" y="528320"/>
                </a:lnTo>
                <a:close/>
              </a:path>
            </a:pathLst>
          </a:custGeom>
          <a:ln w="2551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114189" y="149412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2551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803288" y="254949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2551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8458359" y="1811620"/>
            <a:ext cx="1000760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4" marR="5080" indent="-17780">
              <a:spcBef>
                <a:spcPts val="100"/>
              </a:spcBef>
            </a:pPr>
            <a:r>
              <a:rPr sz="1300" spc="-10" dirty="0">
                <a:latin typeface="Arial"/>
                <a:cs typeface="Arial"/>
              </a:rPr>
              <a:t>Готовность</a:t>
            </a:r>
            <a:r>
              <a:rPr sz="1300" spc="-70" dirty="0">
                <a:latin typeface="Arial"/>
                <a:cs typeface="Arial"/>
              </a:rPr>
              <a:t> </a:t>
            </a:r>
            <a:r>
              <a:rPr sz="1300" dirty="0">
                <a:latin typeface="Arial"/>
                <a:cs typeface="Arial"/>
              </a:rPr>
              <a:t>к  </a:t>
            </a:r>
            <a:r>
              <a:rPr sz="1300" spc="-5" dirty="0">
                <a:latin typeface="Arial"/>
                <a:cs typeface="Arial"/>
              </a:rPr>
              <a:t>изменениям</a:t>
            </a:r>
            <a:endParaRPr sz="13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823880" y="4528149"/>
            <a:ext cx="2515870" cy="285877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033637" y="2912711"/>
            <a:ext cx="5808649" cy="13054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2800" spc="-5" dirty="0">
                <a:latin typeface="Arial"/>
                <a:cs typeface="Arial"/>
              </a:rPr>
              <a:t>«Hardskills </a:t>
            </a:r>
            <a:r>
              <a:rPr sz="2800" dirty="0">
                <a:latin typeface="Arial"/>
                <a:cs typeface="Arial"/>
              </a:rPr>
              <a:t>и </a:t>
            </a:r>
            <a:r>
              <a:rPr sz="2800" spc="-5" dirty="0">
                <a:latin typeface="Arial"/>
                <a:cs typeface="Arial"/>
              </a:rPr>
              <a:t>Softskills могут  существовать только </a:t>
            </a:r>
            <a:r>
              <a:rPr sz="2800" dirty="0">
                <a:latin typeface="Arial"/>
                <a:cs typeface="Arial"/>
              </a:rPr>
              <a:t>в </a:t>
            </a:r>
            <a:r>
              <a:rPr sz="2800" spc="-5" dirty="0">
                <a:latin typeface="Arial"/>
                <a:cs typeface="Arial"/>
              </a:rPr>
              <a:t>условиях  мотивов, задач </a:t>
            </a:r>
            <a:r>
              <a:rPr sz="2800" dirty="0">
                <a:latin typeface="Arial"/>
                <a:cs typeface="Arial"/>
              </a:rPr>
              <a:t>и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ценностей»</a:t>
            </a:r>
            <a:endParaRPr sz="2800" dirty="0">
              <a:latin typeface="Arial"/>
              <a:cs typeface="Arial"/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1033637" y="1477169"/>
            <a:ext cx="1108923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Заголовок 1">
            <a:extLst>
              <a:ext uri="{FF2B5EF4-FFF2-40B4-BE49-F238E27FC236}">
                <a16:creationId xmlns="" xmlns:a16="http://schemas.microsoft.com/office/drawing/2014/main" id="{D0D7ED03-DF5B-AB49-A4CD-E21F4AF10E9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3444538" cy="15855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4400"/>
            </a:pPr>
            <a:r>
              <a:rPr lang="ru-RU" sz="4000" b="1" kern="0" dirty="0" smtClean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От </a:t>
            </a:r>
            <a:r>
              <a:rPr lang="ru-RU" sz="4000" b="1" kern="0" dirty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ценностей выживания к ценностям развития</a:t>
            </a:r>
            <a:endParaRPr lang="ru-RU" sz="4000" kern="0" dirty="0">
              <a:solidFill>
                <a:schemeClr val="dk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24433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170541" y="1997776"/>
            <a:ext cx="50419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Самостоянье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человека –</a:t>
            </a:r>
          </a:p>
          <a:p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залог величия его...»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45605" y="3494866"/>
            <a:ext cx="8550058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От самостоятельности –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к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самостоянию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От безличного восприятия другого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к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становлению эмоционального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интеллекта</a:t>
            </a:r>
            <a:b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как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«органа» понимания Другого и самого себя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5663" y="3523770"/>
            <a:ext cx="4148875" cy="4032448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1033637" y="1477169"/>
            <a:ext cx="1108923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D0D7ED03-DF5B-AB49-A4CD-E21F4AF10E9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3444538" cy="15855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4400"/>
            </a:pPr>
            <a:r>
              <a:rPr lang="ru-RU" sz="4000" b="1" kern="0" dirty="0" smtClean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Ключевая ценность личности</a:t>
            </a:r>
            <a:endParaRPr lang="ru-RU" sz="4000" kern="0" dirty="0">
              <a:solidFill>
                <a:schemeClr val="dk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12380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4F915CB-978A-E742-B2FC-214600381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0661" y="2704559"/>
            <a:ext cx="3193877" cy="48582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18D94E2-0EFE-CD40-8F6D-A38C4AE64CF5}"/>
              </a:ext>
            </a:extLst>
          </p:cNvPr>
          <p:cNvSpPr txBox="1"/>
          <p:nvPr/>
        </p:nvSpPr>
        <p:spPr>
          <a:xfrm>
            <a:off x="2193565" y="2772191"/>
            <a:ext cx="8057096" cy="3272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7317" indent="-477928">
              <a:spcBef>
                <a:spcPts val="993"/>
              </a:spcBef>
              <a:spcAft>
                <a:spcPts val="993"/>
              </a:spcAft>
              <a:buFont typeface="+mj-lt"/>
              <a:buAutoNum type="arabicPeriod"/>
            </a:pP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Полимотивация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7317" indent="-477928">
              <a:spcBef>
                <a:spcPts val="993"/>
              </a:spcBef>
              <a:spcAft>
                <a:spcPts val="993"/>
              </a:spcAft>
              <a:buFont typeface="+mj-lt"/>
              <a:buAutoNum type="arabicPeriod"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Жизнестойкость</a:t>
            </a:r>
          </a:p>
          <a:p>
            <a:pPr marL="517317" indent="-477928">
              <a:spcBef>
                <a:spcPts val="993"/>
              </a:spcBef>
              <a:spcAft>
                <a:spcPts val="993"/>
              </a:spcAft>
              <a:buFont typeface="+mj-lt"/>
              <a:buAutoNum type="arabicPeriod"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Толерантность к неопределенности</a:t>
            </a:r>
          </a:p>
          <a:p>
            <a:pPr marL="517317" indent="-477928">
              <a:spcBef>
                <a:spcPts val="993"/>
              </a:spcBef>
              <a:spcAft>
                <a:spcPts val="993"/>
              </a:spcAft>
              <a:buFont typeface="+mj-lt"/>
              <a:buAutoNum type="arabicPeriod"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Готовность к риску</a:t>
            </a:r>
          </a:p>
          <a:p>
            <a:pPr marL="517317" indent="-477928">
              <a:spcBef>
                <a:spcPts val="993"/>
              </a:spcBef>
              <a:spcAft>
                <a:spcPts val="993"/>
              </a:spcAft>
              <a:buFont typeface="+mj-lt"/>
              <a:buAutoNum type="arabicPeriod"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Открытость себе и другим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033637" y="1477169"/>
            <a:ext cx="1108923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D0D7ED03-DF5B-AB49-A4CD-E21F4AF10E9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3444538" cy="15855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4400"/>
            </a:pPr>
            <a:r>
              <a:rPr lang="ru-RU" sz="4000" b="1" kern="0" dirty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Смысловые установки </a:t>
            </a:r>
            <a:r>
              <a:rPr lang="ru-RU" sz="4000" b="1" kern="0" dirty="0" smtClean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личности</a:t>
            </a:r>
          </a:p>
          <a:p>
            <a:pPr algn="ctr">
              <a:lnSpc>
                <a:spcPct val="90000"/>
              </a:lnSpc>
              <a:buClr>
                <a:schemeClr val="dk1"/>
              </a:buClr>
              <a:buSzPts val="4400"/>
            </a:pPr>
            <a:r>
              <a:rPr lang="ru-RU" sz="4000" kern="0" dirty="0" smtClean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(</a:t>
            </a:r>
            <a:r>
              <a:rPr lang="ru-RU" sz="4000" kern="0" dirty="0" err="1" smtClean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преадаптивная</a:t>
            </a:r>
            <a:r>
              <a:rPr lang="ru-RU" sz="4000" kern="0" dirty="0" smtClean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lang="ru-RU" sz="4000" kern="0" dirty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модель)</a:t>
            </a:r>
          </a:p>
        </p:txBody>
      </p:sp>
    </p:spTree>
    <p:extLst>
      <p:ext uri="{BB962C8B-B14F-4D97-AF65-F5344CB8AC3E}">
        <p14:creationId xmlns:p14="http://schemas.microsoft.com/office/powerpoint/2010/main" val="4462450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93676" y="3565401"/>
            <a:ext cx="6840761" cy="18902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6680" marR="5080" indent="-93980" algn="ctr">
              <a:spcBef>
                <a:spcPts val="1200"/>
              </a:spcBef>
            </a:pPr>
            <a:r>
              <a:rPr sz="2800" spc="-10" dirty="0" err="1">
                <a:latin typeface="Arial"/>
                <a:cs typeface="Arial"/>
              </a:rPr>
              <a:t>От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spc="-5" dirty="0" err="1" smtClean="0">
                <a:latin typeface="Arial"/>
                <a:cs typeface="Arial"/>
              </a:rPr>
              <a:t>овладения</a:t>
            </a:r>
            <a:r>
              <a:rPr lang="ru-RU" sz="2800" spc="-5" dirty="0" smtClean="0">
                <a:latin typeface="Arial"/>
                <a:cs typeface="Arial"/>
              </a:rPr>
              <a:t/>
            </a:r>
            <a:br>
              <a:rPr lang="ru-RU" sz="2800" spc="-5" dirty="0" smtClean="0">
                <a:latin typeface="Arial"/>
                <a:cs typeface="Arial"/>
              </a:rPr>
            </a:br>
            <a:r>
              <a:rPr sz="2800" spc="-5" dirty="0" err="1" smtClean="0">
                <a:latin typeface="Arial"/>
                <a:cs typeface="Arial"/>
              </a:rPr>
              <a:t>универсальными</a:t>
            </a:r>
            <a:r>
              <a:rPr sz="2800" spc="-5" dirty="0" smtClean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действиями </a:t>
            </a:r>
            <a:r>
              <a:rPr sz="2800" dirty="0">
                <a:latin typeface="Arial"/>
                <a:cs typeface="Arial"/>
              </a:rPr>
              <a:t>–  </a:t>
            </a:r>
            <a:endParaRPr lang="ru-RU" sz="2800" dirty="0">
              <a:latin typeface="Arial"/>
              <a:cs typeface="Arial"/>
            </a:endParaRPr>
          </a:p>
          <a:p>
            <a:pPr marL="106680" marR="5080" indent="-93980" algn="ctr">
              <a:spcBef>
                <a:spcPts val="1200"/>
              </a:spcBef>
            </a:pPr>
            <a:r>
              <a:rPr sz="2800" b="1" dirty="0" smtClean="0">
                <a:latin typeface="Arial"/>
                <a:cs typeface="Arial"/>
              </a:rPr>
              <a:t>к </a:t>
            </a:r>
            <a:r>
              <a:rPr sz="2800" b="1" spc="-5" dirty="0" err="1" smtClean="0">
                <a:latin typeface="Arial"/>
                <a:cs typeface="Arial"/>
              </a:rPr>
              <a:t>смысловому</a:t>
            </a:r>
            <a:r>
              <a:rPr lang="ru-RU" sz="2800" b="1" spc="-5" dirty="0" smtClean="0">
                <a:latin typeface="Arial"/>
                <a:cs typeface="Arial"/>
              </a:rPr>
              <a:t/>
            </a:r>
            <a:br>
              <a:rPr lang="ru-RU" sz="2800" b="1" spc="-5" dirty="0" smtClean="0">
                <a:latin typeface="Arial"/>
                <a:cs typeface="Arial"/>
              </a:rPr>
            </a:br>
            <a:r>
              <a:rPr sz="2800" b="1" spc="-5" dirty="0" err="1" smtClean="0">
                <a:latin typeface="Arial"/>
                <a:cs typeface="Arial"/>
              </a:rPr>
              <a:t>метапредметному</a:t>
            </a:r>
            <a:r>
              <a:rPr sz="2800" b="1" spc="-50" dirty="0" smtClean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пониманию</a:t>
            </a:r>
            <a:endParaRPr sz="2800" b="1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508428" y="3637409"/>
            <a:ext cx="4936110" cy="38918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033637" y="1477169"/>
            <a:ext cx="1108923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D0D7ED03-DF5B-AB49-A4CD-E21F4AF10E9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3444538" cy="15855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4400"/>
            </a:pPr>
            <a:r>
              <a:rPr lang="ru-RU" sz="4000" b="1" kern="0" dirty="0" smtClean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Задача Школы </a:t>
            </a:r>
            <a:r>
              <a:rPr lang="ru-RU" sz="4000" b="1" kern="0" dirty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будущего</a:t>
            </a:r>
          </a:p>
        </p:txBody>
      </p:sp>
    </p:spTree>
    <p:extLst>
      <p:ext uri="{BB962C8B-B14F-4D97-AF65-F5344CB8AC3E}">
        <p14:creationId xmlns:p14="http://schemas.microsoft.com/office/powerpoint/2010/main" val="41123339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30381" y="3757629"/>
            <a:ext cx="5699713" cy="38052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0" y="3199761"/>
            <a:ext cx="7658373" cy="1930657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12700" marR="5080" algn="ctr">
              <a:lnSpc>
                <a:spcPts val="2680"/>
              </a:lnSpc>
              <a:spcBef>
                <a:spcPts val="355"/>
              </a:spcBef>
            </a:pPr>
            <a:r>
              <a:rPr sz="2800" b="1" spc="-10" dirty="0">
                <a:latin typeface="Arial"/>
                <a:cs typeface="Arial"/>
              </a:rPr>
              <a:t>Дай </a:t>
            </a:r>
            <a:r>
              <a:rPr sz="2800" spc="-10" dirty="0">
                <a:latin typeface="Arial"/>
                <a:cs typeface="Arial"/>
              </a:rPr>
              <a:t>человеку </a:t>
            </a:r>
            <a:r>
              <a:rPr sz="2800" spc="-5" dirty="0">
                <a:latin typeface="Arial"/>
                <a:cs typeface="Arial"/>
              </a:rPr>
              <a:t>рыбу </a:t>
            </a:r>
            <a:r>
              <a:rPr sz="2800" dirty="0">
                <a:latin typeface="Arial"/>
                <a:cs typeface="Arial"/>
              </a:rPr>
              <a:t>– </a:t>
            </a:r>
            <a:r>
              <a:rPr lang="ru-RU" sz="2800" dirty="0" smtClean="0">
                <a:latin typeface="Arial"/>
                <a:cs typeface="Arial"/>
              </a:rPr>
              <a:t/>
            </a:r>
            <a:br>
              <a:rPr lang="ru-RU" sz="2800" dirty="0" smtClean="0">
                <a:latin typeface="Arial"/>
                <a:cs typeface="Arial"/>
              </a:rPr>
            </a:br>
            <a:r>
              <a:rPr sz="2800" dirty="0" smtClean="0">
                <a:latin typeface="Arial"/>
                <a:cs typeface="Arial"/>
              </a:rPr>
              <a:t>и </a:t>
            </a:r>
            <a:r>
              <a:rPr sz="2800" dirty="0">
                <a:latin typeface="Arial"/>
                <a:cs typeface="Arial"/>
              </a:rPr>
              <a:t>ты </a:t>
            </a:r>
            <a:r>
              <a:rPr sz="2800" spc="-5" dirty="0">
                <a:latin typeface="Arial"/>
                <a:cs typeface="Arial"/>
              </a:rPr>
              <a:t>накормишь его </a:t>
            </a:r>
            <a:r>
              <a:rPr sz="2800" b="1" spc="-5" dirty="0">
                <a:latin typeface="Arial"/>
                <a:cs typeface="Arial"/>
              </a:rPr>
              <a:t>на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b="1" spc="-5" dirty="0" err="1">
                <a:latin typeface="Arial"/>
                <a:cs typeface="Arial"/>
              </a:rPr>
              <a:t>весь</a:t>
            </a:r>
            <a:r>
              <a:rPr sz="2800" b="1" spc="-5" dirty="0">
                <a:latin typeface="Arial"/>
                <a:cs typeface="Arial"/>
              </a:rPr>
              <a:t> </a:t>
            </a:r>
            <a:r>
              <a:rPr sz="2800" b="1" spc="-5" dirty="0" err="1" smtClean="0">
                <a:latin typeface="Arial"/>
                <a:cs typeface="Arial"/>
              </a:rPr>
              <a:t>день</a:t>
            </a:r>
            <a:r>
              <a:rPr sz="2800" b="1" spc="-5" dirty="0" smtClean="0">
                <a:latin typeface="Arial"/>
                <a:cs typeface="Arial"/>
              </a:rPr>
              <a:t>  </a:t>
            </a:r>
            <a:endParaRPr lang="ru-RU" sz="2800" b="1" spc="-5" dirty="0" smtClean="0">
              <a:latin typeface="Arial"/>
              <a:cs typeface="Arial"/>
            </a:endParaRPr>
          </a:p>
          <a:p>
            <a:pPr marL="12700" marR="5080" algn="ctr">
              <a:lnSpc>
                <a:spcPts val="2680"/>
              </a:lnSpc>
              <a:spcBef>
                <a:spcPts val="355"/>
              </a:spcBef>
            </a:pPr>
            <a:endParaRPr lang="ru-RU" sz="2800" spc="-5" dirty="0" smtClean="0">
              <a:latin typeface="Arial"/>
              <a:cs typeface="Arial"/>
            </a:endParaRPr>
          </a:p>
          <a:p>
            <a:pPr marL="12700" marR="5080" algn="ctr">
              <a:lnSpc>
                <a:spcPts val="2680"/>
              </a:lnSpc>
              <a:spcBef>
                <a:spcPts val="355"/>
              </a:spcBef>
            </a:pPr>
            <a:r>
              <a:rPr sz="2800" b="1" spc="-5" dirty="0" err="1" smtClean="0">
                <a:latin typeface="Arial"/>
                <a:cs typeface="Arial"/>
              </a:rPr>
              <a:t>Научи</a:t>
            </a:r>
            <a:r>
              <a:rPr sz="2800" b="1" spc="-5" dirty="0" smtClean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его ловить рыбу </a:t>
            </a:r>
            <a:r>
              <a:rPr sz="2800" dirty="0">
                <a:latin typeface="Arial"/>
                <a:cs typeface="Arial"/>
              </a:rPr>
              <a:t>– </a:t>
            </a:r>
            <a:endParaRPr lang="ru-RU" sz="2800" dirty="0" smtClean="0">
              <a:latin typeface="Arial"/>
              <a:cs typeface="Arial"/>
            </a:endParaRPr>
          </a:p>
          <a:p>
            <a:pPr marL="12700" marR="5080" algn="ctr">
              <a:lnSpc>
                <a:spcPts val="2680"/>
              </a:lnSpc>
              <a:spcBef>
                <a:spcPts val="355"/>
              </a:spcBef>
            </a:pPr>
            <a:r>
              <a:rPr sz="2800" dirty="0" smtClean="0">
                <a:latin typeface="Arial"/>
                <a:cs typeface="Arial"/>
              </a:rPr>
              <a:t>и </a:t>
            </a:r>
            <a:r>
              <a:rPr sz="2800" dirty="0">
                <a:latin typeface="Arial"/>
                <a:cs typeface="Arial"/>
              </a:rPr>
              <a:t>ты </a:t>
            </a:r>
            <a:r>
              <a:rPr sz="2800" spc="-5" dirty="0">
                <a:latin typeface="Arial"/>
                <a:cs typeface="Arial"/>
              </a:rPr>
              <a:t>накормишь его </a:t>
            </a:r>
            <a:r>
              <a:rPr sz="2800" b="1" spc="-5" dirty="0">
                <a:latin typeface="Arial"/>
                <a:cs typeface="Arial"/>
              </a:rPr>
              <a:t>на </a:t>
            </a:r>
            <a:r>
              <a:rPr sz="2800" b="1" spc="-5" dirty="0" err="1">
                <a:latin typeface="Arial"/>
                <a:cs typeface="Arial"/>
              </a:rPr>
              <a:t>всю</a:t>
            </a:r>
            <a:r>
              <a:rPr sz="2800" b="1" spc="-15" dirty="0">
                <a:latin typeface="Arial"/>
                <a:cs typeface="Arial"/>
              </a:rPr>
              <a:t> </a:t>
            </a:r>
            <a:r>
              <a:rPr sz="2800" b="1" spc="-5" dirty="0" err="1" smtClean="0">
                <a:latin typeface="Arial"/>
                <a:cs typeface="Arial"/>
              </a:rPr>
              <a:t>жизнь</a:t>
            </a:r>
            <a:endParaRPr sz="2800" b="1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32417" y="6445721"/>
            <a:ext cx="7064046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Ставка </a:t>
            </a:r>
            <a:r>
              <a:rPr sz="2400" b="1" dirty="0" err="1">
                <a:latin typeface="Arial"/>
                <a:cs typeface="Arial"/>
              </a:rPr>
              <a:t>на</a:t>
            </a:r>
            <a:r>
              <a:rPr sz="2400" b="1" dirty="0">
                <a:latin typeface="Arial"/>
                <a:cs typeface="Arial"/>
              </a:rPr>
              <a:t> </a:t>
            </a:r>
            <a:r>
              <a:rPr lang="ru-RU" sz="2400" b="1" dirty="0">
                <a:latin typeface="Arial"/>
                <a:cs typeface="Arial"/>
              </a:rPr>
              <a:t>творческий потенциал неопределенности </a:t>
            </a:r>
            <a:r>
              <a:rPr sz="2400" b="1" dirty="0">
                <a:latin typeface="Arial"/>
                <a:cs typeface="Arial"/>
              </a:rPr>
              <a:t>– </a:t>
            </a:r>
            <a:r>
              <a:rPr sz="2400" b="1" spc="-5" dirty="0">
                <a:latin typeface="Arial"/>
                <a:cs typeface="Arial"/>
              </a:rPr>
              <a:t>ставка </a:t>
            </a:r>
            <a:r>
              <a:rPr sz="2400" b="1" dirty="0" err="1">
                <a:latin typeface="Arial"/>
                <a:cs typeface="Arial"/>
              </a:rPr>
              <a:t>на</a:t>
            </a:r>
            <a:r>
              <a:rPr sz="2400" b="1" spc="-70" dirty="0">
                <a:latin typeface="Arial"/>
                <a:cs typeface="Arial"/>
              </a:rPr>
              <a:t> </a:t>
            </a:r>
            <a:r>
              <a:rPr sz="2400" b="1" spc="-5" dirty="0" err="1" smtClean="0">
                <a:latin typeface="Arial"/>
                <a:cs typeface="Arial"/>
              </a:rPr>
              <a:t>будущее</a:t>
            </a:r>
            <a:endParaRPr sz="2400" dirty="0">
              <a:latin typeface="Arial"/>
              <a:cs typeface="Arial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033637" y="1477169"/>
            <a:ext cx="1108923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D0D7ED03-DF5B-AB49-A4CD-E21F4AF10E9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3444538" cy="15855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4400"/>
            </a:pPr>
            <a:r>
              <a:rPr lang="ru-RU" sz="4000" b="1" kern="0" dirty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Ключевая мотивационная </a:t>
            </a:r>
            <a:r>
              <a:rPr lang="ru-RU" sz="4000" b="1" kern="0" dirty="0" smtClean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установка</a:t>
            </a:r>
            <a:br>
              <a:rPr lang="ru-RU" sz="4000" b="1" kern="0" dirty="0" smtClean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</a:br>
            <a:r>
              <a:rPr lang="ru-RU" sz="4000" b="1" kern="0" dirty="0" smtClean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Школы </a:t>
            </a:r>
            <a:r>
              <a:rPr lang="ru-RU" sz="4000" b="1" kern="0" dirty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будущего: УЧИТЬ УЧИТЬСЯ</a:t>
            </a:r>
          </a:p>
        </p:txBody>
      </p:sp>
    </p:spTree>
    <p:extLst>
      <p:ext uri="{BB962C8B-B14F-4D97-AF65-F5344CB8AC3E}">
        <p14:creationId xmlns:p14="http://schemas.microsoft.com/office/powerpoint/2010/main" val="3774567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93678" y="397049"/>
            <a:ext cx="9578975" cy="769440"/>
          </a:xfrm>
          <a:prstGeom prst="rect">
            <a:avLst/>
          </a:prstGeom>
        </p:spPr>
        <p:txBody>
          <a:bodyPr vert="horz" wrap="square" lIns="0" tIns="274319" rIns="0" bIns="0" rtlCol="0" anchor="ctr">
            <a:spAutoFit/>
          </a:bodyPr>
          <a:lstStyle/>
          <a:p>
            <a:pPr marL="1786255" marR="5080" indent="356870">
              <a:spcBef>
                <a:spcPts val="100"/>
              </a:spcBef>
            </a:pPr>
            <a:r>
              <a:rPr sz="3200" spc="-5" dirty="0">
                <a:solidFill>
                  <a:srgbClr val="000000"/>
                </a:solidFill>
                <a:latin typeface="Arial"/>
                <a:cs typeface="Arial"/>
              </a:rPr>
              <a:t>«Эффект колеи»  (диктатура</a:t>
            </a:r>
            <a:r>
              <a:rPr sz="3200" spc="-6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000000"/>
                </a:solidFill>
                <a:latin typeface="Arial"/>
                <a:cs typeface="Arial"/>
              </a:rPr>
              <a:t>трендов)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680369" y="2846670"/>
            <a:ext cx="10078720" cy="47129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52640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21546" y="2701305"/>
            <a:ext cx="542080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1. Мужество быть личностью: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лучше быть многим, чем обладать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многим.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2. Поколение цифровой социализации: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каждый сам себе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Google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- От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однозадачности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– к многозадачности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- От закрытого мира – к миру сетей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- Феномены “иного взросления”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9399" y="3133353"/>
            <a:ext cx="4208439" cy="412053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833837" y="139796"/>
            <a:ext cx="8526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линии образования будущего</a:t>
            </a:r>
            <a:endParaRPr lang="ru-RU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61829" y="1141522"/>
            <a:ext cx="83529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6105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Ради чего учить, кого учить, чему учить и как учить?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2113757" y="973113"/>
            <a:ext cx="94330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00332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97733" y="2845321"/>
            <a:ext cx="597800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Мужество быть личностью: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лучше быть многим, чем обладать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многим.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2. Поколение цифровой социализации: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каждый сам себе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Google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3. Смысловая картина мира: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- От объяснения – к пониманию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- От значений – к смыслам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6443" y="5365601"/>
            <a:ext cx="3757726" cy="2118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833837" y="139796"/>
            <a:ext cx="8526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линии образования будущего</a:t>
            </a:r>
            <a:endParaRPr lang="ru-RU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61829" y="1141522"/>
            <a:ext cx="83529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6105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Ради чего учить, кого учить, чему учить и как учить?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113757" y="973113"/>
            <a:ext cx="94330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99252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3"/>
          <p:cNvSpPr txBox="1"/>
          <p:nvPr/>
        </p:nvSpPr>
        <p:spPr>
          <a:xfrm>
            <a:off x="1033637" y="2954339"/>
            <a:ext cx="7056784" cy="4123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616" tIns="37798" rIns="75616" bIns="37798" anchor="t" anchorCtr="0">
            <a:noAutofit/>
          </a:bodyPr>
          <a:lstStyle/>
          <a:p>
            <a:pPr marL="367637" indent="-330873">
              <a:buClr>
                <a:schemeClr val="dk1"/>
              </a:buClr>
              <a:buSzPts val="3200"/>
              <a:buFont typeface="Arial"/>
              <a:buChar char="•"/>
            </a:pPr>
            <a:r>
              <a:rPr lang="ru-RU" sz="2800" dirty="0">
                <a:solidFill>
                  <a:schemeClr val="dk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мозговой штурм</a:t>
            </a:r>
            <a:endParaRPr sz="2800" dirty="0">
              <a:solidFill>
                <a:schemeClr val="dk1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  <a:p>
            <a:pPr marL="367637" indent="-330873">
              <a:spcBef>
                <a:spcPts val="496"/>
              </a:spcBef>
              <a:buClr>
                <a:schemeClr val="dk1"/>
              </a:buClr>
              <a:buSzPts val="3200"/>
              <a:buFont typeface="Arial"/>
              <a:buChar char="•"/>
            </a:pPr>
            <a:r>
              <a:rPr lang="ru-RU" sz="2800" dirty="0">
                <a:solidFill>
                  <a:schemeClr val="dk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смеховые и карнавальные действия </a:t>
            </a:r>
            <a:endParaRPr sz="2800" dirty="0">
              <a:solidFill>
                <a:schemeClr val="dk1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  <a:p>
            <a:pPr marL="367637" indent="-330873">
              <a:spcBef>
                <a:spcPts val="496"/>
              </a:spcBef>
              <a:buClr>
                <a:schemeClr val="dk1"/>
              </a:buClr>
              <a:buSzPts val="3200"/>
              <a:buFont typeface="Arial"/>
              <a:buChar char="•"/>
            </a:pPr>
            <a:r>
              <a:rPr lang="ru-RU" sz="2800" dirty="0">
                <a:solidFill>
                  <a:schemeClr val="dk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театр абсурда</a:t>
            </a:r>
            <a:endParaRPr sz="2800" dirty="0">
              <a:solidFill>
                <a:schemeClr val="dk1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  <a:p>
            <a:pPr marL="367637" indent="-330873">
              <a:spcBef>
                <a:spcPts val="496"/>
              </a:spcBef>
              <a:buClr>
                <a:schemeClr val="dk1"/>
              </a:buClr>
              <a:buSzPts val="3200"/>
              <a:buFont typeface="Arial"/>
              <a:buChar char="•"/>
            </a:pPr>
            <a:r>
              <a:rPr lang="ru-RU" sz="2800" dirty="0" err="1">
                <a:solidFill>
                  <a:schemeClr val="dk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коаны</a:t>
            </a:r>
            <a:r>
              <a:rPr lang="ru-RU" sz="2800" dirty="0">
                <a:solidFill>
                  <a:schemeClr val="dk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 дзен-буддизма</a:t>
            </a:r>
            <a:endParaRPr sz="2800" dirty="0">
              <a:solidFill>
                <a:schemeClr val="dk1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  <a:p>
            <a:pPr marL="367637" indent="-330873">
              <a:spcBef>
                <a:spcPts val="496"/>
              </a:spcBef>
              <a:buClr>
                <a:schemeClr val="dk1"/>
              </a:buClr>
              <a:buSzPts val="3200"/>
              <a:buFont typeface="Arial"/>
              <a:buChar char="•"/>
            </a:pPr>
            <a:r>
              <a:rPr lang="ru-RU" sz="2800" dirty="0">
                <a:solidFill>
                  <a:schemeClr val="dk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импровизация</a:t>
            </a:r>
            <a:endParaRPr sz="2800" dirty="0">
              <a:solidFill>
                <a:schemeClr val="dk1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  <a:p>
            <a:pPr marL="367637" indent="-330873">
              <a:spcBef>
                <a:spcPts val="496"/>
              </a:spcBef>
              <a:buClr>
                <a:schemeClr val="dk1"/>
              </a:buClr>
              <a:buSzPts val="3200"/>
              <a:buFont typeface="Arial"/>
              <a:buChar char="•"/>
            </a:pPr>
            <a:r>
              <a:rPr lang="ru-RU" sz="2800" dirty="0">
                <a:solidFill>
                  <a:schemeClr val="dk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экспромт</a:t>
            </a:r>
            <a:endParaRPr sz="2800" dirty="0">
              <a:solidFill>
                <a:schemeClr val="dk1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  <a:p>
            <a:pPr marL="367637" indent="-330873">
              <a:spcBef>
                <a:spcPts val="496"/>
              </a:spcBef>
              <a:buClr>
                <a:schemeClr val="dk1"/>
              </a:buClr>
              <a:buSzPts val="3200"/>
              <a:buFont typeface="Arial"/>
              <a:buChar char="•"/>
            </a:pPr>
            <a:r>
              <a:rPr lang="ru-RU" sz="2800" dirty="0" err="1">
                <a:solidFill>
                  <a:schemeClr val="dk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хакатон</a:t>
            </a:r>
            <a:r>
              <a:rPr lang="ru-RU" sz="2800" dirty="0">
                <a:solidFill>
                  <a:schemeClr val="dk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 </a:t>
            </a:r>
            <a:endParaRPr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8" name="Google Shape;198;p23"/>
          <p:cNvPicPr preferRelativeResize="0"/>
          <p:nvPr/>
        </p:nvPicPr>
        <p:blipFill rotWithShape="1">
          <a:blip r:embed="rId3">
            <a:alphaModFix/>
          </a:blip>
          <a:srcRect l="5203" r="24112"/>
          <a:stretch/>
        </p:blipFill>
        <p:spPr>
          <a:xfrm>
            <a:off x="8432837" y="2836069"/>
            <a:ext cx="5011701" cy="4726781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3"/>
          <p:cNvSpPr txBox="1"/>
          <p:nvPr/>
        </p:nvSpPr>
        <p:spPr>
          <a:xfrm>
            <a:off x="8882509" y="1734950"/>
            <a:ext cx="4308876" cy="992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616" tIns="37798" rIns="75616" bIns="37798" anchor="t" anchorCtr="0">
            <a:noAutofit/>
          </a:bodyPr>
          <a:lstStyle/>
          <a:p>
            <a:r>
              <a:rPr lang="ru-RU" sz="1489" b="1" i="1" dirty="0"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«Лишь тот достоин жизни и свободы, </a:t>
            </a:r>
            <a:br>
              <a:rPr lang="ru-RU" sz="1489" b="1" i="1" dirty="0"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</a:br>
            <a:r>
              <a:rPr lang="ru-RU" sz="1489" b="1" i="1" dirty="0"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кто каждый день идет за них на бой»</a:t>
            </a:r>
            <a:endParaRPr sz="148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89" b="1" i="1" dirty="0"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 </a:t>
            </a:r>
            <a:endParaRPr sz="148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1489" b="1" i="1" dirty="0"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И. </a:t>
            </a:r>
            <a:r>
              <a:rPr lang="ru-RU" sz="1489" b="1" i="1" dirty="0" err="1"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Гёте</a:t>
            </a:r>
            <a:r>
              <a:rPr lang="ru-RU" sz="1489" b="1" i="1" dirty="0"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 «Фауст»</a:t>
            </a:r>
            <a:endParaRPr sz="148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033637" y="1477169"/>
            <a:ext cx="1108923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D0D7ED03-DF5B-AB49-A4CD-E21F4AF10E9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3444538" cy="15855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4400"/>
            </a:pPr>
            <a:r>
              <a:rPr lang="ru-RU" sz="4000" b="1" kern="0" dirty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Культурные практики </a:t>
            </a:r>
            <a:r>
              <a:rPr lang="ru-RU" sz="4000" b="1" kern="0" dirty="0" err="1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эмерджентности</a:t>
            </a:r>
            <a:endParaRPr lang="ru-RU" sz="4000" b="1" kern="0" dirty="0">
              <a:solidFill>
                <a:schemeClr val="dk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03478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57583" y="1837209"/>
            <a:ext cx="2235835" cy="13054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spcBef>
                <a:spcPts val="100"/>
              </a:spcBef>
            </a:pPr>
            <a:r>
              <a:rPr sz="2800" spc="-5" dirty="0">
                <a:latin typeface="Arial"/>
                <a:cs typeface="Arial"/>
              </a:rPr>
              <a:t>Мотивация  готовности</a:t>
            </a:r>
            <a:r>
              <a:rPr sz="2800" spc="-10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к  </a:t>
            </a:r>
            <a:r>
              <a:rPr sz="2800" spc="-5" dirty="0">
                <a:latin typeface="Arial"/>
                <a:cs typeface="Arial"/>
              </a:rPr>
              <a:t>изменениям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306445" y="1837209"/>
            <a:ext cx="2894965" cy="13054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1782" marR="5080" indent="-339082">
              <a:spcBef>
                <a:spcPts val="100"/>
              </a:spcBef>
            </a:pPr>
            <a:r>
              <a:rPr sz="2800" spc="-5" dirty="0">
                <a:latin typeface="Arial"/>
                <a:cs typeface="Arial"/>
              </a:rPr>
              <a:t>Ко</a:t>
            </a:r>
            <a:r>
              <a:rPr sz="2800" dirty="0">
                <a:latin typeface="Arial"/>
                <a:cs typeface="Arial"/>
              </a:rPr>
              <a:t>м</a:t>
            </a:r>
            <a:r>
              <a:rPr sz="2800" spc="-15" dirty="0">
                <a:latin typeface="Arial"/>
                <a:cs typeface="Arial"/>
              </a:rPr>
              <a:t>п</a:t>
            </a:r>
            <a:r>
              <a:rPr sz="2800" spc="-5" dirty="0">
                <a:latin typeface="Arial"/>
                <a:cs typeface="Arial"/>
              </a:rPr>
              <a:t>е</a:t>
            </a:r>
            <a:r>
              <a:rPr sz="2800" dirty="0">
                <a:latin typeface="Arial"/>
                <a:cs typeface="Arial"/>
              </a:rPr>
              <a:t>т</a:t>
            </a:r>
            <a:r>
              <a:rPr sz="2800" spc="-5" dirty="0">
                <a:latin typeface="Arial"/>
                <a:cs typeface="Arial"/>
              </a:rPr>
              <a:t>ен</a:t>
            </a:r>
            <a:r>
              <a:rPr sz="2800" dirty="0">
                <a:latin typeface="Arial"/>
                <a:cs typeface="Arial"/>
              </a:rPr>
              <a:t>т</a:t>
            </a:r>
            <a:r>
              <a:rPr sz="2800" spc="-10" dirty="0">
                <a:latin typeface="Arial"/>
                <a:cs typeface="Arial"/>
              </a:rPr>
              <a:t>н</a:t>
            </a:r>
            <a:r>
              <a:rPr sz="2800" spc="-5" dirty="0">
                <a:latin typeface="Arial"/>
                <a:cs typeface="Arial"/>
              </a:rPr>
              <a:t>ос</a:t>
            </a:r>
            <a:r>
              <a:rPr sz="2800" dirty="0">
                <a:latin typeface="Arial"/>
                <a:cs typeface="Arial"/>
              </a:rPr>
              <a:t>ть  </a:t>
            </a:r>
            <a:r>
              <a:rPr sz="2800" spc="-5" dirty="0">
                <a:latin typeface="Arial"/>
                <a:cs typeface="Arial"/>
              </a:rPr>
              <a:t>обновления  компетенций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86920" y="6777321"/>
            <a:ext cx="706437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800" b="1" spc="-5" dirty="0">
                <a:latin typeface="Arial"/>
                <a:cs typeface="Arial"/>
              </a:rPr>
              <a:t>Универсальные</a:t>
            </a:r>
            <a:r>
              <a:rPr sz="3200" b="1" spc="-5" dirty="0">
                <a:latin typeface="Arial"/>
                <a:cs typeface="Arial"/>
              </a:rPr>
              <a:t> действия XXI</a:t>
            </a:r>
            <a:r>
              <a:rPr sz="3200" b="1" spc="-70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века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582069" y="5989920"/>
            <a:ext cx="8332470" cy="716280"/>
          </a:xfrm>
          <a:custGeom>
            <a:avLst/>
            <a:gdLst/>
            <a:ahLst/>
            <a:cxnLst/>
            <a:rect l="l" t="t" r="r" b="b"/>
            <a:pathLst>
              <a:path w="8332470" h="716279">
                <a:moveTo>
                  <a:pt x="8332470" y="0"/>
                </a:moveTo>
                <a:lnTo>
                  <a:pt x="8332470" y="19050"/>
                </a:lnTo>
                <a:lnTo>
                  <a:pt x="8329930" y="38100"/>
                </a:lnTo>
                <a:lnTo>
                  <a:pt x="8313420" y="92710"/>
                </a:lnTo>
                <a:lnTo>
                  <a:pt x="8295640" y="128270"/>
                </a:lnTo>
                <a:lnTo>
                  <a:pt x="8272780" y="162560"/>
                </a:lnTo>
                <a:lnTo>
                  <a:pt x="8243570" y="195580"/>
                </a:lnTo>
                <a:lnTo>
                  <a:pt x="8209280" y="226060"/>
                </a:lnTo>
                <a:lnTo>
                  <a:pt x="8169909" y="254000"/>
                </a:lnTo>
                <a:lnTo>
                  <a:pt x="8126730" y="278130"/>
                </a:lnTo>
                <a:lnTo>
                  <a:pt x="8079740" y="300990"/>
                </a:lnTo>
                <a:lnTo>
                  <a:pt x="8028940" y="320040"/>
                </a:lnTo>
                <a:lnTo>
                  <a:pt x="7975600" y="335280"/>
                </a:lnTo>
                <a:lnTo>
                  <a:pt x="7947659" y="340360"/>
                </a:lnTo>
                <a:lnTo>
                  <a:pt x="7919720" y="346710"/>
                </a:lnTo>
                <a:lnTo>
                  <a:pt x="7891780" y="350520"/>
                </a:lnTo>
                <a:lnTo>
                  <a:pt x="7862570" y="354330"/>
                </a:lnTo>
                <a:lnTo>
                  <a:pt x="7834630" y="356870"/>
                </a:lnTo>
                <a:lnTo>
                  <a:pt x="7805420" y="358140"/>
                </a:lnTo>
                <a:lnTo>
                  <a:pt x="7776209" y="358140"/>
                </a:lnTo>
                <a:lnTo>
                  <a:pt x="4724400" y="358140"/>
                </a:lnTo>
                <a:lnTo>
                  <a:pt x="4695190" y="359410"/>
                </a:lnTo>
                <a:lnTo>
                  <a:pt x="4665980" y="360680"/>
                </a:lnTo>
                <a:lnTo>
                  <a:pt x="4607560" y="367030"/>
                </a:lnTo>
                <a:lnTo>
                  <a:pt x="4551680" y="375920"/>
                </a:lnTo>
                <a:lnTo>
                  <a:pt x="4497070" y="389890"/>
                </a:lnTo>
                <a:lnTo>
                  <a:pt x="4470400" y="397510"/>
                </a:lnTo>
                <a:lnTo>
                  <a:pt x="4445000" y="406400"/>
                </a:lnTo>
                <a:lnTo>
                  <a:pt x="4420870" y="416560"/>
                </a:lnTo>
                <a:lnTo>
                  <a:pt x="4396740" y="426720"/>
                </a:lnTo>
                <a:lnTo>
                  <a:pt x="4373880" y="438150"/>
                </a:lnTo>
                <a:lnTo>
                  <a:pt x="4351020" y="450850"/>
                </a:lnTo>
                <a:lnTo>
                  <a:pt x="4329430" y="463550"/>
                </a:lnTo>
                <a:lnTo>
                  <a:pt x="4310380" y="477520"/>
                </a:lnTo>
                <a:lnTo>
                  <a:pt x="4291330" y="491490"/>
                </a:lnTo>
                <a:lnTo>
                  <a:pt x="4257040" y="521970"/>
                </a:lnTo>
                <a:lnTo>
                  <a:pt x="4227830" y="553720"/>
                </a:lnTo>
                <a:lnTo>
                  <a:pt x="4203700" y="588010"/>
                </a:lnTo>
                <a:lnTo>
                  <a:pt x="4185920" y="623570"/>
                </a:lnTo>
                <a:lnTo>
                  <a:pt x="4179570" y="642620"/>
                </a:lnTo>
                <a:lnTo>
                  <a:pt x="4173220" y="660400"/>
                </a:lnTo>
                <a:lnTo>
                  <a:pt x="4169410" y="679450"/>
                </a:lnTo>
                <a:lnTo>
                  <a:pt x="4166870" y="698500"/>
                </a:lnTo>
                <a:lnTo>
                  <a:pt x="4166870" y="716280"/>
                </a:lnTo>
                <a:lnTo>
                  <a:pt x="4165600" y="698500"/>
                </a:lnTo>
                <a:lnTo>
                  <a:pt x="4163060" y="680720"/>
                </a:lnTo>
                <a:lnTo>
                  <a:pt x="4160520" y="662940"/>
                </a:lnTo>
                <a:lnTo>
                  <a:pt x="4155440" y="645160"/>
                </a:lnTo>
                <a:lnTo>
                  <a:pt x="4149090" y="627380"/>
                </a:lnTo>
                <a:lnTo>
                  <a:pt x="4140200" y="609600"/>
                </a:lnTo>
                <a:lnTo>
                  <a:pt x="4131310" y="591820"/>
                </a:lnTo>
                <a:lnTo>
                  <a:pt x="4109720" y="558800"/>
                </a:lnTo>
                <a:lnTo>
                  <a:pt x="4081779" y="527050"/>
                </a:lnTo>
                <a:lnTo>
                  <a:pt x="4050029" y="497840"/>
                </a:lnTo>
                <a:lnTo>
                  <a:pt x="4013200" y="469900"/>
                </a:lnTo>
                <a:lnTo>
                  <a:pt x="3992879" y="457200"/>
                </a:lnTo>
                <a:lnTo>
                  <a:pt x="3972560" y="444500"/>
                </a:lnTo>
                <a:lnTo>
                  <a:pt x="3949700" y="433070"/>
                </a:lnTo>
                <a:lnTo>
                  <a:pt x="3926840" y="422910"/>
                </a:lnTo>
                <a:lnTo>
                  <a:pt x="3903979" y="412750"/>
                </a:lnTo>
                <a:lnTo>
                  <a:pt x="3879850" y="403860"/>
                </a:lnTo>
                <a:lnTo>
                  <a:pt x="3854450" y="394970"/>
                </a:lnTo>
                <a:lnTo>
                  <a:pt x="3829050" y="387350"/>
                </a:lnTo>
                <a:lnTo>
                  <a:pt x="3802379" y="381000"/>
                </a:lnTo>
                <a:lnTo>
                  <a:pt x="3775710" y="374650"/>
                </a:lnTo>
                <a:lnTo>
                  <a:pt x="3749040" y="369570"/>
                </a:lnTo>
                <a:lnTo>
                  <a:pt x="3721100" y="365760"/>
                </a:lnTo>
                <a:lnTo>
                  <a:pt x="3693160" y="361950"/>
                </a:lnTo>
                <a:lnTo>
                  <a:pt x="3665220" y="360680"/>
                </a:lnTo>
                <a:lnTo>
                  <a:pt x="3637279" y="359410"/>
                </a:lnTo>
                <a:lnTo>
                  <a:pt x="3609340" y="358140"/>
                </a:lnTo>
                <a:lnTo>
                  <a:pt x="557530" y="358140"/>
                </a:lnTo>
                <a:lnTo>
                  <a:pt x="528319" y="358140"/>
                </a:lnTo>
                <a:lnTo>
                  <a:pt x="499109" y="356870"/>
                </a:lnTo>
                <a:lnTo>
                  <a:pt x="469900" y="354330"/>
                </a:lnTo>
                <a:lnTo>
                  <a:pt x="440690" y="350520"/>
                </a:lnTo>
                <a:lnTo>
                  <a:pt x="412750" y="346710"/>
                </a:lnTo>
                <a:lnTo>
                  <a:pt x="384809" y="340360"/>
                </a:lnTo>
                <a:lnTo>
                  <a:pt x="358140" y="335280"/>
                </a:lnTo>
                <a:lnTo>
                  <a:pt x="330200" y="327660"/>
                </a:lnTo>
                <a:lnTo>
                  <a:pt x="304800" y="318770"/>
                </a:lnTo>
                <a:lnTo>
                  <a:pt x="278130" y="309880"/>
                </a:lnTo>
                <a:lnTo>
                  <a:pt x="254000" y="300990"/>
                </a:lnTo>
                <a:lnTo>
                  <a:pt x="229869" y="289560"/>
                </a:lnTo>
                <a:lnTo>
                  <a:pt x="207009" y="278130"/>
                </a:lnTo>
                <a:lnTo>
                  <a:pt x="184150" y="266700"/>
                </a:lnTo>
                <a:lnTo>
                  <a:pt x="162559" y="254000"/>
                </a:lnTo>
                <a:lnTo>
                  <a:pt x="143509" y="240030"/>
                </a:lnTo>
                <a:lnTo>
                  <a:pt x="124459" y="226060"/>
                </a:lnTo>
                <a:lnTo>
                  <a:pt x="90169" y="195580"/>
                </a:lnTo>
                <a:lnTo>
                  <a:pt x="60959" y="162560"/>
                </a:lnTo>
                <a:lnTo>
                  <a:pt x="36830" y="128270"/>
                </a:lnTo>
                <a:lnTo>
                  <a:pt x="27940" y="110490"/>
                </a:lnTo>
                <a:lnTo>
                  <a:pt x="19050" y="92710"/>
                </a:lnTo>
                <a:lnTo>
                  <a:pt x="12700" y="74930"/>
                </a:lnTo>
                <a:lnTo>
                  <a:pt x="6350" y="57150"/>
                </a:lnTo>
                <a:lnTo>
                  <a:pt x="2540" y="38100"/>
                </a:lnTo>
                <a:lnTo>
                  <a:pt x="1269" y="19050"/>
                </a:lnTo>
                <a:lnTo>
                  <a:pt x="0" y="0"/>
                </a:lnTo>
              </a:path>
            </a:pathLst>
          </a:custGeom>
          <a:ln w="57146">
            <a:solidFill>
              <a:srgbClr val="60040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914538" y="598992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8573"/>
                </a:moveTo>
                <a:lnTo>
                  <a:pt x="0" y="28573"/>
                </a:lnTo>
              </a:path>
            </a:pathLst>
          </a:custGeom>
          <a:ln w="57146">
            <a:solidFill>
              <a:srgbClr val="60040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679572" y="2726207"/>
            <a:ext cx="1000760" cy="0"/>
          </a:xfrm>
          <a:custGeom>
            <a:avLst/>
            <a:gdLst/>
            <a:ahLst/>
            <a:cxnLst/>
            <a:rect l="l" t="t" r="r" b="b"/>
            <a:pathLst>
              <a:path w="1000760">
                <a:moveTo>
                  <a:pt x="0" y="0"/>
                </a:moveTo>
                <a:lnTo>
                  <a:pt x="1000760" y="0"/>
                </a:lnTo>
              </a:path>
            </a:pathLst>
          </a:custGeom>
          <a:ln w="38097">
            <a:solidFill>
              <a:srgbClr val="60040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338221" y="2183730"/>
            <a:ext cx="58419" cy="38100"/>
          </a:xfrm>
          <a:custGeom>
            <a:avLst/>
            <a:gdLst/>
            <a:ahLst/>
            <a:cxnLst/>
            <a:rect l="l" t="t" r="r" b="b"/>
            <a:pathLst>
              <a:path w="58420" h="38100">
                <a:moveTo>
                  <a:pt x="0" y="0"/>
                </a:moveTo>
                <a:lnTo>
                  <a:pt x="0" y="38100"/>
                </a:lnTo>
                <a:lnTo>
                  <a:pt x="5842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6004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273997" y="3306149"/>
            <a:ext cx="5148580" cy="28201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1033637" y="1477169"/>
            <a:ext cx="1108923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1">
            <a:extLst>
              <a:ext uri="{FF2B5EF4-FFF2-40B4-BE49-F238E27FC236}">
                <a16:creationId xmlns="" xmlns:a16="http://schemas.microsoft.com/office/drawing/2014/main" id="{D0D7ED03-DF5B-AB49-A4CD-E21F4AF10E9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3444538" cy="15855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4400"/>
            </a:pPr>
            <a:r>
              <a:rPr lang="ru-RU" sz="4000" b="1" kern="0" dirty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Мотивационный цикл образования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33637" y="2485281"/>
            <a:ext cx="7704856" cy="241348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spcBef>
                <a:spcPts val="100"/>
              </a:spcBef>
            </a:pPr>
            <a:r>
              <a:rPr sz="3200" spc="-5" dirty="0">
                <a:latin typeface="Arial" panose="020B0604020202020204" pitchFamily="34" charset="0"/>
                <a:cs typeface="Arial" panose="020B0604020202020204" pitchFamily="34" charset="0"/>
              </a:rPr>
              <a:t>Чем </a:t>
            </a:r>
            <a:r>
              <a:rPr sz="3200" spc="-10" dirty="0">
                <a:latin typeface="Arial" panose="020B0604020202020204" pitchFamily="34" charset="0"/>
                <a:cs typeface="Arial" panose="020B0604020202020204" pitchFamily="34" charset="0"/>
              </a:rPr>
              <a:t>бы </a:t>
            </a:r>
            <a:r>
              <a:rPr sz="3200" spc="-5" dirty="0">
                <a:latin typeface="Arial" panose="020B0604020202020204" pitchFamily="34" charset="0"/>
                <a:cs typeface="Arial" panose="020B0604020202020204" pitchFamily="34" charset="0"/>
              </a:rPr>
              <a:t>человек</a:t>
            </a:r>
            <a:r>
              <a:rPr sz="320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5" dirty="0" err="1">
                <a:latin typeface="Arial" panose="020B0604020202020204" pitchFamily="34" charset="0"/>
                <a:cs typeface="Arial" panose="020B0604020202020204" pitchFamily="34" charset="0"/>
              </a:rPr>
              <a:t>отличался</a:t>
            </a:r>
            <a:r>
              <a:rPr sz="32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spc="-5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spc="-5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3200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от</a:t>
            </a:r>
            <a:r>
              <a:rPr lang="ru-RU" sz="32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животного</a:t>
            </a:r>
            <a:r>
              <a:rPr sz="3200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3200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если</a:t>
            </a:r>
            <a:r>
              <a:rPr sz="3200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5" dirty="0">
                <a:latin typeface="Arial" panose="020B0604020202020204" pitchFamily="34" charset="0"/>
                <a:cs typeface="Arial" panose="020B0604020202020204" pitchFamily="34" charset="0"/>
              </a:rPr>
              <a:t>бы </a:t>
            </a:r>
            <a:r>
              <a:rPr sz="3200" spc="-5" dirty="0" err="1">
                <a:latin typeface="Arial" panose="020B0604020202020204" pitchFamily="34" charset="0"/>
                <a:cs typeface="Arial" panose="020B0604020202020204" pitchFamily="34" charset="0"/>
              </a:rPr>
              <a:t>ему</a:t>
            </a:r>
            <a:r>
              <a:rPr sz="32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нужно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было</a:t>
            </a:r>
            <a:r>
              <a:rPr sz="32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5" dirty="0">
                <a:latin typeface="Arial" panose="020B0604020202020204" pitchFamily="34" charset="0"/>
                <a:cs typeface="Arial" panose="020B0604020202020204" pitchFamily="34" charset="0"/>
              </a:rPr>
              <a:t>только</a:t>
            </a:r>
            <a:r>
              <a:rPr sz="320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5" dirty="0">
                <a:latin typeface="Arial" panose="020B0604020202020204" pitchFamily="34" charset="0"/>
                <a:cs typeface="Arial" panose="020B0604020202020204" pitchFamily="34" charset="0"/>
              </a:rPr>
              <a:t>необходимое  </a:t>
            </a:r>
            <a:r>
              <a:rPr sz="3200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sz="3200" spc="-5" dirty="0" err="1">
                <a:latin typeface="Arial" panose="020B0604020202020204" pitchFamily="34" charset="0"/>
                <a:cs typeface="Arial" panose="020B0604020202020204" pitchFamily="34" charset="0"/>
              </a:rPr>
              <a:t>ничего</a:t>
            </a:r>
            <a:r>
              <a:rPr sz="3200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лишнего</a:t>
            </a:r>
            <a:r>
              <a:rPr sz="3200" spc="-5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25"/>
              </a:spcBef>
            </a:pP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r"/>
            <a:r>
              <a:rPr sz="2800" spc="-10" dirty="0">
                <a:latin typeface="Arial" panose="020B0604020202020204" pitchFamily="34" charset="0"/>
                <a:cs typeface="Arial" panose="020B0604020202020204" pitchFamily="34" charset="0"/>
              </a:rPr>
              <a:t>В.</a:t>
            </a:r>
            <a:r>
              <a:rPr sz="28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5" dirty="0">
                <a:latin typeface="Arial" panose="020B0604020202020204" pitchFamily="34" charset="0"/>
                <a:cs typeface="Arial" panose="020B0604020202020204" pitchFamily="34" charset="0"/>
              </a:rPr>
              <a:t>Шекспир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242549" y="2413273"/>
            <a:ext cx="4245650" cy="51374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033637" y="1477169"/>
            <a:ext cx="1108923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D0D7ED03-DF5B-AB49-A4CD-E21F4AF10E9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3444538" cy="15855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4400"/>
            </a:pPr>
            <a:r>
              <a:rPr lang="ru-RU" sz="4000" b="1" kern="0" dirty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Эволюция профессий будущего:  </a:t>
            </a:r>
            <a:br>
              <a:rPr lang="ru-RU" sz="4000" b="1" kern="0" dirty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</a:br>
            <a:r>
              <a:rPr lang="ru-RU" sz="4000" b="1" kern="0" dirty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ставка на творческий потенциал  </a:t>
            </a:r>
            <a:r>
              <a:rPr lang="ru-RU" sz="4000" b="1" kern="0" dirty="0" err="1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преадаптации</a:t>
            </a:r>
            <a:endParaRPr lang="ru-RU" sz="4000" b="1" kern="0" dirty="0">
              <a:solidFill>
                <a:schemeClr val="dk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  <a:sym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0075785" y="2882330"/>
            <a:ext cx="3380635" cy="46805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05645" y="2894930"/>
            <a:ext cx="8208911" cy="263187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32900"/>
              </a:lnSpc>
              <a:spcBef>
                <a:spcPts val="95"/>
              </a:spcBef>
            </a:pPr>
            <a:r>
              <a:rPr sz="3200" spc="-10" dirty="0">
                <a:latin typeface="Arial" panose="020B0604020202020204" pitchFamily="34" charset="0"/>
                <a:cs typeface="Arial" panose="020B0604020202020204" pitchFamily="34" charset="0"/>
              </a:rPr>
              <a:t>Чем больше человечество  продвигается в </a:t>
            </a:r>
            <a:r>
              <a:rPr sz="3200" spc="-10" dirty="0" err="1"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  <a:r>
              <a:rPr sz="3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моделирования</a:t>
            </a:r>
            <a:r>
              <a:rPr sz="32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разума</a:t>
            </a:r>
            <a:r>
              <a:rPr sz="32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32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spc="-1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32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тем</a:t>
            </a:r>
            <a:r>
              <a:rPr sz="32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10" dirty="0" err="1">
                <a:latin typeface="Arial" panose="020B0604020202020204" pitchFamily="34" charset="0"/>
                <a:cs typeface="Arial" panose="020B0604020202020204" pitchFamily="34" charset="0"/>
              </a:rPr>
              <a:t>больше</a:t>
            </a:r>
            <a:r>
              <a:rPr sz="3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оно</a:t>
            </a:r>
            <a:r>
              <a:rPr lang="ru-RU" sz="3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прозревает</a:t>
            </a:r>
            <a:r>
              <a:rPr lang="ru-RU" sz="3200" spc="-1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spc="-1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32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sz="3200" spc="-10" dirty="0">
                <a:latin typeface="Arial" panose="020B0604020202020204" pitchFamily="34" charset="0"/>
                <a:cs typeface="Arial" panose="020B0604020202020204" pitchFamily="34" charset="0"/>
              </a:rPr>
              <a:t>понимании  человеческого в человеке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033637" y="1477169"/>
            <a:ext cx="1108923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D0D7ED03-DF5B-AB49-A4CD-E21F4AF10E9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3444538" cy="15855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4400"/>
            </a:pPr>
            <a:r>
              <a:rPr lang="ru-RU" sz="4000" b="1" kern="0" dirty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Парадокс  эволюционного  </a:t>
            </a:r>
            <a:r>
              <a:rPr lang="ru-RU" sz="4000" b="1" kern="0" dirty="0" err="1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оптимизмации</a:t>
            </a:r>
            <a:endParaRPr lang="ru-RU" sz="4000" b="1" kern="0" dirty="0">
              <a:solidFill>
                <a:schemeClr val="dk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  <a:sym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121869" y="2053232"/>
            <a:ext cx="7344816" cy="55099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033637" y="1477169"/>
            <a:ext cx="1108923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D0D7ED03-DF5B-AB49-A4CD-E21F4AF10E9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3444538" cy="15855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4400"/>
            </a:pPr>
            <a:r>
              <a:rPr lang="ru-RU" sz="4000" b="1" kern="0" dirty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Учитель будущего – </a:t>
            </a:r>
            <a:r>
              <a:rPr lang="ru-RU" sz="4000" b="1" kern="0" dirty="0" smtClean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/>
            </a:r>
            <a:br>
              <a:rPr lang="ru-RU" sz="4000" b="1" kern="0" dirty="0" smtClean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</a:br>
            <a:r>
              <a:rPr lang="ru-RU" sz="4000" b="1" kern="0" dirty="0" smtClean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режиссер конструирования </a:t>
            </a:r>
            <a:r>
              <a:rPr lang="ru-RU" sz="4000" b="1" kern="0" dirty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возможностей</a:t>
            </a:r>
          </a:p>
        </p:txBody>
      </p:sp>
    </p:spTree>
    <p:extLst>
      <p:ext uri="{BB962C8B-B14F-4D97-AF65-F5344CB8AC3E}">
        <p14:creationId xmlns:p14="http://schemas.microsoft.com/office/powerpoint/2010/main" val="21720098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681709" y="6776332"/>
            <a:ext cx="2074738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800" spc="-5" dirty="0">
                <a:latin typeface="Arial"/>
                <a:cs typeface="Arial"/>
              </a:rPr>
              <a:t>м</a:t>
            </a:r>
            <a:r>
              <a:rPr sz="2800" spc="-10" dirty="0">
                <a:latin typeface="Arial"/>
                <a:cs typeface="Arial"/>
              </a:rPr>
              <a:t>о</a:t>
            </a:r>
            <a:r>
              <a:rPr sz="2800" spc="5" dirty="0">
                <a:latin typeface="Arial"/>
                <a:cs typeface="Arial"/>
              </a:rPr>
              <a:t>т</a:t>
            </a:r>
            <a:r>
              <a:rPr sz="2800" spc="-5" dirty="0">
                <a:latin typeface="Arial"/>
                <a:cs typeface="Arial"/>
              </a:rPr>
              <a:t>и</a:t>
            </a:r>
            <a:r>
              <a:rPr sz="2800" spc="-10" dirty="0">
                <a:latin typeface="Arial"/>
                <a:cs typeface="Arial"/>
              </a:rPr>
              <a:t>в</a:t>
            </a:r>
            <a:r>
              <a:rPr sz="2800" dirty="0">
                <a:latin typeface="Arial"/>
                <a:cs typeface="Arial"/>
              </a:rPr>
              <a:t>ат</a:t>
            </a:r>
            <a:r>
              <a:rPr sz="2800" spc="-5" dirty="0">
                <a:latin typeface="Arial"/>
                <a:cs typeface="Arial"/>
              </a:rPr>
              <a:t>о</a:t>
            </a:r>
            <a:r>
              <a:rPr sz="2800" dirty="0">
                <a:latin typeface="Arial"/>
                <a:cs typeface="Arial"/>
              </a:rPr>
              <a:t>р</a:t>
            </a:r>
          </a:p>
        </p:txBody>
      </p:sp>
      <p:sp>
        <p:nvSpPr>
          <p:cNvPr id="4" name="object 4"/>
          <p:cNvSpPr/>
          <p:nvPr/>
        </p:nvSpPr>
        <p:spPr>
          <a:xfrm>
            <a:off x="4971304" y="2125241"/>
            <a:ext cx="3733955" cy="41747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72565" y="1909216"/>
            <a:ext cx="3789464" cy="43907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170541" y="2202404"/>
            <a:ext cx="3583148" cy="40362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9688989" y="3668362"/>
            <a:ext cx="25781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latin typeface="Arial"/>
                <a:cs typeface="Arial"/>
              </a:rPr>
              <a:t>@</a:t>
            </a:r>
            <a:endParaRPr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849322" y="6776332"/>
            <a:ext cx="1977917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800" spc="-10" dirty="0">
                <a:latin typeface="Arial"/>
                <a:cs typeface="Arial"/>
              </a:rPr>
              <a:t>навигатор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773601" y="6776332"/>
            <a:ext cx="2751621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800" spc="-5" dirty="0">
                <a:latin typeface="Arial"/>
                <a:cs typeface="Arial"/>
              </a:rPr>
              <a:t>коммуникатор</a:t>
            </a:r>
            <a:endParaRPr sz="2800" dirty="0">
              <a:latin typeface="Arial"/>
              <a:cs typeface="Arial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033637" y="1477169"/>
            <a:ext cx="1108923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Заголовок 1">
            <a:extLst>
              <a:ext uri="{FF2B5EF4-FFF2-40B4-BE49-F238E27FC236}">
                <a16:creationId xmlns="" xmlns:a16="http://schemas.microsoft.com/office/drawing/2014/main" id="{D0D7ED03-DF5B-AB49-A4CD-E21F4AF10E9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3444538" cy="15855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4400"/>
            </a:pPr>
            <a:r>
              <a:rPr lang="ru-RU" sz="4000" b="1" kern="0" dirty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Учитель XXI века:</a:t>
            </a:r>
          </a:p>
          <a:p>
            <a:pPr algn="ctr">
              <a:lnSpc>
                <a:spcPct val="90000"/>
              </a:lnSpc>
              <a:buClr>
                <a:schemeClr val="dk1"/>
              </a:buClr>
              <a:buSzPts val="4400"/>
            </a:pPr>
            <a:r>
              <a:rPr lang="ru-RU" sz="4000" b="1" kern="0" dirty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мастер поддержки разнообразия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ÐÐ°ÑÑÐ¸Ð½ÐºÐ¸ Ð¿Ð¾ Ð·Ð°Ð¿ÑÐ¾ÑÑ Ð¼Ð°ÑÑÐ°Ðº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2" r="8365"/>
          <a:stretch/>
        </p:blipFill>
        <p:spPr bwMode="auto">
          <a:xfrm>
            <a:off x="8162429" y="2962657"/>
            <a:ext cx="5282109" cy="4600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2377" y="2954339"/>
            <a:ext cx="74888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Он взрослых изводил вопросом "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Почему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?"</a:t>
            </a: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Его прозвали "маленький философ".</a:t>
            </a: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Но только он подрос, как начали ему</a:t>
            </a: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Преподносить ответы без вопросов.</a:t>
            </a:r>
          </a:p>
          <a:p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И с этих пор он больше никому</a:t>
            </a: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Не досаждал вопросом "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Почему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?"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033637" y="1477169"/>
            <a:ext cx="1108923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D0D7ED03-DF5B-AB49-A4CD-E21F4AF10E9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3444538" cy="15855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4400"/>
            </a:pPr>
            <a:r>
              <a:rPr lang="ru-RU" sz="4000" b="1" kern="0" dirty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Диагноз Самуила Маршака</a:t>
            </a:r>
          </a:p>
        </p:txBody>
      </p:sp>
    </p:spTree>
    <p:extLst>
      <p:ext uri="{BB962C8B-B14F-4D97-AF65-F5344CB8AC3E}">
        <p14:creationId xmlns:p14="http://schemas.microsoft.com/office/powerpoint/2010/main" val="21081837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57573" y="3421385"/>
            <a:ext cx="8079564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Мужество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быть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личностью:</a:t>
            </a:r>
          </a:p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лучше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быть многим, чем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обладать многим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</a:pP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подданных –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 гражданам</a:t>
            </a:r>
          </a:p>
          <a:p>
            <a:pPr algn="ctr">
              <a:spcBef>
                <a:spcPts val="1200"/>
              </a:spcBef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культуры полезности –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 культуре достоинства</a:t>
            </a:r>
          </a:p>
          <a:p>
            <a:pPr algn="ctr">
              <a:spcBef>
                <a:spcPts val="1200"/>
              </a:spcBef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диагностики отбора –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 диагностике развития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2509" y="3349453"/>
            <a:ext cx="4493178" cy="4213398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1033637" y="1477169"/>
            <a:ext cx="1108923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D0D7ED03-DF5B-AB49-A4CD-E21F4AF10E9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3444538" cy="15855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4400"/>
            </a:pPr>
            <a:r>
              <a:rPr lang="en-US" sz="4000" b="1" kern="0" dirty="0" err="1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Whyer</a:t>
            </a:r>
            <a:r>
              <a:rPr lang="en-US" sz="4000" b="1" kern="0" dirty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 – </a:t>
            </a:r>
            <a:r>
              <a:rPr lang="ru-RU" sz="4000" b="1" kern="0" dirty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человек будущего</a:t>
            </a:r>
          </a:p>
        </p:txBody>
      </p:sp>
    </p:spTree>
    <p:extLst>
      <p:ext uri="{BB962C8B-B14F-4D97-AF65-F5344CB8AC3E}">
        <p14:creationId xmlns:p14="http://schemas.microsoft.com/office/powerpoint/2010/main" val="21694577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18941" y="1477170"/>
            <a:ext cx="6806659" cy="1859483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 marR="5080" indent="115567" algn="ctr">
              <a:lnSpc>
                <a:spcPct val="150000"/>
              </a:lnSpc>
              <a:spcBef>
                <a:spcPts val="100"/>
              </a:spcBef>
              <a:tabLst>
                <a:tab pos="1078838" algn="l"/>
              </a:tabLst>
            </a:pPr>
            <a:r>
              <a:rPr sz="4000" b="1" spc="-5" dirty="0">
                <a:solidFill>
                  <a:srgbClr val="000000"/>
                </a:solidFill>
                <a:latin typeface="Arial"/>
                <a:cs typeface="Arial"/>
              </a:rPr>
              <a:t>Кто	знает зачем,  </a:t>
            </a:r>
            <a:r>
              <a:rPr lang="ru-RU" sz="4000" b="1" spc="-5" dirty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ru-RU" sz="4000" b="1" spc="-5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sz="4000" b="1" spc="-10" dirty="0" err="1">
                <a:solidFill>
                  <a:srgbClr val="000000"/>
                </a:solidFill>
                <a:latin typeface="Arial"/>
                <a:cs typeface="Arial"/>
              </a:rPr>
              <a:t>найдёт</a:t>
            </a:r>
            <a:r>
              <a:rPr sz="4000" b="1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4000" b="1" spc="-5" dirty="0">
                <a:solidFill>
                  <a:srgbClr val="000000"/>
                </a:solidFill>
                <a:latin typeface="Arial"/>
                <a:cs typeface="Arial"/>
              </a:rPr>
              <a:t>любое</a:t>
            </a:r>
            <a:r>
              <a:rPr sz="4000" b="1" spc="-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4000" b="1" spc="-5" dirty="0">
                <a:solidFill>
                  <a:srgbClr val="000000"/>
                </a:solidFill>
                <a:latin typeface="Arial"/>
                <a:cs typeface="Arial"/>
              </a:rPr>
              <a:t>как!</a:t>
            </a:r>
            <a:endParaRPr sz="4000" b="1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680369" y="4192872"/>
            <a:ext cx="10078720" cy="33667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023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5" name="Google Shape;395;p37"/>
          <p:cNvCxnSpPr/>
          <p:nvPr/>
        </p:nvCxnSpPr>
        <p:spPr>
          <a:xfrm rot="10800000">
            <a:off x="1674950" y="4586955"/>
            <a:ext cx="3450923" cy="0"/>
          </a:xfrm>
          <a:prstGeom prst="straightConnector1">
            <a:avLst/>
          </a:prstGeom>
          <a:noFill/>
          <a:ln w="889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96" name="Google Shape;396;p37"/>
          <p:cNvCxnSpPr/>
          <p:nvPr/>
        </p:nvCxnSpPr>
        <p:spPr>
          <a:xfrm rot="10800000">
            <a:off x="8555959" y="4203920"/>
            <a:ext cx="3178729" cy="0"/>
          </a:xfrm>
          <a:prstGeom prst="straightConnector1">
            <a:avLst/>
          </a:prstGeom>
          <a:noFill/>
          <a:ln w="889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97" name="Google Shape;397;p37"/>
          <p:cNvSpPr txBox="1"/>
          <p:nvPr/>
        </p:nvSpPr>
        <p:spPr>
          <a:xfrm>
            <a:off x="1393677" y="2287796"/>
            <a:ext cx="7162280" cy="2515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616" tIns="37798" rIns="75616" bIns="37798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2978" b="1" dirty="0">
                <a:solidFill>
                  <a:schemeClr val="dk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«Вы не обязаны меняться.</a:t>
            </a:r>
            <a:endParaRPr sz="91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2978" b="1" dirty="0">
                <a:solidFill>
                  <a:schemeClr val="dk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Выживание – </a:t>
            </a:r>
            <a:r>
              <a:rPr lang="ru-RU" sz="2978" b="1" dirty="0" smtClean="0">
                <a:solidFill>
                  <a:schemeClr val="dk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дело </a:t>
            </a:r>
            <a:r>
              <a:rPr lang="ru-RU" sz="2978" b="1" dirty="0">
                <a:solidFill>
                  <a:schemeClr val="dk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добровольное»</a:t>
            </a:r>
            <a:endParaRPr sz="9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8" name="Google Shape;398;p37" descr="ÐÐ°ÑÑÐ¸Ð½ÐºÐ¸ Ð¿Ð¾ Ð·Ð°Ð¿ÑÐ¾ÑÑ Ð´ÐµÐ¼Ð¸Ð½Ð³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34382">
            <a:off x="9114084" y="2096705"/>
            <a:ext cx="3463001" cy="4435262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99" name="Google Shape;399;p37"/>
          <p:cNvSpPr/>
          <p:nvPr/>
        </p:nvSpPr>
        <p:spPr>
          <a:xfrm>
            <a:off x="8644704" y="6826416"/>
            <a:ext cx="3050560" cy="432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616" tIns="37798" rIns="75616" bIns="37798" anchor="t" anchorCtr="0">
            <a:noAutofit/>
          </a:bodyPr>
          <a:lstStyle/>
          <a:p>
            <a:r>
              <a:rPr lang="ru-RU" sz="2400" dirty="0">
                <a:solidFill>
                  <a:schemeClr val="dk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Эдвард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 </a:t>
            </a:r>
            <a:r>
              <a:rPr lang="ru-RU" sz="2400" dirty="0" err="1">
                <a:solidFill>
                  <a:schemeClr val="dk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Деминг</a:t>
            </a:r>
            <a:endParaRPr sz="240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93034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User\YandexDisk\Скриншоты\2018-11-22_13-05-4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0370" y="-41101"/>
            <a:ext cx="10118577" cy="76039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01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0D7ED03-DF5B-AB49-A4CD-E21F4AF10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9017"/>
            <a:ext cx="13464318" cy="1260475"/>
          </a:xfrm>
        </p:spPr>
        <p:txBody>
          <a:bodyPr>
            <a:normAutofit/>
          </a:bodyPr>
          <a:lstStyle/>
          <a:p>
            <a:pPr algn="ctr" rtl="0">
              <a:lnSpc>
                <a:spcPct val="90000"/>
              </a:lnSpc>
              <a:buClr>
                <a:schemeClr val="dk1"/>
              </a:buClr>
              <a:buSzPts val="4400"/>
            </a:pPr>
            <a:r>
              <a:rPr lang="ru-RU" sz="4000" b="1" dirty="0" smtClean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Конфликт Оптик видения </a:t>
            </a:r>
            <a:br>
              <a:rPr lang="ru-RU" sz="4000" b="1" dirty="0" smtClean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</a:br>
            <a:r>
              <a:rPr lang="ru-RU" sz="4000" b="1" dirty="0" smtClean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ключевых установок образования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70747264-FB18-C04E-BCF4-DB0D3F3BE5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573" y="2053233"/>
            <a:ext cx="6408712" cy="5025532"/>
          </a:xfrm>
        </p:spPr>
        <p:txBody>
          <a:bodyPr>
            <a:noAutofit/>
          </a:bodyPr>
          <a:lstStyle/>
          <a:p>
            <a:r>
              <a:rPr lang="ru-RU" sz="2800" u="sng" dirty="0">
                <a:latin typeface="Arial" panose="020B0604020202020204" pitchFamily="34" charset="0"/>
                <a:cs typeface="Arial" panose="020B0604020202020204" pitchFamily="34" charset="0"/>
              </a:rPr>
              <a:t>Оптика</a:t>
            </a:r>
            <a:r>
              <a:rPr lang="ru-RU" sz="2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государства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r">
              <a:spcBef>
                <a:spcPts val="1200"/>
              </a:spcBef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новое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поколение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ФГОС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ru-RU" sz="2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Оптика традиционного обучения:</a:t>
            </a:r>
          </a:p>
          <a:p>
            <a:pPr algn="r">
              <a:spcBef>
                <a:spcPts val="1200"/>
              </a:spcBef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Знания, Умения и Навыки</a:t>
            </a:r>
          </a:p>
          <a:p>
            <a:pPr>
              <a:spcBef>
                <a:spcPts val="1200"/>
              </a:spcBef>
            </a:pPr>
            <a:r>
              <a:rPr lang="ru-RU" sz="2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Оптика бизнеса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ru-RU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1200"/>
              </a:spcBef>
            </a:pPr>
            <a:r>
              <a:rPr 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компетентностные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модели,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универсальные навыки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XXI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ru-RU" sz="2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Оптика персонализации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r">
              <a:spcBef>
                <a:spcPts val="1200"/>
              </a:spcBef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человек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как автор самого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себя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7EBCCA40-8099-664F-9D12-27F4CDEE30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379" y="2233253"/>
            <a:ext cx="6380159" cy="4665492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1033637" y="1477169"/>
            <a:ext cx="1108923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3507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0D7ED03-DF5B-AB49-A4CD-E21F4AF10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3444538" cy="1585517"/>
          </a:xfrm>
        </p:spPr>
        <p:txBody>
          <a:bodyPr>
            <a:normAutofit/>
          </a:bodyPr>
          <a:lstStyle/>
          <a:p>
            <a:pPr algn="ctr" rtl="0">
              <a:lnSpc>
                <a:spcPct val="90000"/>
              </a:lnSpc>
              <a:buClr>
                <a:schemeClr val="dk1"/>
              </a:buClr>
              <a:buSzPts val="4400"/>
            </a:pPr>
            <a:r>
              <a:rPr lang="ru-RU" sz="4000" b="1" dirty="0" smtClean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Ценностные образы личности</a:t>
            </a:r>
            <a:br>
              <a:rPr lang="ru-RU" sz="4000" b="1" dirty="0" smtClean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</a:br>
            <a:r>
              <a:rPr lang="ru-RU" sz="3400" dirty="0" smtClean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добродетели, достоинства, установки</a:t>
            </a:r>
            <a:endParaRPr lang="ru-RU" sz="3400" dirty="0">
              <a:solidFill>
                <a:schemeClr val="dk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C9A71D3-F1BD-0840-88A6-459378545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17168" y="3084955"/>
            <a:ext cx="7427369" cy="3887369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Черепаха </a:t>
            </a:r>
            <a:r>
              <a:rPr 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Тортилла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spcBef>
                <a:spcPts val="1200"/>
              </a:spcBef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«…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драться надо - так дерись!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endParaRPr lang="ru-RU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A24A24CD-3882-C74A-A245-A7BE5DF3B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4956"/>
            <a:ext cx="6017168" cy="4512876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1033637" y="1477169"/>
            <a:ext cx="1108923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096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36CC116-7F83-5B44-8EBD-B1062F6320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72"/>
          <a:stretch/>
        </p:blipFill>
        <p:spPr>
          <a:xfrm>
            <a:off x="9476337" y="2845321"/>
            <a:ext cx="3960440" cy="4608512"/>
          </a:xfrm>
          <a:prstGeom prst="rect">
            <a:avLst/>
          </a:prstGeom>
        </p:spPr>
      </p:pic>
      <p:sp>
        <p:nvSpPr>
          <p:cNvPr id="6" name="Текст 2">
            <a:extLst>
              <a:ext uri="{FF2B5EF4-FFF2-40B4-BE49-F238E27FC236}">
                <a16:creationId xmlns="" xmlns:a16="http://schemas.microsoft.com/office/drawing/2014/main" id="{A4B00755-7230-8C46-BB4E-F10ACA2268B5}"/>
              </a:ext>
            </a:extLst>
          </p:cNvPr>
          <p:cNvSpPr txBox="1">
            <a:spLocks/>
          </p:cNvSpPr>
          <p:nvPr/>
        </p:nvSpPr>
        <p:spPr>
          <a:xfrm>
            <a:off x="1" y="2917329"/>
            <a:ext cx="10034636" cy="34563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Евгений Онегин: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свет решил, что он умен и очень мил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</a:pPr>
            <a:r>
              <a:rPr lang="en-US" sz="2000" kern="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000" kern="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общественный договор)</a:t>
            </a:r>
            <a:endParaRPr lang="ru-RU" sz="2800" kern="0" dirty="0" smtClean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8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033637" y="1477169"/>
            <a:ext cx="1108923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D0D7ED03-DF5B-AB49-A4CD-E21F4AF10E9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3444538" cy="15855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rtl="0">
              <a:lnSpc>
                <a:spcPct val="90000"/>
              </a:lnSpc>
              <a:buClr>
                <a:schemeClr val="dk1"/>
              </a:buClr>
              <a:buSzPts val="4400"/>
            </a:pPr>
            <a:r>
              <a:rPr lang="ru-RU" sz="4000" b="1" kern="0" dirty="0" smtClean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Ценностные образы личности</a:t>
            </a:r>
            <a:br>
              <a:rPr lang="ru-RU" sz="4000" b="1" kern="0" dirty="0" smtClean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</a:br>
            <a:r>
              <a:rPr lang="ru-RU" sz="3400" kern="0" dirty="0" smtClean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добродетели, достоинства, установки</a:t>
            </a:r>
            <a:endParaRPr lang="ru-RU" sz="3400" kern="0" dirty="0">
              <a:solidFill>
                <a:schemeClr val="dk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5689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C9A71D3-F1BD-0840-88A6-459378545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" y="2954340"/>
            <a:ext cx="9835328" cy="397822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Кодекс русского офицера, 1804г.</a:t>
            </a:r>
          </a:p>
          <a:p>
            <a:pPr algn="ctr">
              <a:spcBef>
                <a:spcPts val="1200"/>
              </a:spcBef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Душа – богу, сердце – женщине, </a:t>
            </a:r>
            <a:b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долг – отечеству, честь – никому!</a:t>
            </a:r>
          </a:p>
          <a:p>
            <a:pPr algn="ctr">
              <a:spcBef>
                <a:spcPts val="1200"/>
              </a:spcBef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000" dirty="0" smtClean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рыцарский </a:t>
            </a:r>
            <a:r>
              <a:rPr lang="ru-RU" sz="2000" dirty="0" err="1" smtClean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этос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endParaRPr lang="ru-RU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29247D9-B16A-984E-971B-936EB41BA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329" y="2954340"/>
            <a:ext cx="3609210" cy="4631446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D0D7ED03-DF5B-AB49-A4CD-E21F4AF10E9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3444538" cy="15855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rtl="0">
              <a:lnSpc>
                <a:spcPct val="90000"/>
              </a:lnSpc>
              <a:buClr>
                <a:schemeClr val="dk1"/>
              </a:buClr>
              <a:buSzPts val="4400"/>
            </a:pPr>
            <a:r>
              <a:rPr lang="ru-RU" sz="4000" b="1" kern="0" smtClean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Ценностные образы личности</a:t>
            </a:r>
            <a:br>
              <a:rPr lang="ru-RU" sz="4000" b="1" kern="0" smtClean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</a:br>
            <a:r>
              <a:rPr lang="ru-RU" sz="3400" kern="0" smtClean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добродетели, достоинства, установки</a:t>
            </a:r>
            <a:endParaRPr lang="ru-RU" sz="3400" kern="0" dirty="0">
              <a:solidFill>
                <a:schemeClr val="dk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  <a:sym typeface="Calibri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033637" y="1477169"/>
            <a:ext cx="1108923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4504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53EAFC6-AF31-F646-BAEF-1750BF9055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581" y="2255198"/>
            <a:ext cx="3913957" cy="5307652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1033637" y="1477169"/>
            <a:ext cx="1108923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D0D7ED03-DF5B-AB49-A4CD-E21F4AF10E9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3444538" cy="15855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rtl="0">
              <a:lnSpc>
                <a:spcPct val="90000"/>
              </a:lnSpc>
              <a:buClr>
                <a:schemeClr val="dk1"/>
              </a:buClr>
              <a:buSzPts val="4400"/>
            </a:pPr>
            <a:r>
              <a:rPr lang="ru-RU" sz="4000" b="1" kern="0" dirty="0" smtClean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Ценностные образы личности</a:t>
            </a:r>
            <a:br>
              <a:rPr lang="ru-RU" sz="4000" b="1" kern="0" dirty="0" smtClean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</a:br>
            <a:r>
              <a:rPr lang="ru-RU" sz="3400" kern="0" dirty="0" smtClean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добродетели, достоинства, установки</a:t>
            </a:r>
            <a:endParaRPr lang="ru-RU" sz="3400" kern="0" dirty="0">
              <a:solidFill>
                <a:schemeClr val="dk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D0D7ED03-DF5B-AB49-A4CD-E21F4AF10E9A}"/>
              </a:ext>
            </a:extLst>
          </p:cNvPr>
          <p:cNvSpPr txBox="1">
            <a:spLocks/>
          </p:cNvSpPr>
          <p:nvPr/>
        </p:nvSpPr>
        <p:spPr>
          <a:xfrm>
            <a:off x="0" y="4213473"/>
            <a:ext cx="10107787" cy="22463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rtl="0">
              <a:spcBef>
                <a:spcPts val="1200"/>
              </a:spcBef>
              <a:buClr>
                <a:schemeClr val="dk1"/>
              </a:buClr>
              <a:buSzPts val="4400"/>
            </a:pPr>
            <a:r>
              <a:rPr lang="ru-RU" sz="2800" kern="0" dirty="0" smtClean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Формула Д. </a:t>
            </a:r>
            <a:r>
              <a:rPr lang="ru-RU" sz="2800" kern="0" dirty="0" err="1" smtClean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Макклеланда</a:t>
            </a:r>
            <a:r>
              <a:rPr lang="ru-RU" sz="2800" kern="0" dirty="0" smtClean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 (1973г.):</a:t>
            </a:r>
          </a:p>
          <a:p>
            <a:pPr algn="ctr" rtl="0">
              <a:spcBef>
                <a:spcPts val="1200"/>
              </a:spcBef>
              <a:buClr>
                <a:schemeClr val="dk1"/>
              </a:buClr>
              <a:buSzPts val="4400"/>
            </a:pPr>
            <a:r>
              <a:rPr lang="ru-RU" sz="2800" b="1" kern="0" dirty="0" smtClean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«От тестирования </a:t>
            </a:r>
            <a:r>
              <a:rPr lang="en-US" sz="2800" b="1" kern="0" dirty="0" smtClean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IQ</a:t>
            </a:r>
            <a:r>
              <a:rPr lang="ru-RU" sz="2800" b="1" kern="0" dirty="0" smtClean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 – </a:t>
            </a:r>
            <a:br>
              <a:rPr lang="ru-RU" sz="2800" b="1" kern="0" dirty="0" smtClean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</a:br>
            <a:r>
              <a:rPr lang="ru-RU" sz="2800" b="1" kern="0" dirty="0" smtClean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к тестированию компетенций»</a:t>
            </a:r>
            <a:endParaRPr lang="ru-RU" sz="2800" b="1" kern="0" dirty="0">
              <a:solidFill>
                <a:schemeClr val="dk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D0D7ED03-DF5B-AB49-A4CD-E21F4AF10E9A}"/>
              </a:ext>
            </a:extLst>
          </p:cNvPr>
          <p:cNvSpPr txBox="1">
            <a:spLocks/>
          </p:cNvSpPr>
          <p:nvPr/>
        </p:nvSpPr>
        <p:spPr>
          <a:xfrm>
            <a:off x="0" y="1987249"/>
            <a:ext cx="10107787" cy="22463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ts val="1200"/>
              </a:spcBef>
              <a:buClr>
                <a:schemeClr val="dk1"/>
              </a:buClr>
              <a:buSzPts val="4400"/>
            </a:pPr>
            <a:r>
              <a:rPr lang="ru-RU" sz="2800" kern="0" dirty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Установка на </a:t>
            </a:r>
            <a:r>
              <a:rPr lang="ru-RU" sz="2800" kern="0" dirty="0" smtClean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профессионализацию</a:t>
            </a:r>
          </a:p>
          <a:p>
            <a:pPr algn="ctr">
              <a:spcBef>
                <a:spcPts val="1200"/>
              </a:spcBef>
              <a:buClr>
                <a:schemeClr val="dk1"/>
              </a:buClr>
              <a:buSzPts val="4400"/>
            </a:pPr>
            <a:r>
              <a:rPr lang="ru-RU" sz="2800" b="1" kern="0" dirty="0" err="1" smtClean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Компетентностная</a:t>
            </a:r>
            <a:r>
              <a:rPr lang="ru-RU" sz="2800" b="1" kern="0" dirty="0" smtClean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lang="ru-RU" sz="2800" b="1" kern="0" dirty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модель навыков XXI</a:t>
            </a:r>
          </a:p>
        </p:txBody>
      </p:sp>
    </p:spTree>
    <p:extLst>
      <p:ext uri="{BB962C8B-B14F-4D97-AF65-F5344CB8AC3E}">
        <p14:creationId xmlns:p14="http://schemas.microsoft.com/office/powerpoint/2010/main" val="188254804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1846</TotalTime>
  <Words>878</Words>
  <Application>Microsoft Office PowerPoint</Application>
  <PresentationFormat>Произвольный</PresentationFormat>
  <Paragraphs>219</Paragraphs>
  <Slides>41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8" baseType="lpstr">
      <vt:lpstr>Arial</vt:lpstr>
      <vt:lpstr>Calibri</vt:lpstr>
      <vt:lpstr>DejaVu Sans</vt:lpstr>
      <vt:lpstr>Helvetica Neue</vt:lpstr>
      <vt:lpstr>Times New Roman</vt:lpstr>
      <vt:lpstr>Verdana</vt:lpstr>
      <vt:lpstr>Тема Office</vt:lpstr>
      <vt:lpstr>Презентация PowerPoint</vt:lpstr>
      <vt:lpstr>Кто знает зачем,   найдёт любое как!</vt:lpstr>
      <vt:lpstr>«Эффект колеи»  (диктатура трендов)</vt:lpstr>
      <vt:lpstr>Кто знает зачем,   найдёт любое как!</vt:lpstr>
      <vt:lpstr>Конфликт Оптик видения  ключевых установок образования</vt:lpstr>
      <vt:lpstr>Ценностные образы личности добродетели, достоинства, установки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Microsoft Office</dc:creator>
  <cp:lastModifiedBy>Александр Асмолов</cp:lastModifiedBy>
  <cp:revision>249</cp:revision>
  <dcterms:created xsi:type="dcterms:W3CDTF">2018-11-22T09:28:41Z</dcterms:created>
  <dcterms:modified xsi:type="dcterms:W3CDTF">2019-06-24T16:52:48Z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2018-11-21T00:00:00Z</vt:filetime>
  </property>
  <property fmtid="{D5CDD505-2E9C-101B-9397-08002B2CF9AE}" pid="3" name="Creator">
    <vt:lpwstr>Impress</vt:lpwstr>
  </property>
  <property fmtid="{D5CDD505-2E9C-101B-9397-08002B2CF9AE}" pid="4" name="LastSaved">
    <vt:filetime>2018-11-21T00:00:00Z</vt:filetime>
  </property>
</Properties>
</file>