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2000"/>
    <a:srgbClr val="421600"/>
    <a:srgbClr val="E24B00"/>
    <a:srgbClr val="993300"/>
    <a:srgbClr val="FFEEB9"/>
    <a:srgbClr val="FFE38B"/>
    <a:srgbClr val="990000"/>
    <a:srgbClr val="FF6600"/>
    <a:srgbClr val="A27B00"/>
    <a:srgbClr val="A17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Контингент</c:v>
                </c:pt>
              </c:strCache>
            </c:strRef>
          </c:tx>
          <c:dPt>
            <c:idx val="0"/>
            <c:bubble3D val="0"/>
            <c:spPr>
              <a:solidFill>
                <a:srgbClr val="E24B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602000"/>
              </a:solidFill>
            </c:spPr>
          </c:dPt>
          <c:dLbls>
            <c:dLbl>
              <c:idx val="0"/>
              <c:layout>
                <c:manualLayout>
                  <c:x val="-7.5137254043513096E-2"/>
                  <c:y val="-0.22969607326669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6259876624707803E-2"/>
                  <c:y val="4.586114740481300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8130398923174003E-2"/>
                  <c:y val="5.193466282186209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4216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Педагогические вузы</c:v>
                </c:pt>
                <c:pt idx="1">
                  <c:v>Многопрофильные университеты</c:v>
                </c:pt>
                <c:pt idx="2">
                  <c:v>Профильные непедагогические вузы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220746</c:v>
                </c:pt>
                <c:pt idx="1">
                  <c:v>172150</c:v>
                </c:pt>
                <c:pt idx="2">
                  <c:v>42973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Педагогические вузы</c:v>
                </c:pt>
                <c:pt idx="1">
                  <c:v>Многопрофильные университеты</c:v>
                </c:pt>
                <c:pt idx="2">
                  <c:v>Профильные непедагогические вузы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0.51</c:v>
                </c:pt>
                <c:pt idx="1">
                  <c:v>0.39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  <c:txPr>
        <a:bodyPr/>
        <a:lstStyle/>
        <a:p>
          <a:pPr>
            <a:defRPr sz="1800">
              <a:solidFill>
                <a:srgbClr val="602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E17CE-7B93-4A8E-B3A7-3ED74B617D1D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63DEA-1751-4373-824D-656E0FB36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47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ru-RU" dirty="0">
              <a:latin typeface="Calibri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28D743-DB57-3745-901F-C0398563CD76}" type="slidenum">
              <a:rPr lang="ru-RU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92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68998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17408"/>
            <a:ext cx="6400800" cy="11213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3634"/>
            <a:ext cx="1898717" cy="1916297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3217" y="4308148"/>
            <a:ext cx="908361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0" y="4342656"/>
            <a:ext cx="908361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35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14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48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3635"/>
            <a:ext cx="1099932" cy="1110116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29098" y="1223751"/>
            <a:ext cx="908361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25881" y="1258259"/>
            <a:ext cx="908361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26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22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76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14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9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18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8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88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880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4921-98F3-F24E-B44D-846164FBF059}" type="datetimeFigureOut">
              <a:rPr lang="ru-RU" smtClean="0"/>
              <a:t>16.05.2017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8C0B1-0177-0847-BC77-A721243A5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87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04716" y="2715902"/>
            <a:ext cx="8775510" cy="1321275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993300"/>
                </a:solidFill>
              </a:rPr>
              <a:t>СОСТОЯНИЕ И ПЕРСПЕКТИВЫ </a:t>
            </a:r>
            <a:r>
              <a:rPr lang="ru-RU" sz="3600" dirty="0" smtClean="0">
                <a:solidFill>
                  <a:srgbClr val="993300"/>
                </a:solidFill>
              </a:rPr>
              <a:t>РАЗВИТИЯ </a:t>
            </a:r>
            <a:br>
              <a:rPr lang="ru-RU" sz="3600" dirty="0" smtClean="0">
                <a:solidFill>
                  <a:srgbClr val="993300"/>
                </a:solidFill>
              </a:rPr>
            </a:br>
            <a:r>
              <a:rPr lang="ru-RU" sz="3600" dirty="0" smtClean="0">
                <a:solidFill>
                  <a:srgbClr val="993300"/>
                </a:solidFill>
              </a:rPr>
              <a:t>СИСТЕМЫ НЕПРЕРЫВНОГО </a:t>
            </a:r>
            <a:br>
              <a:rPr lang="ru-RU" sz="3600" dirty="0" smtClean="0">
                <a:solidFill>
                  <a:srgbClr val="993300"/>
                </a:solidFill>
              </a:rPr>
            </a:br>
            <a:r>
              <a:rPr lang="ru-RU" sz="3600" dirty="0" smtClean="0">
                <a:solidFill>
                  <a:srgbClr val="993300"/>
                </a:solidFill>
              </a:rPr>
              <a:t>ПЕДАГОГИЧЕСКОГО ОБРАЗОВАНИЯ</a:t>
            </a:r>
            <a:endParaRPr lang="ru-RU" sz="3600" dirty="0">
              <a:solidFill>
                <a:srgbClr val="99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9766" y="4502615"/>
            <a:ext cx="4387755" cy="11213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000" b="1" i="1" dirty="0" smtClean="0">
                <a:solidFill>
                  <a:srgbClr val="993300"/>
                </a:solidFill>
              </a:rPr>
              <a:t>Казакова Елена Ивановна, </a:t>
            </a:r>
          </a:p>
          <a:p>
            <a:pPr algn="l">
              <a:spcBef>
                <a:spcPts val="0"/>
              </a:spcBef>
            </a:pPr>
            <a:r>
              <a:rPr lang="ru-RU" sz="2000" i="1" dirty="0" smtClean="0">
                <a:solidFill>
                  <a:srgbClr val="993300"/>
                </a:solidFill>
              </a:rPr>
              <a:t>председатель ФУМО по УГСН 44.00.00 Образование и педагогические науки</a:t>
            </a:r>
            <a:endParaRPr lang="ru-RU" sz="2000" i="1" dirty="0">
              <a:solidFill>
                <a:srgbClr val="99330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32012" y="6310440"/>
            <a:ext cx="8775510" cy="275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993300"/>
                </a:solidFill>
              </a:rPr>
              <a:t>3 апреля 2017 года</a:t>
            </a:r>
            <a:endParaRPr lang="ru-RU" sz="20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52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Усиленная подготовка будущих педагогов к реализации ФГОС в области </a:t>
            </a:r>
            <a:r>
              <a:rPr lang="ru-RU" b="1" dirty="0">
                <a:solidFill>
                  <a:srgbClr val="602000"/>
                </a:solidFill>
              </a:rPr>
              <a:t>предметного преподавания</a:t>
            </a:r>
            <a:r>
              <a:rPr lang="ru-RU" dirty="0">
                <a:solidFill>
                  <a:srgbClr val="602000"/>
                </a:solidFill>
              </a:rPr>
              <a:t> (начальное образование, педагоги-предметники).</a:t>
            </a: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72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Построение системы </a:t>
            </a:r>
            <a:r>
              <a:rPr lang="ru-RU" b="1" dirty="0">
                <a:solidFill>
                  <a:srgbClr val="602000"/>
                </a:solidFill>
              </a:rPr>
              <a:t>педагогической докторантуры и аспиранту</a:t>
            </a:r>
            <a:r>
              <a:rPr lang="ru-RU" dirty="0">
                <a:solidFill>
                  <a:srgbClr val="602000"/>
                </a:solidFill>
              </a:rPr>
              <a:t>ры, рассматриваемой не только как значимый компонент национальной системы  подготовки кадров, но и как </a:t>
            </a:r>
            <a:r>
              <a:rPr lang="ru-RU" dirty="0" smtClean="0">
                <a:solidFill>
                  <a:srgbClr val="602000"/>
                </a:solidFill>
              </a:rPr>
              <a:t>необходимый </a:t>
            </a:r>
            <a:r>
              <a:rPr lang="ru-RU" dirty="0">
                <a:solidFill>
                  <a:srgbClr val="602000"/>
                </a:solidFill>
              </a:rPr>
              <a:t>инструмент  </a:t>
            </a:r>
            <a:r>
              <a:rPr lang="ru-RU" dirty="0" smtClean="0">
                <a:solidFill>
                  <a:srgbClr val="602000"/>
                </a:solidFill>
              </a:rPr>
              <a:t>развития педагогической науки </a:t>
            </a:r>
            <a:r>
              <a:rPr lang="ru-RU" dirty="0">
                <a:solidFill>
                  <a:srgbClr val="602000"/>
                </a:solidFill>
              </a:rPr>
              <a:t>- </a:t>
            </a:r>
            <a:r>
              <a:rPr lang="ru-RU" dirty="0" smtClean="0">
                <a:solidFill>
                  <a:srgbClr val="602000"/>
                </a:solidFill>
              </a:rPr>
              <a:t>значимой </a:t>
            </a:r>
            <a:r>
              <a:rPr lang="ru-RU" dirty="0">
                <a:solidFill>
                  <a:srgbClr val="602000"/>
                </a:solidFill>
              </a:rPr>
              <a:t>авторитетной преобразующей </a:t>
            </a:r>
            <a:r>
              <a:rPr lang="ru-RU" dirty="0" smtClean="0">
                <a:solidFill>
                  <a:srgbClr val="602000"/>
                </a:solidFill>
              </a:rPr>
              <a:t>силы </a:t>
            </a:r>
            <a:r>
              <a:rPr lang="ru-RU" dirty="0">
                <a:solidFill>
                  <a:srgbClr val="602000"/>
                </a:solidFill>
              </a:rPr>
              <a:t>общества. </a:t>
            </a: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4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Модернизация образовательного процесса за счет качественного обновления </a:t>
            </a:r>
            <a:r>
              <a:rPr lang="ru-RU" b="1" dirty="0">
                <a:solidFill>
                  <a:srgbClr val="602000"/>
                </a:solidFill>
              </a:rPr>
              <a:t>образовательных технологий</a:t>
            </a:r>
            <a:r>
              <a:rPr lang="ru-RU" dirty="0">
                <a:solidFill>
                  <a:srgbClr val="602000"/>
                </a:solidFill>
              </a:rPr>
              <a:t>, поддерживающих и опережающих технологическое обновление школьного образования.</a:t>
            </a: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5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Создание </a:t>
            </a:r>
            <a:r>
              <a:rPr lang="ru-RU" b="1" dirty="0">
                <a:solidFill>
                  <a:srgbClr val="602000"/>
                </a:solidFill>
              </a:rPr>
              <a:t>информационно-методической среды общего пользования </a:t>
            </a:r>
            <a:r>
              <a:rPr lang="ru-RU" dirty="0">
                <a:solidFill>
                  <a:srgbClr val="602000"/>
                </a:solidFill>
              </a:rPr>
              <a:t>(нормативные документы, прошедшие экспертизу ПООП, примерные учебные планы, контрольно-измерительные материалы, учебные модули, материалы по организации лучших педагогических практик).</a:t>
            </a: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13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5309" y="1600200"/>
            <a:ext cx="8671036" cy="4525963"/>
          </a:xfrm>
        </p:spPr>
        <p:txBody>
          <a:bodyPr vert="horz" lIns="91440" tIns="45720" rIns="91440" bIns="45720" rtlCol="0">
            <a:noAutofit/>
          </a:bodyPr>
          <a:lstStyle/>
          <a:p>
            <a:pPr marL="441325" indent="-441325">
              <a:spcBef>
                <a:spcPts val="60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Разработка новых эффективных моделей </a:t>
            </a:r>
            <a:r>
              <a:rPr lang="ru-RU" b="1" dirty="0">
                <a:solidFill>
                  <a:srgbClr val="602000"/>
                </a:solidFill>
              </a:rPr>
              <a:t>постдипломного сопровождения </a:t>
            </a:r>
            <a:r>
              <a:rPr lang="ru-RU" dirty="0">
                <a:solidFill>
                  <a:srgbClr val="602000"/>
                </a:solidFill>
              </a:rPr>
              <a:t>профессиональной деятельности педагога.</a:t>
            </a:r>
          </a:p>
          <a:p>
            <a:pPr marL="441325" indent="-441325">
              <a:spcBef>
                <a:spcPts val="60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Разработка и реализации инструментов выявления и привлечения </a:t>
            </a:r>
            <a:r>
              <a:rPr lang="ru-RU" b="1" dirty="0">
                <a:solidFill>
                  <a:srgbClr val="602000"/>
                </a:solidFill>
              </a:rPr>
              <a:t>педагогически-одаренной молодежи </a:t>
            </a:r>
            <a:r>
              <a:rPr lang="ru-RU" dirty="0">
                <a:solidFill>
                  <a:srgbClr val="602000"/>
                </a:solidFill>
              </a:rPr>
              <a:t>для обучения в системе педагогического образования. </a:t>
            </a:r>
          </a:p>
          <a:p>
            <a:pPr marL="441325" indent="-441325">
              <a:spcBef>
                <a:spcPts val="60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Включение системы </a:t>
            </a:r>
            <a:r>
              <a:rPr lang="ru-RU" b="1" dirty="0">
                <a:solidFill>
                  <a:srgbClr val="602000"/>
                </a:solidFill>
              </a:rPr>
              <a:t>СПО</a:t>
            </a:r>
            <a:r>
              <a:rPr lang="ru-RU" dirty="0">
                <a:solidFill>
                  <a:srgbClr val="602000"/>
                </a:solidFill>
              </a:rPr>
              <a:t> в программы модернизации педагогического образования. </a:t>
            </a:r>
          </a:p>
          <a:p>
            <a:pPr marL="441325" indent="-441325">
              <a:spcBef>
                <a:spcPts val="60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0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51" y="189186"/>
            <a:ext cx="3413308" cy="344491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217" y="3677508"/>
            <a:ext cx="908361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3712016"/>
            <a:ext cx="908361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Название 1"/>
          <p:cNvSpPr txBox="1">
            <a:spLocks/>
          </p:cNvSpPr>
          <p:nvPr/>
        </p:nvSpPr>
        <p:spPr>
          <a:xfrm>
            <a:off x="154052" y="3882550"/>
            <a:ext cx="8775510" cy="7840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i="1" dirty="0">
                <a:solidFill>
                  <a:srgbClr val="993300"/>
                </a:solidFill>
              </a:rPr>
              <a:t>БЛАГОДАРЮ ЗА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59500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82890" y="274638"/>
            <a:ext cx="7403909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ПЕДАГОГИЧЕСКОЕ ОБРАЗОВАНИЕ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60310"/>
            <a:ext cx="9144000" cy="555173"/>
          </a:xfrm>
          <a:prstGeom prst="rect">
            <a:avLst/>
          </a:prstGeom>
          <a:solidFill>
            <a:srgbClr val="FFEE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49226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421600"/>
                </a:solidFill>
              </a:rPr>
              <a:t>По педагогическим направлениям подготовки </a:t>
            </a:r>
            <a:r>
              <a:rPr lang="ru-RU" sz="2000" dirty="0" smtClean="0">
                <a:solidFill>
                  <a:srgbClr val="421600"/>
                </a:solidFill>
              </a:rPr>
              <a:t>обучается </a:t>
            </a:r>
            <a:r>
              <a:rPr lang="ru-RU" sz="2800" b="1" dirty="0" smtClean="0">
                <a:solidFill>
                  <a:srgbClr val="602000"/>
                </a:solidFill>
              </a:rPr>
              <a:t>435 </a:t>
            </a:r>
            <a:r>
              <a:rPr lang="ru-RU" sz="2800" b="1" dirty="0">
                <a:solidFill>
                  <a:srgbClr val="602000"/>
                </a:solidFill>
              </a:rPr>
              <a:t>869 </a:t>
            </a:r>
            <a:r>
              <a:rPr lang="ru-RU" sz="2800" b="1" dirty="0" err="1" smtClean="0">
                <a:solidFill>
                  <a:srgbClr val="602000"/>
                </a:solidFill>
              </a:rPr>
              <a:t>тыс.чел</a:t>
            </a:r>
            <a:r>
              <a:rPr lang="ru-RU" sz="2800" b="1" dirty="0" smtClean="0">
                <a:solidFill>
                  <a:srgbClr val="602000"/>
                </a:solidFill>
              </a:rPr>
              <a:t>.</a:t>
            </a:r>
            <a:endParaRPr lang="ru-RU" sz="2800" dirty="0">
              <a:solidFill>
                <a:srgbClr val="60200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51894337"/>
              </p:ext>
            </p:extLst>
          </p:nvPr>
        </p:nvGraphicFramePr>
        <p:xfrm>
          <a:off x="93258" y="2811436"/>
          <a:ext cx="4385481" cy="389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2257048"/>
            <a:ext cx="457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21600"/>
                </a:solidFill>
              </a:rPr>
              <a:t>Контингент обучающихся, чел.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1" y="4195064"/>
            <a:ext cx="457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21600"/>
                </a:solidFill>
              </a:rPr>
              <a:t>Динамика приема на программы педагогического образования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06315" y="5242886"/>
            <a:ext cx="1475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21600"/>
                </a:solidFill>
              </a:rPr>
              <a:t>109930 чел.</a:t>
            </a:r>
            <a:endParaRPr lang="ru-RU" sz="2000" b="1" dirty="0">
              <a:solidFill>
                <a:srgbClr val="4216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3438" y="5217065"/>
            <a:ext cx="15558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21600"/>
                </a:solidFill>
              </a:rPr>
              <a:t>114082 чел.</a:t>
            </a:r>
            <a:endParaRPr lang="ru-RU" sz="2000" b="1" dirty="0">
              <a:solidFill>
                <a:srgbClr val="4216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20878" y="5182576"/>
            <a:ext cx="1446661" cy="482098"/>
          </a:xfrm>
          <a:prstGeom prst="roundRect">
            <a:avLst/>
          </a:prstGeom>
          <a:noFill/>
          <a:ln>
            <a:solidFill>
              <a:srgbClr val="E24B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83438" y="5166900"/>
            <a:ext cx="1555846" cy="482098"/>
          </a:xfrm>
          <a:prstGeom prst="roundRect">
            <a:avLst/>
          </a:prstGeom>
          <a:noFill/>
          <a:ln>
            <a:solidFill>
              <a:srgbClr val="E24B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ашивка 13"/>
          <p:cNvSpPr/>
          <p:nvPr/>
        </p:nvSpPr>
        <p:spPr>
          <a:xfrm rot="16200000">
            <a:off x="6586874" y="4809560"/>
            <a:ext cx="382138" cy="1001280"/>
          </a:xfrm>
          <a:prstGeom prst="chevron">
            <a:avLst>
              <a:gd name="adj" fmla="val 64286"/>
            </a:avLst>
          </a:prstGeom>
          <a:solidFill>
            <a:srgbClr val="E24B00"/>
          </a:solidFill>
          <a:ln>
            <a:solidFill>
              <a:srgbClr val="E24B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39384" y="5501269"/>
            <a:ext cx="904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421600"/>
                </a:solidFill>
              </a:rPr>
              <a:t>3,8%</a:t>
            </a:r>
            <a:endParaRPr lang="ru-RU" sz="2800" b="1" dirty="0">
              <a:solidFill>
                <a:srgbClr val="4216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74135" y="5824434"/>
            <a:ext cx="911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21600"/>
                </a:solidFill>
              </a:rPr>
              <a:t>2013 г.</a:t>
            </a:r>
            <a:endParaRPr lang="ru-RU" sz="2000" b="1" dirty="0">
              <a:solidFill>
                <a:srgbClr val="4216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05851" y="5839209"/>
            <a:ext cx="911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21600"/>
                </a:solidFill>
              </a:rPr>
              <a:t>2016 г.</a:t>
            </a:r>
            <a:endParaRPr lang="ru-RU" sz="2000" b="1" dirty="0">
              <a:solidFill>
                <a:srgbClr val="4216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91943" y="2257048"/>
            <a:ext cx="457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21600"/>
                </a:solidFill>
              </a:rPr>
              <a:t>Направления подготовки</a:t>
            </a:r>
            <a:endParaRPr lang="ru-RU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558353" y="2912139"/>
            <a:ext cx="457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602000"/>
                </a:solidFill>
              </a:rPr>
              <a:t>Бакалавриат</a:t>
            </a:r>
            <a:r>
              <a:rPr lang="ru-RU" dirty="0" smtClean="0">
                <a:solidFill>
                  <a:srgbClr val="602000"/>
                </a:solidFill>
              </a:rPr>
              <a:t> – </a:t>
            </a:r>
            <a:r>
              <a:rPr lang="ru-RU" sz="2000" b="1" dirty="0" smtClean="0">
                <a:solidFill>
                  <a:srgbClr val="602000"/>
                </a:solidFill>
              </a:rPr>
              <a:t>5 направлений </a:t>
            </a:r>
            <a:r>
              <a:rPr lang="ru-RU" dirty="0" smtClean="0">
                <a:solidFill>
                  <a:srgbClr val="602000"/>
                </a:solidFill>
              </a:rPr>
              <a:t>подготовки</a:t>
            </a:r>
            <a:endParaRPr lang="ru-RU" dirty="0">
              <a:solidFill>
                <a:srgbClr val="602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58353" y="3389811"/>
            <a:ext cx="457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602000"/>
                </a:solidFill>
              </a:rPr>
              <a:t>Магистратура – </a:t>
            </a:r>
            <a:r>
              <a:rPr lang="ru-RU" sz="2000" b="1" dirty="0" smtClean="0">
                <a:solidFill>
                  <a:srgbClr val="602000"/>
                </a:solidFill>
              </a:rPr>
              <a:t>4 направления</a:t>
            </a:r>
            <a:r>
              <a:rPr lang="ru-RU" dirty="0" smtClean="0">
                <a:solidFill>
                  <a:srgbClr val="602000"/>
                </a:solidFill>
              </a:rPr>
              <a:t> подготовки</a:t>
            </a:r>
            <a:endParaRPr lang="ru-RU" dirty="0">
              <a:solidFill>
                <a:srgbClr val="60200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638879" y="4099528"/>
            <a:ext cx="4425063" cy="0"/>
          </a:xfrm>
          <a:prstGeom prst="line">
            <a:avLst/>
          </a:prstGeom>
          <a:ln w="12700">
            <a:solidFill>
              <a:srgbClr val="E24B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96536" y="274638"/>
            <a:ext cx="7629099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>
                <a:solidFill>
                  <a:srgbClr val="993300"/>
                </a:solidFill>
              </a:rPr>
              <a:t>ПРОЕКТ МОДЕРНИЗАЦИИ ПЕДАГОГИЧЕСКОГО ОБРАЗОВАНИЯ (2014-2017</a:t>
            </a:r>
            <a:r>
              <a:rPr lang="ru-RU" sz="2800" dirty="0">
                <a:solidFill>
                  <a:srgbClr val="993300"/>
                </a:solidFill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59254" cy="4525963"/>
          </a:xfrm>
        </p:spPr>
        <p:txBody>
          <a:bodyPr>
            <a:normAutofit fontScale="55000" lnSpcReduction="20000"/>
          </a:bodyPr>
          <a:lstStyle/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Высокий </a:t>
            </a:r>
            <a:r>
              <a:rPr lang="ru-RU" sz="4500" dirty="0">
                <a:solidFill>
                  <a:srgbClr val="602000"/>
                </a:solidFill>
              </a:rPr>
              <a:t>уровень предметных </a:t>
            </a:r>
            <a:r>
              <a:rPr lang="ru-RU" sz="4500" dirty="0" smtClean="0">
                <a:solidFill>
                  <a:srgbClr val="602000"/>
                </a:solidFill>
              </a:rPr>
              <a:t>знаний (ГИА </a:t>
            </a:r>
            <a:r>
              <a:rPr lang="ru-RU" sz="4500" dirty="0">
                <a:solidFill>
                  <a:srgbClr val="602000"/>
                </a:solidFill>
              </a:rPr>
              <a:t>без репетиторов</a:t>
            </a:r>
            <a:r>
              <a:rPr lang="ru-RU" sz="4500" dirty="0" smtClean="0">
                <a:solidFill>
                  <a:srgbClr val="602000"/>
                </a:solidFill>
              </a:rPr>
              <a:t>).</a:t>
            </a: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Умение </a:t>
            </a:r>
            <a:r>
              <a:rPr lang="ru-RU" sz="4500" dirty="0">
                <a:solidFill>
                  <a:srgbClr val="602000"/>
                </a:solidFill>
              </a:rPr>
              <a:t>организовывать учебную и внеучебную деятельность детей с разными образовательными потребностями, ребят с трудностями в </a:t>
            </a:r>
            <a:r>
              <a:rPr lang="ru-RU" sz="4500" dirty="0" smtClean="0">
                <a:solidFill>
                  <a:srgbClr val="602000"/>
                </a:solidFill>
              </a:rPr>
              <a:t>обучении.</a:t>
            </a:r>
            <a:endParaRPr lang="ru-RU" sz="45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Новая  </a:t>
            </a:r>
            <a:r>
              <a:rPr lang="ru-RU" sz="4500" dirty="0">
                <a:solidFill>
                  <a:srgbClr val="602000"/>
                </a:solidFill>
              </a:rPr>
              <a:t>методическая </a:t>
            </a:r>
            <a:r>
              <a:rPr lang="ru-RU" sz="4500" dirty="0" smtClean="0">
                <a:solidFill>
                  <a:srgbClr val="602000"/>
                </a:solidFill>
              </a:rPr>
              <a:t>готовность педагога.</a:t>
            </a:r>
            <a:endParaRPr lang="ru-RU" sz="45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Умение </a:t>
            </a:r>
            <a:r>
              <a:rPr lang="ru-RU" sz="4500" dirty="0">
                <a:solidFill>
                  <a:srgbClr val="602000"/>
                </a:solidFill>
              </a:rPr>
              <a:t>разработать рабочую программу по </a:t>
            </a:r>
            <a:r>
              <a:rPr lang="ru-RU" sz="4500" dirty="0" smtClean="0">
                <a:solidFill>
                  <a:srgbClr val="602000"/>
                </a:solidFill>
              </a:rPr>
              <a:t>предмету, готовность </a:t>
            </a:r>
            <a:r>
              <a:rPr lang="ru-RU" sz="4500" dirty="0">
                <a:solidFill>
                  <a:srgbClr val="602000"/>
                </a:solidFill>
              </a:rPr>
              <a:t>к </a:t>
            </a:r>
            <a:r>
              <a:rPr lang="ru-RU" sz="4500" dirty="0" smtClean="0">
                <a:solidFill>
                  <a:srgbClr val="602000"/>
                </a:solidFill>
              </a:rPr>
              <a:t>организации воспитательной,  </a:t>
            </a:r>
            <a:r>
              <a:rPr lang="ru-RU" sz="4500" dirty="0">
                <a:solidFill>
                  <a:srgbClr val="602000"/>
                </a:solidFill>
              </a:rPr>
              <a:t>учебно-исследовательской и проектной деятельности </a:t>
            </a:r>
            <a:r>
              <a:rPr lang="ru-RU" sz="4500" dirty="0" smtClean="0">
                <a:solidFill>
                  <a:srgbClr val="602000"/>
                </a:solidFill>
              </a:rPr>
              <a:t>школьников.</a:t>
            </a:r>
            <a:endParaRPr lang="ru-RU" sz="45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Готовность </a:t>
            </a:r>
            <a:r>
              <a:rPr lang="ru-RU" sz="4500" dirty="0">
                <a:solidFill>
                  <a:srgbClr val="602000"/>
                </a:solidFill>
              </a:rPr>
              <a:t>к осуществлению профессиональной </a:t>
            </a:r>
            <a:r>
              <a:rPr lang="ru-RU" sz="4500" dirty="0" smtClean="0">
                <a:solidFill>
                  <a:srgbClr val="602000"/>
                </a:solidFill>
              </a:rPr>
              <a:t>рефлексии.</a:t>
            </a:r>
            <a:endParaRPr lang="ru-RU" sz="4500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0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ИТОГИ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2247" y="1379477"/>
            <a:ext cx="8734097" cy="4327634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rgbClr val="602000"/>
                </a:solidFill>
              </a:rPr>
              <a:t>Р</a:t>
            </a:r>
            <a:r>
              <a:rPr lang="ru-RU" sz="2200" dirty="0" smtClean="0">
                <a:solidFill>
                  <a:srgbClr val="602000"/>
                </a:solidFill>
              </a:rPr>
              <a:t>азработка </a:t>
            </a:r>
            <a:r>
              <a:rPr lang="ru-RU" sz="2200" dirty="0">
                <a:solidFill>
                  <a:srgbClr val="602000"/>
                </a:solidFill>
              </a:rPr>
              <a:t>образовательных программ по двум основным моделям (линейной и вариативной</a:t>
            </a:r>
            <a:r>
              <a:rPr lang="ru-RU" sz="2200" dirty="0" smtClean="0">
                <a:solidFill>
                  <a:srgbClr val="602000"/>
                </a:solidFill>
              </a:rPr>
              <a:t>).</a:t>
            </a:r>
            <a:endParaRPr lang="ru-RU" sz="22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rgbClr val="602000"/>
                </a:solidFill>
              </a:rPr>
              <a:t>Разработка </a:t>
            </a:r>
            <a:r>
              <a:rPr lang="ru-RU" sz="2200" dirty="0">
                <a:solidFill>
                  <a:srgbClr val="602000"/>
                </a:solidFill>
              </a:rPr>
              <a:t>пакета общих профессиональных образовательных программ высшего образования (бакалавриат, </a:t>
            </a:r>
            <a:r>
              <a:rPr lang="ru-RU" sz="2200" dirty="0" smtClean="0">
                <a:solidFill>
                  <a:srgbClr val="602000"/>
                </a:solidFill>
              </a:rPr>
              <a:t>магистратура).</a:t>
            </a:r>
            <a:endParaRPr lang="ru-RU" sz="22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rgbClr val="602000"/>
                </a:solidFill>
              </a:rPr>
              <a:t>Разработка </a:t>
            </a:r>
            <a:r>
              <a:rPr lang="ru-RU" sz="2200" dirty="0">
                <a:solidFill>
                  <a:srgbClr val="602000"/>
                </a:solidFill>
              </a:rPr>
              <a:t>модульного принципа построения учебного плана, в котором учебный модуль представляет собой единство связанных друг с другом дисциплин, практики, проектных или исследовательских задач, единой системы оценочных средств, связанных с профессиональными </a:t>
            </a:r>
            <a:r>
              <a:rPr lang="ru-RU" sz="2200" dirty="0" smtClean="0">
                <a:solidFill>
                  <a:srgbClr val="602000"/>
                </a:solidFill>
              </a:rPr>
              <a:t>компетенциями.</a:t>
            </a: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rgbClr val="602000"/>
                </a:solidFill>
              </a:rPr>
              <a:t>Создание </a:t>
            </a:r>
            <a:r>
              <a:rPr lang="ru-RU" sz="2200" dirty="0">
                <a:solidFill>
                  <a:srgbClr val="602000"/>
                </a:solidFill>
              </a:rPr>
              <a:t>банка оценочных средств, который позволяет создать единую национальную систему оценки качества педагогического </a:t>
            </a:r>
            <a:r>
              <a:rPr lang="ru-RU" sz="2200" dirty="0" smtClean="0">
                <a:solidFill>
                  <a:srgbClr val="602000"/>
                </a:solidFill>
              </a:rPr>
              <a:t>образования.</a:t>
            </a:r>
            <a:endParaRPr lang="ru-RU" sz="2200" dirty="0">
              <a:solidFill>
                <a:srgbClr val="602000"/>
              </a:solidFill>
            </a:endParaRPr>
          </a:p>
          <a:p>
            <a:pPr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rgbClr val="602000"/>
                </a:solidFill>
              </a:rPr>
              <a:t>Формирование </a:t>
            </a:r>
            <a:r>
              <a:rPr lang="ru-RU" sz="2200" dirty="0">
                <a:solidFill>
                  <a:srgbClr val="602000"/>
                </a:solidFill>
              </a:rPr>
              <a:t>широкого сообщества вузов, вовлеченных в реализацию проекта </a:t>
            </a:r>
            <a:r>
              <a:rPr lang="ru-RU" sz="2200" dirty="0" smtClean="0">
                <a:solidFill>
                  <a:srgbClr val="602000"/>
                </a:solidFill>
              </a:rPr>
              <a:t>(58 </a:t>
            </a:r>
            <a:r>
              <a:rPr lang="ru-RU" sz="2200" dirty="0">
                <a:solidFill>
                  <a:srgbClr val="602000"/>
                </a:solidFill>
              </a:rPr>
              <a:t>организаций высшего образования</a:t>
            </a:r>
            <a:r>
              <a:rPr lang="ru-RU" sz="2200" dirty="0" smtClean="0">
                <a:solidFill>
                  <a:srgbClr val="602000"/>
                </a:solidFill>
              </a:rPr>
              <a:t>).</a:t>
            </a:r>
            <a:endParaRPr lang="ru-RU" sz="2200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8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8701419" y="6422295"/>
            <a:ext cx="242982" cy="415412"/>
          </a:xfrm>
          <a:prstGeom prst="rect">
            <a:avLst/>
          </a:prstGeom>
          <a:noFill/>
        </p:spPr>
        <p:txBody>
          <a:bodyPr wrap="none" lIns="41139" tIns="20569" rIns="41139" bIns="20569" rtlCol="0">
            <a:spAutoFit/>
          </a:bodyPr>
          <a:lstStyle/>
          <a:p>
            <a:r>
              <a:rPr lang="ru-RU" sz="2400" dirty="0">
                <a:cs typeface="Myriad Pro"/>
              </a:rPr>
              <a:t>9</a:t>
            </a:r>
          </a:p>
        </p:txBody>
      </p:sp>
      <p:pic>
        <p:nvPicPr>
          <p:cNvPr id="17" name="Изображение 5" descr="icon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6023" y="4005737"/>
            <a:ext cx="2183154" cy="218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Изображение 1" descr="icon-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5938" y="1947910"/>
            <a:ext cx="2187798" cy="2182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2"/>
          <p:cNvSpPr>
            <a:spLocks noChangeArrowheads="1"/>
          </p:cNvSpPr>
          <p:nvPr/>
        </p:nvSpPr>
        <p:spPr bwMode="auto">
          <a:xfrm>
            <a:off x="2686803" y="2614401"/>
            <a:ext cx="1646068" cy="92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 anchor="ctr">
            <a:spAutoFit/>
          </a:bodyPr>
          <a:lstStyle/>
          <a:p>
            <a:pPr algn="ctr"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ПОВЫШЕНИЕ КАЧЕСТВА ПЕДАГОГИЧЕСКОГО ОБРАЗОВАНИЯ</a:t>
            </a:r>
          </a:p>
        </p:txBody>
      </p:sp>
      <p:sp>
        <p:nvSpPr>
          <p:cNvPr id="20" name="Прямоугольник 42"/>
          <p:cNvSpPr>
            <a:spLocks noChangeArrowheads="1"/>
          </p:cNvSpPr>
          <p:nvPr/>
        </p:nvSpPr>
        <p:spPr bwMode="auto">
          <a:xfrm>
            <a:off x="4921731" y="4738322"/>
            <a:ext cx="1551738" cy="77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 anchor="ctr">
            <a:spAutoFit/>
          </a:bodyPr>
          <a:lstStyle/>
          <a:p>
            <a:pPr algn="ctr" defTabSz="203552">
              <a:defRPr/>
            </a:pPr>
            <a:r>
              <a:rPr lang="ru-RU" altLang="ru-RU" sz="1600" b="1" i="1" kern="0" dirty="0">
                <a:solidFill>
                  <a:srgbClr val="602000"/>
                </a:solidFill>
                <a:latin typeface="Calibri" pitchFamily="34" charset="0"/>
              </a:rPr>
              <a:t>ТРАНСЛЯЦИЯ РЕЗУЛЬТАТОВ ПРОЕКТА</a:t>
            </a:r>
          </a:p>
        </p:txBody>
      </p:sp>
      <p:grpSp>
        <p:nvGrpSpPr>
          <p:cNvPr id="21" name="Группа 4"/>
          <p:cNvGrpSpPr>
            <a:grpSpLocks/>
          </p:cNvGrpSpPr>
          <p:nvPr/>
        </p:nvGrpSpPr>
        <p:grpSpPr bwMode="auto">
          <a:xfrm>
            <a:off x="166255" y="3320451"/>
            <a:ext cx="2565671" cy="123812"/>
            <a:chOff x="-1667759" y="6897779"/>
            <a:chExt cx="5927083" cy="338689"/>
          </a:xfrm>
          <a:solidFill>
            <a:srgbClr val="602000"/>
          </a:solidFill>
        </p:grpSpPr>
        <p:sp>
          <p:nvSpPr>
            <p:cNvPr id="22" name="Овал 21"/>
            <p:cNvSpPr/>
            <p:nvPr/>
          </p:nvSpPr>
          <p:spPr bwMode="auto">
            <a:xfrm flipH="1" flipV="1">
              <a:off x="3917124" y="6897779"/>
              <a:ext cx="342200" cy="33868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 bwMode="auto">
            <a:xfrm flipV="1">
              <a:off x="-1667759" y="7063595"/>
              <a:ext cx="5584882" cy="3528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  <p:sp>
        <p:nvSpPr>
          <p:cNvPr id="24" name="Прямоугольник 44"/>
          <p:cNvSpPr>
            <a:spLocks noChangeArrowheads="1"/>
          </p:cNvSpPr>
          <p:nvPr/>
        </p:nvSpPr>
        <p:spPr bwMode="auto">
          <a:xfrm>
            <a:off x="177917" y="2541390"/>
            <a:ext cx="773759" cy="71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4400" b="1" i="1" kern="0" dirty="0">
                <a:solidFill>
                  <a:srgbClr val="604A7B"/>
                </a:solidFill>
                <a:latin typeface="Calibri" pitchFamily="34" charset="0"/>
              </a:rPr>
              <a:t>34</a:t>
            </a:r>
          </a:p>
        </p:txBody>
      </p:sp>
      <p:sp>
        <p:nvSpPr>
          <p:cNvPr id="26" name="Прямоугольник 21"/>
          <p:cNvSpPr>
            <a:spLocks noChangeArrowheads="1"/>
          </p:cNvSpPr>
          <p:nvPr/>
        </p:nvSpPr>
        <p:spPr bwMode="auto">
          <a:xfrm>
            <a:off x="964933" y="2655592"/>
            <a:ext cx="1510307" cy="68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ВУЗА АПРОБИРОВАЛИ ПРОГРАММЫ</a:t>
            </a:r>
          </a:p>
        </p:txBody>
      </p:sp>
      <p:sp>
        <p:nvSpPr>
          <p:cNvPr id="27" name="Прямоугольник 51"/>
          <p:cNvSpPr>
            <a:spLocks noChangeArrowheads="1"/>
          </p:cNvSpPr>
          <p:nvPr/>
        </p:nvSpPr>
        <p:spPr bwMode="auto">
          <a:xfrm>
            <a:off x="6056512" y="1527308"/>
            <a:ext cx="848466" cy="65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algn="r" defTabSz="203552">
              <a:defRPr/>
            </a:pPr>
            <a:r>
              <a:rPr lang="ru-RU" altLang="ru-RU" sz="4000" b="1" i="1" kern="0" dirty="0">
                <a:solidFill>
                  <a:srgbClr val="77933C"/>
                </a:solidFill>
                <a:latin typeface="Calibri" pitchFamily="34" charset="0"/>
              </a:rPr>
              <a:t>42</a:t>
            </a:r>
            <a:endParaRPr lang="ru-RU" altLang="ru-RU" sz="700" b="1" i="1" kern="0" dirty="0">
              <a:solidFill>
                <a:srgbClr val="77933C"/>
              </a:solidFill>
              <a:latin typeface="Calibri" pitchFamily="34" charset="0"/>
            </a:endParaRPr>
          </a:p>
        </p:txBody>
      </p:sp>
      <p:sp>
        <p:nvSpPr>
          <p:cNvPr id="28" name="Прямоугольник 21"/>
          <p:cNvSpPr>
            <a:spLocks noChangeArrowheads="1"/>
          </p:cNvSpPr>
          <p:nvPr/>
        </p:nvSpPr>
        <p:spPr bwMode="auto">
          <a:xfrm>
            <a:off x="5633144" y="2853825"/>
            <a:ext cx="3510856" cy="58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lnSpc>
                <a:spcPct val="90000"/>
              </a:lnSpc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ОБЩЕОБРАЗОВАТЕЛЬНЫЕ ОРГАНИЗАЦИИ ПРИВЛЕЧЕНЫ К АПРОБАЦИИ</a:t>
            </a:r>
          </a:p>
          <a:p>
            <a:pPr defTabSz="203552">
              <a:lnSpc>
                <a:spcPct val="90000"/>
              </a:lnSpc>
              <a:defRPr/>
            </a:pPr>
            <a:endParaRPr lang="ru-RU" altLang="ru-RU" sz="1100" b="1" i="1" kern="0" dirty="0">
              <a:solidFill>
                <a:srgbClr val="602000"/>
              </a:solidFill>
              <a:latin typeface="Calibri" pitchFamily="34" charset="0"/>
            </a:endParaRPr>
          </a:p>
        </p:txBody>
      </p:sp>
      <p:sp>
        <p:nvSpPr>
          <p:cNvPr id="31" name="Прямоугольник 53"/>
          <p:cNvSpPr>
            <a:spLocks noChangeArrowheads="1"/>
          </p:cNvSpPr>
          <p:nvPr/>
        </p:nvSpPr>
        <p:spPr bwMode="auto">
          <a:xfrm>
            <a:off x="4433391" y="2722088"/>
            <a:ext cx="1168220" cy="65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0796" tIns="20393" rIns="40796" bIns="20393">
            <a:spAutoFit/>
          </a:bodyPr>
          <a:lstStyle/>
          <a:p>
            <a:pPr algn="r" defTabSz="203552">
              <a:defRPr/>
            </a:pPr>
            <a:r>
              <a:rPr lang="ru-RU" altLang="ru-RU" sz="4000" b="1" i="1" kern="0" dirty="0">
                <a:solidFill>
                  <a:srgbClr val="E46C0A"/>
                </a:solidFill>
                <a:latin typeface="Calibri" pitchFamily="34" charset="0"/>
              </a:rPr>
              <a:t>132</a:t>
            </a:r>
          </a:p>
        </p:txBody>
      </p:sp>
      <p:grpSp>
        <p:nvGrpSpPr>
          <p:cNvPr id="32" name="Группа 7"/>
          <p:cNvGrpSpPr>
            <a:grpSpLocks/>
          </p:cNvGrpSpPr>
          <p:nvPr/>
        </p:nvGrpSpPr>
        <p:grpSpPr bwMode="auto">
          <a:xfrm>
            <a:off x="3446150" y="2060404"/>
            <a:ext cx="5498249" cy="125102"/>
            <a:chOff x="8660892" y="4335413"/>
            <a:chExt cx="13931992" cy="342219"/>
          </a:xfrm>
          <a:solidFill>
            <a:srgbClr val="602000"/>
          </a:solidFill>
        </p:grpSpPr>
        <p:sp>
          <p:nvSpPr>
            <p:cNvPr id="34" name="Овал 33"/>
            <p:cNvSpPr/>
            <p:nvPr/>
          </p:nvSpPr>
          <p:spPr bwMode="auto">
            <a:xfrm flipV="1">
              <a:off x="8660892" y="4335413"/>
              <a:ext cx="342144" cy="34221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 bwMode="auto">
            <a:xfrm flipH="1">
              <a:off x="9003036" y="4452031"/>
              <a:ext cx="13589848" cy="49200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  <p:grpSp>
        <p:nvGrpSpPr>
          <p:cNvPr id="36" name="Группа 6"/>
          <p:cNvGrpSpPr>
            <a:grpSpLocks/>
          </p:cNvGrpSpPr>
          <p:nvPr/>
        </p:nvGrpSpPr>
        <p:grpSpPr bwMode="auto">
          <a:xfrm>
            <a:off x="4318244" y="3314002"/>
            <a:ext cx="4626156" cy="123812"/>
            <a:chOff x="9396183" y="6674686"/>
            <a:chExt cx="11546501" cy="338689"/>
          </a:xfrm>
          <a:solidFill>
            <a:srgbClr val="602000"/>
          </a:solidFill>
        </p:grpSpPr>
        <p:sp>
          <p:nvSpPr>
            <p:cNvPr id="37" name="Овал 36"/>
            <p:cNvSpPr/>
            <p:nvPr/>
          </p:nvSpPr>
          <p:spPr bwMode="auto">
            <a:xfrm flipV="1">
              <a:off x="9396183" y="6674686"/>
              <a:ext cx="342112" cy="33868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 bwMode="auto">
            <a:xfrm flipH="1" flipV="1">
              <a:off x="9738295" y="6840504"/>
              <a:ext cx="11204389" cy="3526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  <p:sp>
        <p:nvSpPr>
          <p:cNvPr id="48" name="Прямоугольник 44"/>
          <p:cNvSpPr>
            <a:spLocks noChangeArrowheads="1"/>
          </p:cNvSpPr>
          <p:nvPr/>
        </p:nvSpPr>
        <p:spPr bwMode="auto">
          <a:xfrm>
            <a:off x="6880478" y="4673036"/>
            <a:ext cx="2063922" cy="59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algn="r" defTabSz="203552">
              <a:defRPr/>
            </a:pPr>
            <a:r>
              <a:rPr lang="ru-RU" altLang="ru-RU" sz="3600" b="1" i="1" kern="0" dirty="0" smtClean="0">
                <a:solidFill>
                  <a:srgbClr val="2980B9"/>
                </a:solidFill>
                <a:latin typeface="Calibri" pitchFamily="34" charset="0"/>
              </a:rPr>
              <a:t>58 ВУЗОВ</a:t>
            </a:r>
            <a:endParaRPr lang="ru-RU" altLang="ru-RU" sz="3600" b="1" i="1" kern="0" dirty="0">
              <a:solidFill>
                <a:srgbClr val="2980B9"/>
              </a:solidFill>
              <a:latin typeface="Calibri" pitchFamily="34" charset="0"/>
            </a:endParaRPr>
          </a:p>
        </p:txBody>
      </p:sp>
      <p:sp>
        <p:nvSpPr>
          <p:cNvPr id="49" name="Прямоугольник 21"/>
          <p:cNvSpPr>
            <a:spLocks noChangeArrowheads="1"/>
          </p:cNvSpPr>
          <p:nvPr/>
        </p:nvSpPr>
        <p:spPr bwMode="auto">
          <a:xfrm>
            <a:off x="7031421" y="5305310"/>
            <a:ext cx="1912980" cy="25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1400" b="1" i="1" kern="0" dirty="0" smtClean="0">
                <a:solidFill>
                  <a:srgbClr val="602000"/>
                </a:solidFill>
                <a:latin typeface="Calibri" pitchFamily="34" charset="0"/>
              </a:rPr>
              <a:t>УЧАСТВУЮТ </a:t>
            </a: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В ПРОЕКТЕ</a:t>
            </a:r>
          </a:p>
        </p:txBody>
      </p:sp>
      <p:sp>
        <p:nvSpPr>
          <p:cNvPr id="50" name="Прямоугольник 21"/>
          <p:cNvSpPr>
            <a:spLocks noChangeArrowheads="1"/>
          </p:cNvSpPr>
          <p:nvPr/>
        </p:nvSpPr>
        <p:spPr bwMode="auto">
          <a:xfrm flipH="1">
            <a:off x="864258" y="4487801"/>
            <a:ext cx="2865468" cy="47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ВУЗОВ ПРИНЯЛИ УЧАСТИЕ В ПОВЫШЕНИИ КВАЛИФИКАЦИИ</a:t>
            </a:r>
          </a:p>
        </p:txBody>
      </p:sp>
      <p:sp>
        <p:nvSpPr>
          <p:cNvPr id="51" name="Прямоугольник 51"/>
          <p:cNvSpPr>
            <a:spLocks noChangeArrowheads="1"/>
          </p:cNvSpPr>
          <p:nvPr/>
        </p:nvSpPr>
        <p:spPr bwMode="auto">
          <a:xfrm flipH="1">
            <a:off x="261038" y="4426303"/>
            <a:ext cx="585289" cy="59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3600" b="1" i="1" kern="0" dirty="0">
                <a:solidFill>
                  <a:srgbClr val="DF342E"/>
                </a:solidFill>
                <a:latin typeface="Calibri" pitchFamily="34" charset="0"/>
              </a:rPr>
              <a:t>25</a:t>
            </a:r>
          </a:p>
        </p:txBody>
      </p:sp>
      <p:sp>
        <p:nvSpPr>
          <p:cNvPr id="52" name="Прямоугольник 21"/>
          <p:cNvSpPr>
            <a:spLocks noChangeArrowheads="1"/>
          </p:cNvSpPr>
          <p:nvPr/>
        </p:nvSpPr>
        <p:spPr bwMode="auto">
          <a:xfrm flipH="1">
            <a:off x="870309" y="5310393"/>
            <a:ext cx="3889872" cy="47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ВУЗА </a:t>
            </a:r>
            <a:r>
              <a:rPr lang="ru-RU" altLang="ru-RU" sz="1400" b="1" i="1" kern="0" dirty="0" smtClean="0">
                <a:solidFill>
                  <a:srgbClr val="602000"/>
                </a:solidFill>
                <a:latin typeface="Calibri" pitchFamily="34" charset="0"/>
              </a:rPr>
              <a:t>ВОВЛЕЧЕНЫ </a:t>
            </a: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В ЭКСПЕРТНОЕ ОБСУЖДЕНИЕ И  ИНФОРМАЦИОННОЕ ВЗАИМОДЕЙСТВИЕ</a:t>
            </a:r>
          </a:p>
        </p:txBody>
      </p:sp>
      <p:sp>
        <p:nvSpPr>
          <p:cNvPr id="53" name="Прямоугольник 53"/>
          <p:cNvSpPr>
            <a:spLocks noChangeArrowheads="1"/>
          </p:cNvSpPr>
          <p:nvPr/>
        </p:nvSpPr>
        <p:spPr bwMode="auto">
          <a:xfrm flipH="1">
            <a:off x="261038" y="5249237"/>
            <a:ext cx="692399" cy="59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796" tIns="20393" rIns="40796" bIns="20393">
            <a:spAutoFit/>
          </a:bodyPr>
          <a:lstStyle/>
          <a:p>
            <a:pPr defTabSz="203552">
              <a:defRPr/>
            </a:pPr>
            <a:r>
              <a:rPr lang="ru-RU" altLang="ru-RU" sz="3600" b="1" i="1" kern="0" dirty="0">
                <a:solidFill>
                  <a:srgbClr val="E46C0A"/>
                </a:solidFill>
                <a:latin typeface="Calibri" pitchFamily="34" charset="0"/>
              </a:rPr>
              <a:t>24</a:t>
            </a:r>
          </a:p>
        </p:txBody>
      </p:sp>
      <p:grpSp>
        <p:nvGrpSpPr>
          <p:cNvPr id="54" name="Группа 81"/>
          <p:cNvGrpSpPr>
            <a:grpSpLocks/>
          </p:cNvGrpSpPr>
          <p:nvPr/>
        </p:nvGrpSpPr>
        <p:grpSpPr bwMode="auto">
          <a:xfrm flipH="1">
            <a:off x="166803" y="5789454"/>
            <a:ext cx="5077717" cy="123812"/>
            <a:chOff x="8660825" y="4338089"/>
            <a:chExt cx="12825740" cy="338689"/>
          </a:xfrm>
          <a:solidFill>
            <a:srgbClr val="602000"/>
          </a:solidFill>
        </p:grpSpPr>
        <p:sp>
          <p:nvSpPr>
            <p:cNvPr id="55" name="Овал 54"/>
            <p:cNvSpPr/>
            <p:nvPr/>
          </p:nvSpPr>
          <p:spPr bwMode="auto">
            <a:xfrm flipV="1">
              <a:off x="8660825" y="4338089"/>
              <a:ext cx="342152" cy="33868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 bwMode="auto">
            <a:xfrm flipH="1">
              <a:off x="9002977" y="4503907"/>
              <a:ext cx="12483588" cy="0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  <p:grpSp>
        <p:nvGrpSpPr>
          <p:cNvPr id="57" name="Группа 84"/>
          <p:cNvGrpSpPr>
            <a:grpSpLocks/>
          </p:cNvGrpSpPr>
          <p:nvPr/>
        </p:nvGrpSpPr>
        <p:grpSpPr bwMode="auto">
          <a:xfrm flipH="1">
            <a:off x="166254" y="4292245"/>
            <a:ext cx="5078265" cy="134057"/>
            <a:chOff x="9398405" y="6673604"/>
            <a:chExt cx="12069408" cy="338689"/>
          </a:xfrm>
          <a:solidFill>
            <a:srgbClr val="602000"/>
          </a:solidFill>
        </p:grpSpPr>
        <p:sp>
          <p:nvSpPr>
            <p:cNvPr id="58" name="Овал 57"/>
            <p:cNvSpPr/>
            <p:nvPr/>
          </p:nvSpPr>
          <p:spPr bwMode="auto">
            <a:xfrm flipV="1">
              <a:off x="9398405" y="6673604"/>
              <a:ext cx="342110" cy="33868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59" name="Прямая соединительная линия 58"/>
            <p:cNvCxnSpPr/>
            <p:nvPr/>
          </p:nvCxnSpPr>
          <p:spPr bwMode="auto">
            <a:xfrm flipH="1">
              <a:off x="9740514" y="6839421"/>
              <a:ext cx="11727299" cy="0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  <p:sp>
        <p:nvSpPr>
          <p:cNvPr id="60" name="Прямоугольник 59"/>
          <p:cNvSpPr/>
          <p:nvPr/>
        </p:nvSpPr>
        <p:spPr>
          <a:xfrm>
            <a:off x="6904978" y="1637906"/>
            <a:ext cx="1518734" cy="472427"/>
          </a:xfrm>
          <a:prstGeom prst="rect">
            <a:avLst/>
          </a:prstGeom>
        </p:spPr>
        <p:txBody>
          <a:bodyPr wrap="square" lIns="41139" tIns="20569" rIns="41139" bIns="20569">
            <a:spAutoFit/>
          </a:bodyPr>
          <a:lstStyle/>
          <a:p>
            <a:pPr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ПРОГРАММЫ</a:t>
            </a:r>
          </a:p>
          <a:p>
            <a:pPr defTabSz="203552">
              <a:defRPr/>
            </a:pPr>
            <a:r>
              <a:rPr lang="ru-RU" altLang="ru-RU" sz="1400" b="1" i="1" kern="0" dirty="0">
                <a:solidFill>
                  <a:srgbClr val="602000"/>
                </a:solidFill>
                <a:latin typeface="Calibri" pitchFamily="34" charset="0"/>
              </a:rPr>
              <a:t>РАЗРАБОТАНЫ</a:t>
            </a:r>
          </a:p>
        </p:txBody>
      </p:sp>
      <p:sp>
        <p:nvSpPr>
          <p:cNvPr id="39" name="Заголовок 1"/>
          <p:cNvSpPr>
            <a:spLocks noGrp="1"/>
          </p:cNvSpPr>
          <p:nvPr>
            <p:ph type="title"/>
          </p:nvPr>
        </p:nvSpPr>
        <p:spPr>
          <a:xfrm>
            <a:off x="1364776" y="274638"/>
            <a:ext cx="7322023" cy="88010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ИТОГИ (2016 г.)</a:t>
            </a:r>
            <a:endParaRPr lang="ru-RU" sz="3200" dirty="0">
              <a:solidFill>
                <a:srgbClr val="993300"/>
              </a:solidFill>
            </a:endParaRPr>
          </a:p>
        </p:txBody>
      </p:sp>
      <p:grpSp>
        <p:nvGrpSpPr>
          <p:cNvPr id="40" name="Группа 4"/>
          <p:cNvGrpSpPr>
            <a:grpSpLocks/>
          </p:cNvGrpSpPr>
          <p:nvPr/>
        </p:nvGrpSpPr>
        <p:grpSpPr bwMode="auto">
          <a:xfrm flipH="1">
            <a:off x="6514239" y="5128246"/>
            <a:ext cx="2430162" cy="142775"/>
            <a:chOff x="-1667759" y="6897779"/>
            <a:chExt cx="5927083" cy="338689"/>
          </a:xfrm>
          <a:solidFill>
            <a:srgbClr val="602000"/>
          </a:solidFill>
        </p:grpSpPr>
        <p:sp>
          <p:nvSpPr>
            <p:cNvPr id="41" name="Овал 40"/>
            <p:cNvSpPr/>
            <p:nvPr/>
          </p:nvSpPr>
          <p:spPr bwMode="auto">
            <a:xfrm flipH="1" flipV="1">
              <a:off x="3917124" y="6897779"/>
              <a:ext cx="342200" cy="338689"/>
            </a:xfrm>
            <a:prstGeom prst="ellipse">
              <a:avLst/>
            </a:prstGeom>
            <a:grpFill/>
            <a:ln w="9525" cap="flat" cmpd="sng" algn="ctr">
              <a:solidFill>
                <a:srgbClr val="602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203604">
                <a:defRPr/>
              </a:pPr>
              <a:endParaRPr lang="ru-RU" sz="800" kern="0" dirty="0">
                <a:solidFill>
                  <a:prstClr val="white"/>
                </a:solidFill>
                <a:latin typeface="Calibri"/>
                <a:ea typeface=""/>
                <a:cs typeface="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 bwMode="auto">
            <a:xfrm flipV="1">
              <a:off x="-1667759" y="7063595"/>
              <a:ext cx="5584882" cy="3528"/>
            </a:xfrm>
            <a:prstGeom prst="line">
              <a:avLst/>
            </a:prstGeom>
            <a:grpFill/>
            <a:ln w="38100" cap="flat" cmpd="sng" algn="ctr">
              <a:solidFill>
                <a:srgbClr val="602000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6967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34662" y="274638"/>
            <a:ext cx="7252137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ЦЕЛИ И ЗАДАЧИ  РАЗВИТИЯ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62500" lnSpcReduction="20000"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Обеспечение </a:t>
            </a:r>
            <a:r>
              <a:rPr lang="ru-RU" sz="4500" dirty="0">
                <a:solidFill>
                  <a:srgbClr val="602000"/>
                </a:solidFill>
              </a:rPr>
              <a:t>системных изменений в подготовке педагогических кадров в соответствии с современными потребностями общества и </a:t>
            </a:r>
            <a:r>
              <a:rPr lang="ru-RU" sz="4500" dirty="0" smtClean="0">
                <a:solidFill>
                  <a:srgbClr val="602000"/>
                </a:solidFill>
              </a:rPr>
              <a:t>государства.</a:t>
            </a:r>
            <a:endParaRPr lang="ru-RU" sz="4500" dirty="0">
              <a:solidFill>
                <a:srgbClr val="602000"/>
              </a:solidFill>
            </a:endParaRP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Повышение </a:t>
            </a:r>
            <a:r>
              <a:rPr lang="ru-RU" sz="4500" dirty="0">
                <a:solidFill>
                  <a:srgbClr val="602000"/>
                </a:solidFill>
              </a:rPr>
              <a:t>качества и эффективности российского педагогического </a:t>
            </a:r>
            <a:r>
              <a:rPr lang="ru-RU" sz="4500" dirty="0" smtClean="0">
                <a:solidFill>
                  <a:srgbClr val="602000"/>
                </a:solidFill>
              </a:rPr>
              <a:t>образования.</a:t>
            </a:r>
            <a:endParaRPr lang="ru-RU" sz="4500" dirty="0">
              <a:solidFill>
                <a:srgbClr val="602000"/>
              </a:solidFill>
            </a:endParaRP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4500" dirty="0" smtClean="0">
                <a:solidFill>
                  <a:srgbClr val="602000"/>
                </a:solidFill>
              </a:rPr>
              <a:t>Повышение </a:t>
            </a:r>
            <a:r>
              <a:rPr lang="ru-RU" sz="4500" dirty="0">
                <a:solidFill>
                  <a:srgbClr val="602000"/>
                </a:solidFill>
              </a:rPr>
              <a:t>престижа педагогической профессии и привлечение к педагогической деятельности высокопрофессиональных и мотивированных кадров. </a:t>
            </a:r>
          </a:p>
        </p:txBody>
      </p:sp>
    </p:spTree>
    <p:extLst>
      <p:ext uri="{BB962C8B-B14F-4D97-AF65-F5344CB8AC3E}">
        <p14:creationId xmlns:p14="http://schemas.microsoft.com/office/powerpoint/2010/main" val="211096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87366" y="274638"/>
            <a:ext cx="7299433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 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9" y="1600200"/>
            <a:ext cx="8339959" cy="3980793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441325" indent="-441325">
              <a:lnSpc>
                <a:spcPct val="120000"/>
              </a:lnSpc>
              <a:spcBef>
                <a:spcPts val="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sz="5800" dirty="0">
                <a:solidFill>
                  <a:srgbClr val="602000"/>
                </a:solidFill>
              </a:rPr>
              <a:t>Завершение первого этапа программы модернизации (программа до 2017 года) с акцентом на усиление </a:t>
            </a:r>
            <a:r>
              <a:rPr lang="ru-RU" sz="5800" b="1" dirty="0">
                <a:solidFill>
                  <a:srgbClr val="602000"/>
                </a:solidFill>
              </a:rPr>
              <a:t>практической педагогической подготовки, базирующейся на фундаментальном психолого-педагогическом образовании</a:t>
            </a:r>
            <a:r>
              <a:rPr lang="ru-RU" sz="5800" dirty="0">
                <a:solidFill>
                  <a:srgbClr val="602000"/>
                </a:solidFill>
              </a:rPr>
              <a:t>, в разработанных на данный момент образовательных программах.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sz="4500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5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55834" y="274638"/>
            <a:ext cx="7330965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87110"/>
          </a:xfrm>
        </p:spPr>
        <p:txBody>
          <a:bodyPr vert="horz" lIns="91440" tIns="45720" rIns="91440" bIns="45720" rtlCol="0">
            <a:noAutofit/>
          </a:bodyPr>
          <a:lstStyle/>
          <a:p>
            <a:pPr marL="441325" indent="-441325">
              <a:spcBef>
                <a:spcPts val="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Согласование (доработка, внесение изменений) ФГОС педагогического образования и ПООП (примерных основных образовательных программ) </a:t>
            </a:r>
            <a:r>
              <a:rPr lang="ru-RU" b="1" dirty="0">
                <a:solidFill>
                  <a:srgbClr val="602000"/>
                </a:solidFill>
              </a:rPr>
              <a:t>с требованиями профессионального стандарта и обновляющего ФГОС школьного образования</a:t>
            </a:r>
            <a:r>
              <a:rPr lang="ru-RU" dirty="0">
                <a:solidFill>
                  <a:srgbClr val="602000"/>
                </a:solidFill>
              </a:rPr>
              <a:t>.</a:t>
            </a:r>
          </a:p>
          <a:p>
            <a:pPr marL="441325" indent="-441325">
              <a:spcBef>
                <a:spcPts val="0"/>
              </a:spcBef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2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92772" y="274638"/>
            <a:ext cx="7394027" cy="8801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dirty="0" smtClean="0">
                <a:solidFill>
                  <a:srgbClr val="993300"/>
                </a:solidFill>
              </a:rPr>
              <a:t>ОСНОВНЫЕ ЗАДАЧИ (ПРОЕКТЫ)</a:t>
            </a:r>
            <a:endParaRPr lang="ru-RU" sz="3200" dirty="0">
              <a:solidFill>
                <a:srgbClr val="99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602000"/>
                </a:solidFill>
              </a:rPr>
              <a:t>Подготовка учителей к осуществлению </a:t>
            </a:r>
            <a:r>
              <a:rPr lang="ru-RU" b="1" dirty="0">
                <a:solidFill>
                  <a:srgbClr val="602000"/>
                </a:solidFill>
              </a:rPr>
              <a:t>воспитательной деятельности</a:t>
            </a:r>
            <a:r>
              <a:rPr lang="ru-RU" dirty="0">
                <a:solidFill>
                  <a:srgbClr val="602000"/>
                </a:solidFill>
              </a:rPr>
              <a:t>, разработка и реализации требований к формированию </a:t>
            </a:r>
            <a:r>
              <a:rPr lang="ru-RU" b="1" dirty="0">
                <a:solidFill>
                  <a:srgbClr val="602000"/>
                </a:solidFill>
              </a:rPr>
              <a:t>воспитывающей среды вуза</a:t>
            </a:r>
            <a:r>
              <a:rPr lang="ru-RU" dirty="0">
                <a:solidFill>
                  <a:srgbClr val="602000"/>
                </a:solidFill>
              </a:rPr>
              <a:t>. </a:t>
            </a:r>
          </a:p>
          <a:p>
            <a:pPr marL="441325" indent="-441325">
              <a:buClr>
                <a:srgbClr val="993300"/>
              </a:buClr>
              <a:buFont typeface="Wingdings" panose="05000000000000000000" pitchFamily="2" charset="2"/>
              <a:buChar char="q"/>
            </a:pPr>
            <a:endParaRPr lang="ru-RU" sz="4500" dirty="0">
              <a:solidFill>
                <a:srgbClr val="602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308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573</Words>
  <Application>Microsoft Office PowerPoint</Application>
  <PresentationFormat>Экран (4:3)</PresentationFormat>
  <Paragraphs>69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Myriad Pro</vt:lpstr>
      <vt:lpstr>Wingdings</vt:lpstr>
      <vt:lpstr>Тема Office</vt:lpstr>
      <vt:lpstr>СОСТОЯНИЕ И ПЕРСПЕКТИВЫ РАЗВИТИЯ  СИСТЕМЫ НЕПРЕРЫВНОГО  ПЕДАГОГИЧЕСКОГО ОБРАЗОВАНИЯ</vt:lpstr>
      <vt:lpstr>ПЕДАГОГИЧЕСКОЕ ОБРАЗОВАНИЕ</vt:lpstr>
      <vt:lpstr>ПРОЕКТ МОДЕРНИЗАЦИИ ПЕДАГОГИЧЕСКОГО ОБРАЗОВАНИЯ (2014-2017)</vt:lpstr>
      <vt:lpstr>ОСНОВНЫЕ ИТОГИ</vt:lpstr>
      <vt:lpstr>ОСНОВНЫЕ ИТОГИ (2016 г.)</vt:lpstr>
      <vt:lpstr>ЦЕЛИ И ЗАДАЧИ  РАЗВИТИЯ</vt:lpstr>
      <vt:lpstr>ОСНОВНЫЕ ЗАДАЧИ (ПРОЕКТЫ) </vt:lpstr>
      <vt:lpstr>ОСНОВНЫЕ ЗАДАЧИ (ПРОЕКТЫ)</vt:lpstr>
      <vt:lpstr>ОСНОВНЫЕ ЗАДАЧИ (ПРОЕКТЫ)</vt:lpstr>
      <vt:lpstr>ОСНОВНЫЕ ЗАДАЧИ (ПРОЕКТЫ)</vt:lpstr>
      <vt:lpstr>ОСНОВНЫЕ ЗАДАЧИ (ПРОЕКТЫ)</vt:lpstr>
      <vt:lpstr>ОСНОВНЫЕ ЗАДАЧИ (ПРОЕКТЫ)</vt:lpstr>
      <vt:lpstr>ОСНОВНЫЕ ЗАДАЧИ (ПРОЕКТЫ)</vt:lpstr>
      <vt:lpstr>ОСНОВНЫЕ ЗАДАЧИ (ПРОЕКТЫ)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педагогического образования. Состояние и перспективы развития</dc:title>
  <dc:creator>Елена Казакова</dc:creator>
  <cp:lastModifiedBy>user</cp:lastModifiedBy>
  <cp:revision>14</cp:revision>
  <dcterms:created xsi:type="dcterms:W3CDTF">2017-04-01T14:33:49Z</dcterms:created>
  <dcterms:modified xsi:type="dcterms:W3CDTF">2017-05-16T07:56:13Z</dcterms:modified>
</cp:coreProperties>
</file>