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"/>
      </a:defRPr>
    </a:lvl1pPr>
    <a:lvl2pPr indent="228600" algn="ctr" defTabSz="584200">
      <a:defRPr sz="3600">
        <a:latin typeface="+mn-lt"/>
        <a:ea typeface="+mn-ea"/>
        <a:cs typeface="+mn-cs"/>
        <a:sym typeface="Helvetica"/>
      </a:defRPr>
    </a:lvl2pPr>
    <a:lvl3pPr indent="457200" algn="ctr" defTabSz="584200">
      <a:defRPr sz="3600">
        <a:latin typeface="+mn-lt"/>
        <a:ea typeface="+mn-ea"/>
        <a:cs typeface="+mn-cs"/>
        <a:sym typeface="Helvetica"/>
      </a:defRPr>
    </a:lvl3pPr>
    <a:lvl4pPr indent="685800" algn="ctr" defTabSz="584200">
      <a:defRPr sz="3600">
        <a:latin typeface="+mn-lt"/>
        <a:ea typeface="+mn-ea"/>
        <a:cs typeface="+mn-cs"/>
        <a:sym typeface="Helvetica"/>
      </a:defRPr>
    </a:lvl4pPr>
    <a:lvl5pPr indent="914400" algn="ctr" defTabSz="584200">
      <a:defRPr sz="3600">
        <a:latin typeface="+mn-lt"/>
        <a:ea typeface="+mn-ea"/>
        <a:cs typeface="+mn-cs"/>
        <a:sym typeface="Helvetica"/>
      </a:defRPr>
    </a:lvl5pPr>
    <a:lvl6pPr indent="1143000" algn="ctr" defTabSz="584200">
      <a:defRPr sz="3600">
        <a:latin typeface="+mn-lt"/>
        <a:ea typeface="+mn-ea"/>
        <a:cs typeface="+mn-cs"/>
        <a:sym typeface="Helvetica"/>
      </a:defRPr>
    </a:lvl6pPr>
    <a:lvl7pPr indent="1371600" algn="ctr" defTabSz="584200">
      <a:defRPr sz="3600">
        <a:latin typeface="+mn-lt"/>
        <a:ea typeface="+mn-ea"/>
        <a:cs typeface="+mn-cs"/>
        <a:sym typeface="Helvetica"/>
      </a:defRPr>
    </a:lvl7pPr>
    <a:lvl8pPr indent="1600200" algn="ctr" defTabSz="584200">
      <a:defRPr sz="3600">
        <a:latin typeface="+mn-lt"/>
        <a:ea typeface="+mn-ea"/>
        <a:cs typeface="+mn-cs"/>
        <a:sym typeface="Helvetica"/>
      </a:defRPr>
    </a:lvl8pPr>
    <a:lvl9pPr indent="1828800" algn="ctr" defTabSz="584200">
      <a:defRPr sz="3600"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644" y="8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97234435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Текст заголовка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Уровень текста 1</a:t>
            </a:r>
          </a:p>
          <a:p>
            <a:pPr lvl="1">
              <a:defRPr sz="1800"/>
            </a:pPr>
            <a:r>
              <a:rPr sz="3200"/>
              <a:t>Уровень текста 2</a:t>
            </a:r>
          </a:p>
          <a:p>
            <a:pPr lvl="2">
              <a:defRPr sz="1800"/>
            </a:pPr>
            <a:r>
              <a:rPr sz="3200"/>
              <a:t>Уровень текста 3</a:t>
            </a:r>
          </a:p>
          <a:p>
            <a:pPr lvl="3">
              <a:defRPr sz="1800"/>
            </a:pPr>
            <a:r>
              <a:rPr sz="3200"/>
              <a:t>Уровень текста 4</a:t>
            </a:r>
          </a:p>
          <a:p>
            <a:pPr lvl="4">
              <a:defRPr sz="1800"/>
            </a:pPr>
            <a:r>
              <a:rPr sz="3200"/>
              <a:t>Уровень текста 5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Кавыч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Текст заголовка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Уровень текста 1</a:t>
            </a:r>
          </a:p>
          <a:p>
            <a:pPr lvl="1">
              <a:defRPr sz="1800"/>
            </a:pPr>
            <a:r>
              <a:rPr sz="3200"/>
              <a:t>Уровень текста 2</a:t>
            </a:r>
          </a:p>
          <a:p>
            <a:pPr lvl="2">
              <a:defRPr sz="1800"/>
            </a:pPr>
            <a:r>
              <a:rPr sz="3200"/>
              <a:t>Уровень текста 3</a:t>
            </a:r>
          </a:p>
          <a:p>
            <a:pPr lvl="3">
              <a:defRPr sz="1800"/>
            </a:pPr>
            <a:r>
              <a:rPr sz="3200"/>
              <a:t>Уровень текста 4</a:t>
            </a:r>
          </a:p>
          <a:p>
            <a:pPr lvl="4">
              <a:defRPr sz="1800"/>
            </a:pPr>
            <a:r>
              <a:rPr sz="3200"/>
              <a:t>Уровень текста 5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Текст заголовка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Текст заголовка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Уровень текста 1</a:t>
            </a:r>
          </a:p>
          <a:p>
            <a:pPr lvl="1">
              <a:defRPr sz="1800"/>
            </a:pPr>
            <a:r>
              <a:rPr sz="3200"/>
              <a:t>Уровень текста 2</a:t>
            </a:r>
          </a:p>
          <a:p>
            <a:pPr lvl="2">
              <a:defRPr sz="1800"/>
            </a:pPr>
            <a:r>
              <a:rPr sz="3200"/>
              <a:t>Уровень текста 3</a:t>
            </a:r>
          </a:p>
          <a:p>
            <a:pPr lvl="3">
              <a:defRPr sz="1800"/>
            </a:pPr>
            <a:r>
              <a:rPr sz="3200"/>
              <a:t>Уровень текста 4</a:t>
            </a:r>
          </a:p>
          <a:p>
            <a:pPr lvl="4">
              <a:defRPr sz="1800"/>
            </a:pPr>
            <a:r>
              <a:rPr sz="3200"/>
              <a:t>Уровень текста 5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Текст заголовка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Текст заголовка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Уровень текста 1</a:t>
            </a:r>
          </a:p>
          <a:p>
            <a:pPr lvl="1">
              <a:defRPr sz="1800"/>
            </a:pPr>
            <a:r>
              <a:rPr sz="3600"/>
              <a:t>Уровень текста 2</a:t>
            </a:r>
          </a:p>
          <a:p>
            <a:pPr lvl="2">
              <a:defRPr sz="1800"/>
            </a:pPr>
            <a:r>
              <a:rPr sz="3600"/>
              <a:t>Уровень текста 3</a:t>
            </a:r>
          </a:p>
          <a:p>
            <a:pPr lvl="3">
              <a:defRPr sz="1800"/>
            </a:pPr>
            <a:r>
              <a:rPr sz="3600"/>
              <a:t>Уровень текста 4</a:t>
            </a:r>
          </a:p>
          <a:p>
            <a:pPr lvl="4">
              <a:defRPr sz="1800"/>
            </a:pPr>
            <a:r>
              <a:rPr sz="3600"/>
              <a:t>Уровень текста 5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Текст заголовка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Уровень текста 1</a:t>
            </a:r>
          </a:p>
          <a:p>
            <a:pPr lvl="1">
              <a:defRPr sz="1800"/>
            </a:pPr>
            <a:r>
              <a:rPr sz="2800"/>
              <a:t>Уровень текста 2</a:t>
            </a:r>
          </a:p>
          <a:p>
            <a:pPr lvl="2">
              <a:defRPr sz="1800"/>
            </a:pPr>
            <a:r>
              <a:rPr sz="2800"/>
              <a:t>Уровень текста 3</a:t>
            </a:r>
          </a:p>
          <a:p>
            <a:pPr lvl="3">
              <a:defRPr sz="1800"/>
            </a:pPr>
            <a:r>
              <a:rPr sz="2800"/>
              <a:t>Уровень текста 4</a:t>
            </a:r>
          </a:p>
          <a:p>
            <a:pPr lvl="4">
              <a:defRPr sz="1800"/>
            </a:pPr>
            <a:r>
              <a:rPr sz="2800"/>
              <a:t>Уровень текста 5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Уровень текста 1</a:t>
            </a:r>
          </a:p>
          <a:p>
            <a:pPr lvl="1">
              <a:defRPr sz="1800"/>
            </a:pPr>
            <a:r>
              <a:rPr sz="3600"/>
              <a:t>Уровень текста 2</a:t>
            </a:r>
          </a:p>
          <a:p>
            <a:pPr lvl="2">
              <a:defRPr sz="1800"/>
            </a:pPr>
            <a:r>
              <a:rPr sz="3600"/>
              <a:t>Уровень текста 3</a:t>
            </a:r>
          </a:p>
          <a:p>
            <a:pPr lvl="3">
              <a:defRPr sz="1800"/>
            </a:pPr>
            <a:r>
              <a:rPr sz="3600"/>
              <a:t>Уровень текста 4</a:t>
            </a:r>
          </a:p>
          <a:p>
            <a:pPr lvl="4">
              <a:defRPr sz="1800"/>
            </a:pPr>
            <a:r>
              <a:rPr sz="3600"/>
              <a:t>Уровень текста 5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Текст заголовка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Уровень текста 1</a:t>
            </a:r>
          </a:p>
          <a:p>
            <a:pPr lvl="1">
              <a:defRPr sz="1800"/>
            </a:pPr>
            <a:r>
              <a:rPr sz="3600"/>
              <a:t>Уровень текста 2</a:t>
            </a:r>
          </a:p>
          <a:p>
            <a:pPr lvl="2">
              <a:defRPr sz="1800"/>
            </a:pPr>
            <a:r>
              <a:rPr sz="3600"/>
              <a:t>Уровень текста 3</a:t>
            </a:r>
          </a:p>
          <a:p>
            <a:pPr lvl="3">
              <a:defRPr sz="1800"/>
            </a:pPr>
            <a:r>
              <a:rPr sz="3600"/>
              <a:t>Уровень текста 4</a:t>
            </a:r>
          </a:p>
          <a:p>
            <a:pPr lvl="4">
              <a:defRPr sz="1800"/>
            </a:pPr>
            <a:r>
              <a:rPr sz="3600"/>
              <a:t>Уровень текста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edu.crowdexpert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1054100" y="3966707"/>
            <a:ext cx="10900545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 dirty="0">
                <a:latin typeface="Arial"/>
                <a:cs typeface="Arial"/>
              </a:rPr>
              <a:t>Подходы к проектированию и экспертизе </a:t>
            </a:r>
            <a:endParaRPr lang="ru-RU" sz="3600" dirty="0" smtClean="0">
              <a:latin typeface="Arial"/>
              <a:cs typeface="Arial"/>
            </a:endParaRPr>
          </a:p>
          <a:p>
            <a:pPr lvl="0">
              <a:defRPr sz="1800"/>
            </a:pPr>
            <a:r>
              <a:rPr sz="3600" dirty="0" smtClean="0">
                <a:latin typeface="Arial"/>
                <a:cs typeface="Arial"/>
              </a:rPr>
              <a:t>примерных </a:t>
            </a:r>
            <a:r>
              <a:rPr sz="3600" dirty="0">
                <a:latin typeface="Arial"/>
                <a:cs typeface="Arial"/>
              </a:rPr>
              <a:t>основных образовательных программ</a:t>
            </a:r>
          </a:p>
        </p:txBody>
      </p:sp>
      <p:pic>
        <p:nvPicPr>
          <p:cNvPr id="33" name="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57939" y="264330"/>
            <a:ext cx="1905001" cy="141467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hape 34"/>
          <p:cNvSpPr/>
          <p:nvPr/>
        </p:nvSpPr>
        <p:spPr>
          <a:xfrm>
            <a:off x="1182489" y="8722916"/>
            <a:ext cx="10406261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2000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A6AAA9"/>
                </a:solidFill>
              </a:rPr>
              <a:t>Москва, 2017</a:t>
            </a:r>
          </a:p>
        </p:txBody>
      </p:sp>
      <p:sp>
        <p:nvSpPr>
          <p:cNvPr id="35" name="Shape 35"/>
          <p:cNvSpPr/>
          <p:nvPr/>
        </p:nvSpPr>
        <p:spPr>
          <a:xfrm>
            <a:off x="1182489" y="7934028"/>
            <a:ext cx="10406261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2000" b="1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Московский городской педагогический университет</a:t>
            </a:r>
          </a:p>
          <a:p>
            <a:pPr lvl="0" algn="l" defTabSz="457200">
              <a:defRPr sz="1800"/>
            </a:pPr>
            <a:r>
              <a:rPr sz="2000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Институт системных проектов </a:t>
            </a:r>
          </a:p>
        </p:txBody>
      </p:sp>
      <p:sp>
        <p:nvSpPr>
          <p:cNvPr id="36" name="Shape 36"/>
          <p:cNvSpPr/>
          <p:nvPr/>
        </p:nvSpPr>
        <p:spPr>
          <a:xfrm>
            <a:off x="3002900" y="5666208"/>
            <a:ext cx="9133384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normAutofit/>
          </a:bodyPr>
          <a:lstStyle/>
          <a:p>
            <a:pPr lvl="0" algn="l">
              <a:defRPr sz="1800"/>
            </a:pPr>
            <a:r>
              <a:rPr sz="2500" b="1">
                <a:latin typeface="Arial"/>
                <a:cs typeface="Arial"/>
              </a:rPr>
              <a:t>Баранников Кирилл Анатольевич</a:t>
            </a:r>
          </a:p>
          <a:p>
            <a:pPr lvl="0" algn="l">
              <a:defRPr sz="1800"/>
            </a:pPr>
            <a:r>
              <a:rPr sz="2000">
                <a:latin typeface="Arial"/>
                <a:cs typeface="Arial"/>
              </a:rPr>
              <a:t>заместитель директора института системных проектов</a:t>
            </a:r>
          </a:p>
          <a:p>
            <a:pPr lvl="0" algn="l">
              <a:defRPr sz="1800"/>
            </a:pPr>
            <a:r>
              <a:rPr sz="2000">
                <a:latin typeface="Arial"/>
                <a:cs typeface="Arial"/>
              </a:rPr>
              <a:t>кандидат педагогических наук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796087" y="395606"/>
            <a:ext cx="199568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>
                <a:latin typeface="Arial"/>
                <a:cs typeface="Arial"/>
              </a:rPr>
              <a:t>Контекст</a:t>
            </a:r>
          </a:p>
        </p:txBody>
      </p:sp>
      <p:sp>
        <p:nvSpPr>
          <p:cNvPr id="39" name="Shape 39"/>
          <p:cNvSpPr/>
          <p:nvPr/>
        </p:nvSpPr>
        <p:spPr>
          <a:xfrm>
            <a:off x="1950084" y="1477224"/>
            <a:ext cx="11477532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1" indent="0" algn="l">
              <a:defRPr sz="1800"/>
            </a:pPr>
            <a:r>
              <a:rPr sz="3000" dirty="0">
                <a:latin typeface="Arial"/>
                <a:cs typeface="Arial"/>
              </a:rPr>
              <a:t>Малая вовлеченность педагогических работников в </a:t>
            </a:r>
            <a:endParaRPr lang="en-US" sz="3000" dirty="0" smtClean="0">
              <a:latin typeface="Arial"/>
              <a:cs typeface="Arial"/>
            </a:endParaRPr>
          </a:p>
          <a:p>
            <a:pPr lvl="1" indent="0" algn="l">
              <a:defRPr sz="1800"/>
            </a:pPr>
            <a:r>
              <a:rPr sz="3000" dirty="0" smtClean="0">
                <a:latin typeface="Arial"/>
                <a:cs typeface="Arial"/>
              </a:rPr>
              <a:t>обсуждение </a:t>
            </a:r>
            <a:r>
              <a:rPr sz="3000" dirty="0">
                <a:latin typeface="Arial"/>
                <a:cs typeface="Arial"/>
              </a:rPr>
              <a:t>образовательных инициатив</a:t>
            </a:r>
          </a:p>
        </p:txBody>
      </p:sp>
      <p:sp>
        <p:nvSpPr>
          <p:cNvPr id="40" name="Shape 40"/>
          <p:cNvSpPr/>
          <p:nvPr/>
        </p:nvSpPr>
        <p:spPr>
          <a:xfrm>
            <a:off x="1950084" y="3418522"/>
            <a:ext cx="10364950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1" indent="0" algn="l">
              <a:defRPr sz="1800"/>
            </a:pPr>
            <a:r>
              <a:rPr sz="3000">
                <a:latin typeface="Arial"/>
                <a:cs typeface="Arial"/>
              </a:rPr>
              <a:t>Обособленность экспертных сообществ и профессиональных групп</a:t>
            </a:r>
          </a:p>
        </p:txBody>
      </p:sp>
      <p:sp>
        <p:nvSpPr>
          <p:cNvPr id="41" name="Shape 41"/>
          <p:cNvSpPr/>
          <p:nvPr/>
        </p:nvSpPr>
        <p:spPr>
          <a:xfrm>
            <a:off x="1950084" y="5186876"/>
            <a:ext cx="10969816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1" indent="0" algn="l">
              <a:defRPr sz="1800"/>
            </a:pPr>
            <a:r>
              <a:rPr lang="ru-RU" sz="3000" dirty="0" smtClean="0">
                <a:latin typeface="Arial"/>
                <a:cs typeface="Arial"/>
              </a:rPr>
              <a:t>Слабое развитие механизмов </a:t>
            </a:r>
            <a:r>
              <a:rPr sz="3000" dirty="0" smtClean="0">
                <a:latin typeface="Arial"/>
                <a:cs typeface="Arial"/>
              </a:rPr>
              <a:t>социальной </a:t>
            </a:r>
            <a:r>
              <a:rPr sz="3000" dirty="0">
                <a:latin typeface="Arial"/>
                <a:cs typeface="Arial"/>
              </a:rPr>
              <a:t>валидизациии государственных образовательных инноваций </a:t>
            </a:r>
          </a:p>
        </p:txBody>
      </p:sp>
      <p:sp>
        <p:nvSpPr>
          <p:cNvPr id="42" name="Shape 42"/>
          <p:cNvSpPr/>
          <p:nvPr/>
        </p:nvSpPr>
        <p:spPr>
          <a:xfrm flipH="1">
            <a:off x="526107" y="229512"/>
            <a:ext cx="1" cy="988776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Arial"/>
              <a:cs typeface="Arial"/>
            </a:endParaRPr>
          </a:p>
        </p:txBody>
      </p:sp>
      <p:sp>
        <p:nvSpPr>
          <p:cNvPr id="43" name="Shape 43"/>
          <p:cNvSpPr/>
          <p:nvPr/>
        </p:nvSpPr>
        <p:spPr>
          <a:xfrm>
            <a:off x="93725" y="520700"/>
            <a:ext cx="39674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solidFill>
                  <a:srgbClr val="A6AA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A6AAA9"/>
                </a:solidFill>
                <a:latin typeface="Arial"/>
                <a:cs typeface="Arial"/>
              </a:rPr>
              <a:t>02</a:t>
            </a:r>
          </a:p>
        </p:txBody>
      </p:sp>
      <p:sp>
        <p:nvSpPr>
          <p:cNvPr id="44" name="Shape 44"/>
          <p:cNvSpPr/>
          <p:nvPr/>
        </p:nvSpPr>
        <p:spPr>
          <a:xfrm>
            <a:off x="1727200" y="7035800"/>
            <a:ext cx="9826962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  <a:endParaRPr>
              <a:latin typeface="Arial"/>
              <a:cs typeface="Arial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1950084" y="7726876"/>
            <a:ext cx="10969816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1" indent="0" algn="l">
              <a:defRPr sz="1800"/>
            </a:pPr>
            <a:r>
              <a:rPr sz="3000" b="1" dirty="0">
                <a:latin typeface="Arial"/>
                <a:cs typeface="Arial"/>
              </a:rPr>
              <a:t>Необходимость специальных вовлекающих моделей проектирования и экспертизы</a:t>
            </a:r>
          </a:p>
        </p:txBody>
      </p:sp>
      <p:pic>
        <p:nvPicPr>
          <p:cNvPr id="2" name="Изображение 1" descr="warning (7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49" y="7653866"/>
            <a:ext cx="1049867" cy="1049867"/>
          </a:xfrm>
          <a:prstGeom prst="rect">
            <a:avLst/>
          </a:prstGeom>
        </p:spPr>
      </p:pic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81" y="1269087"/>
            <a:ext cx="1663700" cy="4495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719887" y="395606"/>
            <a:ext cx="537815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>
                <a:latin typeface="Arial"/>
                <a:cs typeface="Arial"/>
              </a:rPr>
              <a:t>Модель проектирования</a:t>
            </a:r>
          </a:p>
        </p:txBody>
      </p:sp>
      <p:sp>
        <p:nvSpPr>
          <p:cNvPr id="50" name="Shape 50"/>
          <p:cNvSpPr/>
          <p:nvPr/>
        </p:nvSpPr>
        <p:spPr>
          <a:xfrm flipH="1">
            <a:off x="526107" y="229512"/>
            <a:ext cx="1" cy="988776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Arial"/>
              <a:cs typeface="Arial"/>
            </a:endParaRPr>
          </a:p>
        </p:txBody>
      </p:sp>
      <p:sp>
        <p:nvSpPr>
          <p:cNvPr id="51" name="Shape 51"/>
          <p:cNvSpPr/>
          <p:nvPr/>
        </p:nvSpPr>
        <p:spPr>
          <a:xfrm>
            <a:off x="93725" y="520700"/>
            <a:ext cx="39674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solidFill>
                  <a:srgbClr val="A6AA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A6AAA9"/>
                </a:solidFill>
                <a:latin typeface="Arial"/>
                <a:cs typeface="Arial"/>
              </a:rPr>
              <a:t>03</a:t>
            </a:r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800" y="1600200"/>
            <a:ext cx="13055599" cy="760365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745287" y="395606"/>
            <a:ext cx="978493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>
                <a:latin typeface="Arial"/>
                <a:cs typeface="Arial"/>
              </a:rPr>
              <a:t>Формы взаимодействия для проектирования</a:t>
            </a:r>
          </a:p>
        </p:txBody>
      </p:sp>
      <p:sp>
        <p:nvSpPr>
          <p:cNvPr id="54" name="Shape 54"/>
          <p:cNvSpPr/>
          <p:nvPr/>
        </p:nvSpPr>
        <p:spPr>
          <a:xfrm>
            <a:off x="2093230" y="1854200"/>
            <a:ext cx="5795256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/>
            </a:lvl1pPr>
          </a:lstStyle>
          <a:p>
            <a:pPr lvl="0">
              <a:defRPr sz="1800" b="0"/>
            </a:pPr>
            <a:r>
              <a:rPr sz="3000" b="1">
                <a:latin typeface="Arial"/>
                <a:cs typeface="Arial"/>
              </a:rPr>
              <a:t>Общественные консультации</a:t>
            </a:r>
          </a:p>
        </p:txBody>
      </p:sp>
      <p:sp>
        <p:nvSpPr>
          <p:cNvPr id="55" name="Shape 55"/>
          <p:cNvSpPr/>
          <p:nvPr/>
        </p:nvSpPr>
        <p:spPr>
          <a:xfrm>
            <a:off x="2093230" y="3769172"/>
            <a:ext cx="322901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/>
            </a:lvl1pPr>
          </a:lstStyle>
          <a:p>
            <a:pPr lvl="0">
              <a:defRPr sz="1800" b="0"/>
            </a:pPr>
            <a:r>
              <a:rPr sz="3000" b="1">
                <a:latin typeface="Arial"/>
                <a:cs typeface="Arial"/>
              </a:rPr>
              <a:t>Рабочие группы</a:t>
            </a:r>
          </a:p>
        </p:txBody>
      </p:sp>
      <p:sp>
        <p:nvSpPr>
          <p:cNvPr id="56" name="Shape 56"/>
          <p:cNvSpPr/>
          <p:nvPr/>
        </p:nvSpPr>
        <p:spPr>
          <a:xfrm>
            <a:off x="2093230" y="5689600"/>
            <a:ext cx="434176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/>
            </a:lvl1pPr>
          </a:lstStyle>
          <a:p>
            <a:pPr lvl="0">
              <a:defRPr sz="1800" b="0"/>
            </a:pPr>
            <a:r>
              <a:rPr sz="3000" b="1">
                <a:latin typeface="Arial"/>
                <a:cs typeface="Arial"/>
              </a:rPr>
              <a:t>Он-лайн мероприятия</a:t>
            </a:r>
          </a:p>
        </p:txBody>
      </p:sp>
      <p:sp>
        <p:nvSpPr>
          <p:cNvPr id="57" name="Shape 57"/>
          <p:cNvSpPr/>
          <p:nvPr/>
        </p:nvSpPr>
        <p:spPr>
          <a:xfrm>
            <a:off x="2093230" y="7493000"/>
            <a:ext cx="311318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/>
            </a:lvl1pPr>
          </a:lstStyle>
          <a:p>
            <a:pPr lvl="0">
              <a:defRPr sz="1800" b="0"/>
            </a:pPr>
            <a:r>
              <a:rPr sz="3000" b="1">
                <a:latin typeface="Arial"/>
                <a:cs typeface="Arial"/>
              </a:rPr>
              <a:t>Заседание УМО</a:t>
            </a:r>
          </a:p>
        </p:txBody>
      </p:sp>
      <p:sp>
        <p:nvSpPr>
          <p:cNvPr id="58" name="Shape 58"/>
          <p:cNvSpPr/>
          <p:nvPr/>
        </p:nvSpPr>
        <p:spPr>
          <a:xfrm>
            <a:off x="2093230" y="2573883"/>
            <a:ext cx="10741741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Обсуждение программы или ее элементов представителями научного, </a:t>
            </a:r>
          </a:p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методического и педагогического сообществ</a:t>
            </a:r>
          </a:p>
        </p:txBody>
      </p:sp>
      <p:sp>
        <p:nvSpPr>
          <p:cNvPr id="59" name="Shape 59"/>
          <p:cNvSpPr/>
          <p:nvPr/>
        </p:nvSpPr>
        <p:spPr>
          <a:xfrm>
            <a:off x="2093230" y="4440783"/>
            <a:ext cx="10652198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Организация экспертизы результатов общественного обсуждения для</a:t>
            </a:r>
          </a:p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определения направлений доработки или изменения программы</a:t>
            </a:r>
          </a:p>
        </p:txBody>
      </p:sp>
      <p:sp>
        <p:nvSpPr>
          <p:cNvPr id="60" name="Shape 60"/>
          <p:cNvSpPr/>
          <p:nvPr/>
        </p:nvSpPr>
        <p:spPr>
          <a:xfrm>
            <a:off x="2093230" y="6307683"/>
            <a:ext cx="1095479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Он-лайн представление и обсуждение документа и возникающих к нему </a:t>
            </a:r>
          </a:p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дополнений в режиме вебинаров или он-лайн конференций</a:t>
            </a:r>
          </a:p>
        </p:txBody>
      </p:sp>
      <p:sp>
        <p:nvSpPr>
          <p:cNvPr id="61" name="Shape 61"/>
          <p:cNvSpPr/>
          <p:nvPr/>
        </p:nvSpPr>
        <p:spPr>
          <a:xfrm>
            <a:off x="2093230" y="8174583"/>
            <a:ext cx="10566995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Обсуждение и согласование программ, а также организация работ по</a:t>
            </a:r>
          </a:p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формальной и содержательной экспертизе</a:t>
            </a:r>
          </a:p>
        </p:txBody>
      </p:sp>
      <p:pic>
        <p:nvPicPr>
          <p:cNvPr id="62" name="calendar (12)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2951" y="7629028"/>
            <a:ext cx="812801" cy="812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chat (5)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2951" y="2038498"/>
            <a:ext cx="812801" cy="812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" name="clipboard (1)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57473" y="3869878"/>
            <a:ext cx="812801" cy="812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5" name="diagram (2)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2951" y="5749453"/>
            <a:ext cx="812801" cy="812801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Shape 66"/>
          <p:cNvSpPr/>
          <p:nvPr/>
        </p:nvSpPr>
        <p:spPr>
          <a:xfrm flipH="1">
            <a:off x="526107" y="229512"/>
            <a:ext cx="1" cy="988776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Arial"/>
              <a:cs typeface="Arial"/>
            </a:endParaRPr>
          </a:p>
        </p:txBody>
      </p:sp>
      <p:sp>
        <p:nvSpPr>
          <p:cNvPr id="67" name="Shape 67"/>
          <p:cNvSpPr/>
          <p:nvPr/>
        </p:nvSpPr>
        <p:spPr>
          <a:xfrm>
            <a:off x="93725" y="520700"/>
            <a:ext cx="39674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solidFill>
                  <a:srgbClr val="A6AA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A6AAA9"/>
                </a:solidFill>
                <a:latin typeface="Arial"/>
                <a:cs typeface="Arial"/>
              </a:rPr>
              <a:t>04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2065387" y="4762500"/>
            <a:ext cx="1634233" cy="647701"/>
          </a:xfrm>
          <a:prstGeom prst="rect">
            <a:avLst/>
          </a:prstGeom>
          <a:solidFill>
            <a:srgbClr val="F5D32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Arial"/>
                <a:cs typeface="Arial"/>
              </a:rPr>
              <a:t>  </a:t>
            </a:r>
          </a:p>
        </p:txBody>
      </p:sp>
      <p:sp>
        <p:nvSpPr>
          <p:cNvPr id="71" name="Shape 71"/>
          <p:cNvSpPr/>
          <p:nvPr/>
        </p:nvSpPr>
        <p:spPr>
          <a:xfrm>
            <a:off x="464091" y="2524125"/>
            <a:ext cx="1979812" cy="647700"/>
          </a:xfrm>
          <a:prstGeom prst="rect">
            <a:avLst/>
          </a:prstGeom>
          <a:solidFill>
            <a:srgbClr val="F5D32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Arial"/>
                <a:cs typeface="Arial"/>
              </a:rPr>
              <a:t>  </a:t>
            </a:r>
          </a:p>
        </p:txBody>
      </p:sp>
      <p:sp>
        <p:nvSpPr>
          <p:cNvPr id="72" name="Shape 72"/>
          <p:cNvSpPr/>
          <p:nvPr/>
        </p:nvSpPr>
        <p:spPr>
          <a:xfrm>
            <a:off x="707105" y="426383"/>
            <a:ext cx="5721719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200" dirty="0">
                <a:latin typeface="Arial"/>
                <a:cs typeface="Arial"/>
              </a:rPr>
              <a:t>Результаты: цифры и факты</a:t>
            </a:r>
          </a:p>
        </p:txBody>
      </p:sp>
      <p:sp>
        <p:nvSpPr>
          <p:cNvPr id="73" name="Shape 73"/>
          <p:cNvSpPr/>
          <p:nvPr/>
        </p:nvSpPr>
        <p:spPr>
          <a:xfrm>
            <a:off x="8703114" y="8851900"/>
            <a:ext cx="2951227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u="sng">
                <a:hlinkClick r:id="rId2"/>
              </a:defRPr>
            </a:lvl1pPr>
          </a:lstStyle>
          <a:p>
            <a:pPr lvl="0">
              <a:defRPr sz="1800" u="none"/>
            </a:pPr>
            <a:r>
              <a:rPr sz="2000" u="sng" dirty="0" smtClean="0">
                <a:solidFill>
                  <a:schemeClr val="tx1"/>
                </a:solidFill>
                <a:latin typeface="Arial"/>
                <a:cs typeface="Arial"/>
              </a:rPr>
              <a:t>www.edu.crowdexpert.ru</a:t>
            </a:r>
            <a:endParaRPr sz="2000" u="sng" dirty="0">
              <a:solidFill>
                <a:schemeClr val="tx1"/>
              </a:solidFill>
              <a:latin typeface="Arial"/>
              <a:cs typeface="Arial"/>
              <a:hlinkClick r:id="rId2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584200" y="2524125"/>
            <a:ext cx="3793704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/>
            </a:lvl1pPr>
          </a:lstStyle>
          <a:p>
            <a:pPr lvl="0">
              <a:defRPr sz="1800" b="0"/>
            </a:pPr>
            <a:r>
              <a:rPr sz="3000" b="1">
                <a:latin typeface="Arial"/>
                <a:cs typeface="Arial"/>
              </a:rPr>
              <a:t>100 000   экспертов</a:t>
            </a:r>
          </a:p>
        </p:txBody>
      </p:sp>
      <p:sp>
        <p:nvSpPr>
          <p:cNvPr id="75" name="Shape 75"/>
          <p:cNvSpPr/>
          <p:nvPr/>
        </p:nvSpPr>
        <p:spPr>
          <a:xfrm>
            <a:off x="584200" y="4759772"/>
            <a:ext cx="5681418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/>
            </a:lvl1pPr>
          </a:lstStyle>
          <a:p>
            <a:pPr lvl="0">
              <a:defRPr sz="1800" b="0"/>
            </a:pPr>
            <a:r>
              <a:rPr sz="3000" b="1" dirty="0">
                <a:latin typeface="Arial"/>
                <a:cs typeface="Arial"/>
              </a:rPr>
              <a:t>Свыше  30 000  </a:t>
            </a:r>
            <a:r>
              <a:rPr lang="ru-RU" sz="3000" b="1" dirty="0" smtClean="0">
                <a:latin typeface="Arial"/>
                <a:cs typeface="Arial"/>
              </a:rPr>
              <a:t>предложений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1710035" y="7124700"/>
            <a:ext cx="1969394" cy="647700"/>
          </a:xfrm>
          <a:prstGeom prst="rect">
            <a:avLst/>
          </a:prstGeom>
          <a:solidFill>
            <a:srgbClr val="F5D32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  <a:latin typeface="Arial"/>
                <a:cs typeface="Arial"/>
              </a:rPr>
              <a:t>  </a:t>
            </a:r>
          </a:p>
        </p:txBody>
      </p:sp>
      <p:sp>
        <p:nvSpPr>
          <p:cNvPr id="79" name="Shape 79"/>
          <p:cNvSpPr/>
          <p:nvPr/>
        </p:nvSpPr>
        <p:spPr>
          <a:xfrm>
            <a:off x="584200" y="7121972"/>
            <a:ext cx="597897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/>
            </a:lvl1pPr>
          </a:lstStyle>
          <a:p>
            <a:pPr lvl="0">
              <a:defRPr sz="1800" b="0"/>
            </a:pPr>
            <a:r>
              <a:rPr sz="3000" b="1" dirty="0">
                <a:latin typeface="Arial"/>
                <a:cs typeface="Arial"/>
              </a:rPr>
              <a:t>Более   </a:t>
            </a:r>
            <a:r>
              <a:rPr lang="ru-RU" sz="3000" b="1" dirty="0" smtClean="0">
                <a:latin typeface="Arial"/>
                <a:cs typeface="Arial"/>
              </a:rPr>
              <a:t>700 </a:t>
            </a:r>
            <a:r>
              <a:rPr sz="3000" b="1" dirty="0" smtClean="0">
                <a:latin typeface="Arial"/>
                <a:cs typeface="Arial"/>
              </a:rPr>
              <a:t>000  </a:t>
            </a:r>
            <a:r>
              <a:rPr sz="3000" b="1" dirty="0">
                <a:latin typeface="Arial"/>
                <a:cs typeface="Arial"/>
              </a:rPr>
              <a:t>комментариев</a:t>
            </a:r>
          </a:p>
        </p:txBody>
      </p:sp>
      <p:sp>
        <p:nvSpPr>
          <p:cNvPr id="80" name="Shape 80"/>
          <p:cNvSpPr/>
          <p:nvPr/>
        </p:nvSpPr>
        <p:spPr>
          <a:xfrm flipH="1">
            <a:off x="526107" y="229512"/>
            <a:ext cx="1" cy="988776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Arial"/>
              <a:cs typeface="Arial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93725" y="520700"/>
            <a:ext cx="39674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solidFill>
                  <a:srgbClr val="A6AA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A6AAA9"/>
                </a:solidFill>
                <a:latin typeface="Arial"/>
                <a:cs typeface="Arial"/>
              </a:rPr>
              <a:t>05</a:t>
            </a:r>
          </a:p>
        </p:txBody>
      </p:sp>
      <p:pic>
        <p:nvPicPr>
          <p:cNvPr id="82" name="earth-globe (1)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22717" y="8930457"/>
            <a:ext cx="300085" cy="30008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Изображение 2" descr="Снимок экрана 2017-04-19 в 22.50.5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562" y="662082"/>
            <a:ext cx="5549570" cy="771145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694487" y="395606"/>
            <a:ext cx="412029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>
                <a:latin typeface="Arial"/>
                <a:cs typeface="Arial"/>
              </a:rPr>
              <a:t>Логика экспертизы</a:t>
            </a:r>
          </a:p>
        </p:txBody>
      </p:sp>
      <p:sp>
        <p:nvSpPr>
          <p:cNvPr id="85" name="Shape 85"/>
          <p:cNvSpPr/>
          <p:nvPr/>
        </p:nvSpPr>
        <p:spPr>
          <a:xfrm>
            <a:off x="2108200" y="1851025"/>
            <a:ext cx="6357826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/>
            </a:lvl1pPr>
          </a:lstStyle>
          <a:p>
            <a:pPr lvl="0">
              <a:defRPr sz="1800" b="0"/>
            </a:pPr>
            <a:r>
              <a:rPr sz="3000" b="1">
                <a:latin typeface="Arial"/>
                <a:cs typeface="Arial"/>
              </a:rPr>
              <a:t>Соответствие законодательству</a:t>
            </a:r>
          </a:p>
        </p:txBody>
      </p:sp>
      <p:sp>
        <p:nvSpPr>
          <p:cNvPr id="86" name="Shape 86"/>
          <p:cNvSpPr/>
          <p:nvPr/>
        </p:nvSpPr>
        <p:spPr>
          <a:xfrm>
            <a:off x="2108199" y="5734049"/>
            <a:ext cx="478248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/>
            </a:lvl1pPr>
          </a:lstStyle>
          <a:p>
            <a:pPr lvl="0">
              <a:defRPr sz="1800" b="0"/>
            </a:pPr>
            <a:r>
              <a:rPr sz="3000" b="1" dirty="0">
                <a:latin typeface="Arial"/>
                <a:cs typeface="Arial"/>
              </a:rPr>
              <a:t>Соответствие структуре</a:t>
            </a:r>
          </a:p>
        </p:txBody>
      </p:sp>
      <p:sp>
        <p:nvSpPr>
          <p:cNvPr id="88" name="Shape 88"/>
          <p:cNvSpPr/>
          <p:nvPr/>
        </p:nvSpPr>
        <p:spPr>
          <a:xfrm>
            <a:off x="2108200" y="2573883"/>
            <a:ext cx="9886859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Экспертиза на предмет отсутствия противоречий или нарушений</a:t>
            </a:r>
          </a:p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законодательной базы</a:t>
            </a:r>
          </a:p>
        </p:txBody>
      </p:sp>
      <p:sp>
        <p:nvSpPr>
          <p:cNvPr id="89" name="Shape 89"/>
          <p:cNvSpPr/>
          <p:nvPr/>
        </p:nvSpPr>
        <p:spPr>
          <a:xfrm>
            <a:off x="2108198" y="6404520"/>
            <a:ext cx="10362594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Оценка адекватности требованиям федерального государственного</a:t>
            </a:r>
          </a:p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образовательного стандарта</a:t>
            </a:r>
          </a:p>
        </p:txBody>
      </p:sp>
      <p:sp>
        <p:nvSpPr>
          <p:cNvPr id="91" name="Shape 91"/>
          <p:cNvSpPr/>
          <p:nvPr/>
        </p:nvSpPr>
        <p:spPr>
          <a:xfrm>
            <a:off x="2108200" y="7608887"/>
            <a:ext cx="5911900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/>
            </a:lvl1pPr>
          </a:lstStyle>
          <a:p>
            <a:pPr lvl="0">
              <a:defRPr sz="1800" b="0"/>
            </a:pPr>
            <a:r>
              <a:rPr sz="3000" b="1">
                <a:latin typeface="Arial"/>
                <a:cs typeface="Arial"/>
              </a:rPr>
              <a:t>Содержательная целостность</a:t>
            </a:r>
          </a:p>
        </p:txBody>
      </p:sp>
      <p:sp>
        <p:nvSpPr>
          <p:cNvPr id="92" name="Shape 92"/>
          <p:cNvSpPr/>
          <p:nvPr/>
        </p:nvSpPr>
        <p:spPr>
          <a:xfrm>
            <a:off x="2108199" y="8316144"/>
            <a:ext cx="5222183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/>
            </a:lvl1pPr>
          </a:lstStyle>
          <a:p>
            <a:pPr lvl="0">
              <a:defRPr sz="1800"/>
            </a:pPr>
            <a:r>
              <a:rPr lang="ru-RU" sz="2500" dirty="0" smtClean="0">
                <a:latin typeface="Arial"/>
                <a:cs typeface="Arial"/>
              </a:rPr>
              <a:t>Просмотр </a:t>
            </a:r>
            <a:r>
              <a:rPr sz="2500" dirty="0" smtClean="0">
                <a:latin typeface="Arial"/>
                <a:cs typeface="Arial"/>
              </a:rPr>
              <a:t>материалов </a:t>
            </a:r>
            <a:r>
              <a:rPr sz="2500" dirty="0">
                <a:latin typeface="Arial"/>
                <a:cs typeface="Arial"/>
              </a:rPr>
              <a:t>программы </a:t>
            </a:r>
          </a:p>
        </p:txBody>
      </p:sp>
      <p:sp>
        <p:nvSpPr>
          <p:cNvPr id="93" name="Shape 93"/>
          <p:cNvSpPr/>
          <p:nvPr/>
        </p:nvSpPr>
        <p:spPr>
          <a:xfrm flipH="1">
            <a:off x="526107" y="229512"/>
            <a:ext cx="1" cy="988776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Arial"/>
              <a:cs typeface="Arial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93725" y="520700"/>
            <a:ext cx="39674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solidFill>
                  <a:srgbClr val="A6AA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A6AAA9"/>
                </a:solidFill>
                <a:latin typeface="Arial"/>
                <a:cs typeface="Arial"/>
              </a:rPr>
              <a:t>06</a:t>
            </a:r>
          </a:p>
        </p:txBody>
      </p:sp>
      <p:sp>
        <p:nvSpPr>
          <p:cNvPr id="95" name="Shape 95"/>
          <p:cNvSpPr/>
          <p:nvPr/>
        </p:nvSpPr>
        <p:spPr>
          <a:xfrm>
            <a:off x="508000" y="1809750"/>
            <a:ext cx="647700" cy="647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82506">
              <a:alpha val="25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508000" y="3727450"/>
            <a:ext cx="647700" cy="647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82506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508000" y="5645150"/>
            <a:ext cx="647700" cy="647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82506">
              <a:alpha val="75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508000" y="7562850"/>
            <a:ext cx="647700" cy="647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8250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99" name="Shape 99"/>
          <p:cNvSpPr/>
          <p:nvPr/>
        </p:nvSpPr>
        <p:spPr>
          <a:xfrm flipV="1">
            <a:off x="831849" y="2666999"/>
            <a:ext cx="1" cy="1016002"/>
          </a:xfrm>
          <a:prstGeom prst="line">
            <a:avLst/>
          </a:prstGeom>
          <a:ln w="25400" cap="rnd">
            <a:solidFill>
              <a:srgbClr val="C82506">
                <a:alpha val="50000"/>
              </a:srgbClr>
            </a:solidFill>
            <a:custDash>
              <a:ds d="100000" sp="200000"/>
            </a:custDash>
            <a:round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Arial"/>
              <a:cs typeface="Arial"/>
            </a:endParaRPr>
          </a:p>
        </p:txBody>
      </p:sp>
      <p:sp>
        <p:nvSpPr>
          <p:cNvPr id="100" name="Shape 100"/>
          <p:cNvSpPr/>
          <p:nvPr/>
        </p:nvSpPr>
        <p:spPr>
          <a:xfrm flipV="1">
            <a:off x="831849" y="4578349"/>
            <a:ext cx="1" cy="1016002"/>
          </a:xfrm>
          <a:prstGeom prst="line">
            <a:avLst/>
          </a:prstGeom>
          <a:ln w="25400" cap="rnd">
            <a:solidFill>
              <a:srgbClr val="C82506">
                <a:alpha val="75000"/>
              </a:srgbClr>
            </a:solidFill>
            <a:custDash>
              <a:ds d="100000" sp="200000"/>
            </a:custDash>
            <a:round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Arial"/>
              <a:cs typeface="Arial"/>
            </a:endParaRPr>
          </a:p>
        </p:txBody>
      </p:sp>
      <p:sp>
        <p:nvSpPr>
          <p:cNvPr id="101" name="Shape 101"/>
          <p:cNvSpPr/>
          <p:nvPr/>
        </p:nvSpPr>
        <p:spPr>
          <a:xfrm flipV="1">
            <a:off x="831849" y="6496050"/>
            <a:ext cx="1" cy="1016001"/>
          </a:xfrm>
          <a:prstGeom prst="line">
            <a:avLst/>
          </a:prstGeom>
          <a:ln w="25400" cap="rnd">
            <a:solidFill>
              <a:srgbClr val="C82506"/>
            </a:solidFill>
            <a:custDash>
              <a:ds d="100000" sp="200000"/>
            </a:custDash>
            <a:round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Arial"/>
              <a:cs typeface="Arial"/>
            </a:endParaRPr>
          </a:p>
        </p:txBody>
      </p:sp>
      <p:sp>
        <p:nvSpPr>
          <p:cNvPr id="20" name="Shape 87"/>
          <p:cNvSpPr/>
          <p:nvPr/>
        </p:nvSpPr>
        <p:spPr>
          <a:xfrm>
            <a:off x="2181648" y="3826866"/>
            <a:ext cx="815091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/>
            </a:lvl1pPr>
          </a:lstStyle>
          <a:p>
            <a:pPr lvl="0">
              <a:defRPr sz="1800" b="0"/>
            </a:pPr>
            <a:r>
              <a:rPr sz="3000" b="1" dirty="0">
                <a:latin typeface="Arial"/>
                <a:cs typeface="Arial"/>
              </a:rPr>
              <a:t>Соответствие формальным требованиям</a:t>
            </a:r>
          </a:p>
        </p:txBody>
      </p:sp>
      <p:sp>
        <p:nvSpPr>
          <p:cNvPr id="21" name="Shape 90"/>
          <p:cNvSpPr/>
          <p:nvPr/>
        </p:nvSpPr>
        <p:spPr>
          <a:xfrm>
            <a:off x="2181648" y="4447677"/>
            <a:ext cx="9805613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Экспертиза соответствия уровню образования, направленности,</a:t>
            </a:r>
          </a:p>
          <a:p>
            <a:pPr lvl="0" algn="l">
              <a:defRPr sz="1800"/>
            </a:pPr>
            <a:r>
              <a:rPr sz="2500">
                <a:latin typeface="Arial"/>
                <a:cs typeface="Arial"/>
              </a:rPr>
              <a:t>оценка оформления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719887" y="395606"/>
            <a:ext cx="435292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>
                <a:latin typeface="Arial"/>
                <a:cs typeface="Arial"/>
              </a:rPr>
              <a:t>Модель экспертизы</a:t>
            </a:r>
          </a:p>
        </p:txBody>
      </p:sp>
      <p:sp>
        <p:nvSpPr>
          <p:cNvPr id="105" name="Shape 105"/>
          <p:cNvSpPr/>
          <p:nvPr/>
        </p:nvSpPr>
        <p:spPr>
          <a:xfrm flipH="1">
            <a:off x="526107" y="229512"/>
            <a:ext cx="1" cy="988776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>
              <a:latin typeface="Arial"/>
              <a:cs typeface="Arial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93725" y="520700"/>
            <a:ext cx="39674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solidFill>
                  <a:srgbClr val="A6AA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A6AAA9"/>
                </a:solidFill>
                <a:latin typeface="Arial"/>
                <a:cs typeface="Arial"/>
              </a:rPr>
              <a:t>07</a:t>
            </a:r>
          </a:p>
        </p:txBody>
      </p:sp>
      <p:pic>
        <p:nvPicPr>
          <p:cNvPr id="7" name="Изображение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474" y="1528230"/>
            <a:ext cx="11853926" cy="732929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/>
        </p:nvSpPr>
        <p:spPr>
          <a:xfrm>
            <a:off x="1231900" y="2152650"/>
            <a:ext cx="191018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Спасибо</a:t>
            </a:r>
          </a:p>
        </p:txBody>
      </p:sp>
      <p:sp>
        <p:nvSpPr>
          <p:cNvPr id="109" name="Shape 109"/>
          <p:cNvSpPr/>
          <p:nvPr/>
        </p:nvSpPr>
        <p:spPr>
          <a:xfrm>
            <a:off x="1148235" y="6540500"/>
            <a:ext cx="3493284" cy="0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pic>
        <p:nvPicPr>
          <p:cNvPr id="110" name="twitter.png"/>
          <p:cNvPicPr/>
          <p:nvPr/>
        </p:nvPicPr>
        <p:blipFill>
          <a:blip r:embed="rId2">
            <a:alphaModFix amt="50000"/>
            <a:extLst/>
          </a:blip>
          <a:stretch>
            <a:fillRect/>
          </a:stretch>
        </p:blipFill>
        <p:spPr>
          <a:xfrm>
            <a:off x="1155201" y="7431220"/>
            <a:ext cx="4064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earth-globe (1).png"/>
          <p:cNvPicPr/>
          <p:nvPr/>
        </p:nvPicPr>
        <p:blipFill>
          <a:blip r:embed="rId3">
            <a:alphaModFix amt="50000"/>
            <a:extLst/>
          </a:blip>
          <a:stretch>
            <a:fillRect/>
          </a:stretch>
        </p:blipFill>
        <p:spPr>
          <a:xfrm>
            <a:off x="1155201" y="6938192"/>
            <a:ext cx="406401" cy="406401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Shape 112"/>
          <p:cNvSpPr/>
          <p:nvPr/>
        </p:nvSpPr>
        <p:spPr>
          <a:xfrm>
            <a:off x="1939525" y="6832599"/>
            <a:ext cx="6037549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>
                <a:solidFill>
                  <a:srgbClr val="A6AAA9"/>
                </a:solidFill>
              </a:rPr>
              <a:t>www.isp.mgpu.ru</a:t>
            </a:r>
          </a:p>
          <a:p>
            <a:pPr lvl="0" algn="l">
              <a:defRPr sz="1800"/>
            </a:pPr>
            <a:r>
              <a:rPr sz="3000">
                <a:solidFill>
                  <a:srgbClr val="A6AAA9"/>
                </a:solidFill>
              </a:rPr>
              <a:t>isp_mgpu</a:t>
            </a:r>
          </a:p>
        </p:txBody>
      </p:sp>
      <p:sp>
        <p:nvSpPr>
          <p:cNvPr id="113" name="Shape 113"/>
          <p:cNvSpPr/>
          <p:nvPr/>
        </p:nvSpPr>
        <p:spPr>
          <a:xfrm>
            <a:off x="1125378" y="5086264"/>
            <a:ext cx="9715576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000">
                <a:solidFill>
                  <a:srgbClr val="A6AAA9"/>
                </a:solidFill>
              </a:rPr>
              <a:t>Московский городской педагогический университет</a:t>
            </a:r>
          </a:p>
          <a:p>
            <a:pPr lvl="0" algn="l">
              <a:defRPr sz="1800"/>
            </a:pPr>
            <a:r>
              <a:rPr sz="3000">
                <a:solidFill>
                  <a:srgbClr val="A6AAA9"/>
                </a:solidFill>
              </a:rPr>
              <a:t>Институт системных проектов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205</Words>
  <Application>Microsoft Office PowerPoint</Application>
  <PresentationFormat>Произвольный</PresentationFormat>
  <Paragraphs>60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Helvetica</vt:lpstr>
      <vt:lpstr>Helvetica Neue</vt:lpstr>
      <vt:lpstr>White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modified xsi:type="dcterms:W3CDTF">2017-05-16T07:50:43Z</dcterms:modified>
</cp:coreProperties>
</file>