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8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9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4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8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6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8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2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3576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Всероссийский семинар - совещание «Актуальные вопросы реализации ФГОС основного общего образования. Региональный аспект.»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1000" y="3978441"/>
            <a:ext cx="10003588" cy="247850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28-31 октября 2015 г. </a:t>
            </a:r>
          </a:p>
          <a:p>
            <a:r>
              <a:rPr lang="ru-RU" sz="2800" b="1" dirty="0" smtClean="0"/>
              <a:t>Пермь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3045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81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Мануйлова Ирина Викторовна, заместитель председателя Комитета по образованию ГД РФ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1000" y="1411705"/>
            <a:ext cx="10003588" cy="504524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/>
              <a:t>Внесение корректив в ФГОС: - 2016 г. минимум </a:t>
            </a:r>
          </a:p>
          <a:p>
            <a:pPr algn="l"/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- 2018 г. максимум</a:t>
            </a:r>
          </a:p>
          <a:p>
            <a:pPr algn="l"/>
            <a:r>
              <a:rPr lang="ru-RU" sz="2800" dirty="0" smtClean="0"/>
              <a:t>Проблемы: 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Сроки получения образования при использовании разных форм;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Национальные языки;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Организация посменного обучения в ОУ;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Требования к наличию средств обучения;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Региональный социальный заказ в сфере образования;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Включение предметных результатов обучения по годам обучения (5 </a:t>
            </a:r>
            <a:r>
              <a:rPr lang="ru-RU" sz="2800" dirty="0" err="1" smtClean="0"/>
              <a:t>кл</a:t>
            </a:r>
            <a:r>
              <a:rPr lang="ru-RU" sz="2800" dirty="0" smtClean="0"/>
              <a:t>., 6 </a:t>
            </a:r>
            <a:r>
              <a:rPr lang="ru-RU" sz="2800" dirty="0" err="1" smtClean="0"/>
              <a:t>кл</a:t>
            </a:r>
            <a:r>
              <a:rPr lang="ru-RU" sz="2800" dirty="0" smtClean="0"/>
              <a:t>. и т.д.)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1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4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365125"/>
            <a:ext cx="11911263" cy="13255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Зырянова Анастасия Владимировна</a:t>
            </a:r>
            <a:br>
              <a:rPr lang="ru-RU" sz="3200" dirty="0" smtClean="0"/>
            </a:br>
            <a:r>
              <a:rPr lang="ru-RU" sz="3200" dirty="0" smtClean="0"/>
              <a:t>Директор Департамента государственной политики в сфере </a:t>
            </a:r>
            <a:br>
              <a:rPr lang="ru-RU" sz="3200" dirty="0" smtClean="0"/>
            </a:br>
            <a:r>
              <a:rPr lang="ru-RU" sz="3200" dirty="0" smtClean="0"/>
              <a:t>общего образования МО РФ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715" y="1825625"/>
            <a:ext cx="11654589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Предметные результаты в ФГОС будут конкретизированы до 2018 г.; </a:t>
            </a:r>
          </a:p>
          <a:p>
            <a:r>
              <a:rPr lang="ru-RU" dirty="0" smtClean="0"/>
              <a:t>З блока: РЯ и литература, родной язык и литература, филология</a:t>
            </a:r>
          </a:p>
          <a:p>
            <a:r>
              <a:rPr lang="ru-RU" dirty="0" smtClean="0"/>
              <a:t>Разработка концепции по предметам до 2020 г. (2016 г. – география, технология, искусство);</a:t>
            </a:r>
          </a:p>
          <a:p>
            <a:r>
              <a:rPr lang="ru-RU" dirty="0" smtClean="0"/>
              <a:t>Единые подходы к формированию содержательной части в УМК;</a:t>
            </a:r>
          </a:p>
          <a:p>
            <a:r>
              <a:rPr lang="ru-RU" dirty="0" smtClean="0"/>
              <a:t>Единые подходы к системе оценки, основанные на примерных программах;</a:t>
            </a:r>
          </a:p>
          <a:p>
            <a:r>
              <a:rPr lang="ru-RU" dirty="0" smtClean="0"/>
              <a:t>Рабочие программы: предложения</a:t>
            </a:r>
          </a:p>
          <a:p>
            <a:pPr marL="0" indent="0">
              <a:buNone/>
            </a:pPr>
            <a:r>
              <a:rPr lang="ru-RU" dirty="0" smtClean="0"/>
              <a:t>- снизить требования к разработке рабочих программ;</a:t>
            </a:r>
          </a:p>
          <a:p>
            <a:pPr marL="0" indent="0">
              <a:buNone/>
            </a:pPr>
            <a:r>
              <a:rPr lang="ru-RU" dirty="0" smtClean="0"/>
              <a:t>- право ОУ пользоваться готовыми рабочими программами без доработки;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3128210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kumimoji="0" lang="ru-RU" sz="330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Безруких Марьяна</a:t>
            </a:r>
            <a:r>
              <a:rPr kumimoji="0" lang="ru-RU" sz="3300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Михайловна, </a:t>
            </a:r>
            <a:r>
              <a:rPr lang="ru-RU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д.б.н., профессор, академик РАО</a:t>
            </a:r>
            <a:br>
              <a:rPr lang="ru-RU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Институт возрастной физиологии РАО</a:t>
            </a:r>
            <a:r>
              <a:rPr lang="ru-RU" altLang="ru-RU" sz="24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30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Особенности развития и познавательной деятельности подростков и актуальные вопросы реализации Федерального государственного образовательного стандарта в основной школе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425" y="3557588"/>
            <a:ext cx="1581150" cy="2190750"/>
          </a:xfrm>
        </p:spPr>
      </p:pic>
    </p:spTree>
    <p:extLst>
      <p:ext uri="{BB962C8B-B14F-4D97-AF65-F5344CB8AC3E}">
        <p14:creationId xmlns:p14="http://schemas.microsoft.com/office/powerpoint/2010/main" val="123853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11935327" cy="781886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2800" b="1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Школьные факторы риска (ШФР), 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оказывающие 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негативное влияние на развитие и здоровье 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подростка: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505" y="1002632"/>
            <a:ext cx="11871158" cy="5174331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единые требования при многообразии программ, учебников, условий;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все возрастающая интенсификация учебного процесса;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рост учебных и </a:t>
            </a:r>
            <a:r>
              <a:rPr lang="ru-RU" sz="24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внеучебных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нагрузок;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отсутствие преемственности младшей и основной школы;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не обоснованное использование инноваций в </a:t>
            </a:r>
            <a:r>
              <a:rPr lang="ru-RU" sz="24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т.ч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. по внедрению технических средств, </a:t>
            </a:r>
            <a:r>
              <a:rPr lang="ru-RU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методов, 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технологий;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несоответствие 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учебников учебным задачам;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несоответствие методик и технологий обучения возрастным и функциональным возможностям учащихся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стрессовая тактика педагогических воздействий (эффект насилия, неадекватные требования, грубость, унижение, оскорбления, угрозы, запугивание речевые атаки и т.д.);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нерациональная организация учебного процесса (сложность сочетания учебной и </a:t>
            </a:r>
            <a:r>
              <a:rPr lang="ru-RU" sz="24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внеучебной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деятельности);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конфликты с </a:t>
            </a:r>
            <a:r>
              <a:rPr lang="ru-RU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педагогами; конфликты 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со сверстниками;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A8AD8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отсутствие </a:t>
            </a:r>
            <a:r>
              <a:rPr lang="ru-RU" sz="24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системы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психологического и педагогического сопровождения.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764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Усиливают и осложняют ШФР: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комплексность, одновременность и длительность влияний;</a:t>
            </a:r>
          </a:p>
          <a:p>
            <a:r>
              <a:rPr lang="ru-RU" dirty="0" smtClean="0"/>
              <a:t>действие в период высокой чувствительности организма;</a:t>
            </a:r>
          </a:p>
          <a:p>
            <a:r>
              <a:rPr lang="ru-RU" dirty="0" smtClean="0"/>
              <a:t>низкая квалификация педагогов в вопросах развития и здоровья;</a:t>
            </a:r>
          </a:p>
          <a:p>
            <a:r>
              <a:rPr lang="ru-RU" dirty="0" smtClean="0"/>
              <a:t> недостаточная квалификация специалистов (психологи, логопеды, медицинские работники);</a:t>
            </a:r>
          </a:p>
          <a:p>
            <a:r>
              <a:rPr lang="ru-RU" dirty="0" smtClean="0"/>
              <a:t> ограничение или недоступность консультативной помощи;</a:t>
            </a:r>
          </a:p>
          <a:p>
            <a:r>
              <a:rPr lang="ru-RU" dirty="0" smtClean="0"/>
              <a:t> неэффективность взаимодействия педагогов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90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Риски, выделенные педагогами: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согласования </a:t>
            </a:r>
            <a:r>
              <a:rPr lang="ru-RU" dirty="0" err="1" smtClean="0"/>
              <a:t>САНПинов</a:t>
            </a:r>
            <a:r>
              <a:rPr lang="ru-RU" dirty="0" smtClean="0"/>
              <a:t> и новых форм групповой работы (расстановка мебели).</a:t>
            </a:r>
          </a:p>
          <a:p>
            <a:r>
              <a:rPr lang="ru-RU" dirty="0" smtClean="0"/>
              <a:t> Несоответствие ФГОС при введении инклюзивного образования (необходим пересмотр ФГОС).</a:t>
            </a:r>
          </a:p>
          <a:p>
            <a:r>
              <a:rPr lang="ru-RU" dirty="0" smtClean="0"/>
              <a:t> Недостаточная подготовка педагогов и материальной базы.</a:t>
            </a:r>
          </a:p>
          <a:p>
            <a:r>
              <a:rPr lang="ru-RU" dirty="0" smtClean="0"/>
              <a:t> Отсутствие преемственности младшей и основной школы.</a:t>
            </a:r>
          </a:p>
          <a:p>
            <a:r>
              <a:rPr lang="ru-RU" dirty="0" smtClean="0"/>
              <a:t> Сложный текст в учебниках.</a:t>
            </a:r>
          </a:p>
          <a:p>
            <a:r>
              <a:rPr lang="ru-RU" dirty="0" smtClean="0"/>
              <a:t> Плохой навык чтения и понимания.</a:t>
            </a:r>
          </a:p>
          <a:p>
            <a:r>
              <a:rPr lang="ru-RU" dirty="0" smtClean="0"/>
              <a:t> Низкий уровень мотивации.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14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пути минимизации рисков: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ситуации, анализ и принятие решений на Федеральном уровне.</a:t>
            </a:r>
          </a:p>
          <a:p>
            <a:r>
              <a:rPr lang="ru-RU" dirty="0" smtClean="0"/>
              <a:t> Повышение квалификации всех специалистов образовательных организаций.</a:t>
            </a:r>
          </a:p>
          <a:p>
            <a:r>
              <a:rPr lang="ru-RU" dirty="0" smtClean="0"/>
              <a:t> Использование новых методик, технологий и других инноваций только после экспертизы (создание экспертной группы).</a:t>
            </a:r>
          </a:p>
          <a:p>
            <a:r>
              <a:rPr lang="ru-RU" dirty="0" smtClean="0"/>
              <a:t> Динамичный и системный анализ рисков ФГОС и разработка методических рекомендаций по их исключению.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40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716" y="120317"/>
            <a:ext cx="11750842" cy="11389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Олимпиада учителей «ПРОФИ-КРАЙ»</a:t>
            </a:r>
            <a:br>
              <a:rPr lang="ru-RU" dirty="0" smtClean="0"/>
            </a:br>
            <a:r>
              <a:rPr lang="ru-RU" dirty="0" smtClean="0"/>
              <a:t>как инновационная форма повышения квалификации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568" y="1259306"/>
            <a:ext cx="11806990" cy="49176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Проектируемая цель Олимпиады – проведение независимой экспертизы уровня предметной компетенции учителей в формате уникального конкурсного состязания;</a:t>
            </a:r>
          </a:p>
          <a:p>
            <a:r>
              <a:rPr lang="ru-RU" dirty="0" smtClean="0"/>
              <a:t>Ключевыми задачами проведения Олимпиады являются:</a:t>
            </a:r>
          </a:p>
          <a:p>
            <a:r>
              <a:rPr lang="ru-RU" dirty="0" smtClean="0"/>
              <a:t>выявление, поддержка и поощрение творчески работающих учителей, обладающих высоким уровнем сформированности предметных компетенций;</a:t>
            </a:r>
          </a:p>
          <a:p>
            <a:r>
              <a:rPr lang="ru-RU" dirty="0" smtClean="0"/>
              <a:t>объективная независимая оценка предметных компетенций учителя c предоставлением индивидуальных результатов каждому учителю и обобщённых данных органам управления образованием;</a:t>
            </a:r>
          </a:p>
          <a:p>
            <a:r>
              <a:rPr lang="ru-RU" dirty="0" smtClean="0"/>
              <a:t>инновационная форма повышения квалификации педагогов</a:t>
            </a:r>
          </a:p>
          <a:p>
            <a:r>
              <a:rPr lang="ru-RU" dirty="0" smtClean="0"/>
              <a:t>Являясь объективным способом диагностики профессионального уровня учителя, Олимпиада «ПРОФИ-КРАЙ» позволяет, в конечном итоге,  эффективно управлять качеством школьного образования в новом формате.</a:t>
            </a:r>
          </a:p>
        </p:txBody>
      </p:sp>
    </p:spTree>
    <p:extLst>
      <p:ext uri="{BB962C8B-B14F-4D97-AF65-F5344CB8AC3E}">
        <p14:creationId xmlns:p14="http://schemas.microsoft.com/office/powerpoint/2010/main" val="1758921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590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Тема Office</vt:lpstr>
      <vt:lpstr>Всероссийский семинар - совещание «Актуальные вопросы реализации ФГОС основного общего образования. Региональный аспект.»</vt:lpstr>
      <vt:lpstr>Мануйлова Ирина Викторовна, заместитель председателя Комитета по образованию ГД РФ </vt:lpstr>
      <vt:lpstr>Зырянова Анастасия Владимировна Директор Департамента государственной политики в сфере  общего образования МО РФ </vt:lpstr>
      <vt:lpstr>Безруких Марьяна Михайловна, д.б.н., профессор, академик РАО Институт возрастной физиологии РАО Особенности развития и познавательной деятельности подростков и актуальные вопросы реализации Федерального государственного образовательного стандарта в основной школе</vt:lpstr>
      <vt:lpstr>Школьные факторы риска (ШФР), оказывающие негативное влияние на развитие и здоровье подростка: </vt:lpstr>
      <vt:lpstr>Усиливают и осложняют ШФР: </vt:lpstr>
      <vt:lpstr>Риски, выделенные педагогами:</vt:lpstr>
      <vt:lpstr>Возможные пути минимизации рисков:</vt:lpstr>
      <vt:lpstr>Олимпиада учителей «ПРОФИ-КРАЙ» как инновационная форма повышения квалификации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Мануйлова Ирина Викторовна, заместитель председателя Комитета по образованию ГД РФ</dc:title>
  <dc:creator>Самусенко Елена Анатольевна</dc:creator>
  <cp:lastModifiedBy>Самусенко Елена Анатольевна</cp:lastModifiedBy>
  <cp:revision>10</cp:revision>
  <dcterms:created xsi:type="dcterms:W3CDTF">2015-12-03T05:14:05Z</dcterms:created>
  <dcterms:modified xsi:type="dcterms:W3CDTF">2015-12-03T07:08:18Z</dcterms:modified>
</cp:coreProperties>
</file>