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B50AD-713E-458C-A545-347F367700F4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AA243-FDE8-4769-990D-5DE88C6232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712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1797" y="8685035"/>
            <a:ext cx="2974593" cy="4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10" rIns="91419" bIns="45710" anchor="b"/>
          <a:lstStyle/>
          <a:p>
            <a:pPr algn="r" defTabSz="912813"/>
            <a:fld id="{E8966C14-CBFC-4A7D-8C8A-97964F8A0323}" type="slidenum">
              <a:rPr lang="ru-RU" sz="1200"/>
              <a:pPr algn="r" defTabSz="912813"/>
              <a:t>1</a:t>
            </a:fld>
            <a:endParaRPr lang="ru-RU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Калина: Наличие площадки на открытом воздухе, планировка здания, естественное и искусственное освещение, учебная мебель, ее расстановка, рассадка ребят, правильное планирование работы за компьютерами, школьное питание, медицинское обеспечение детей - все это очень важно и будет учтено в новом документе.</a:t>
            </a:r>
            <a:br>
              <a:rPr lang="ru-RU" smtClean="0"/>
            </a:br>
            <a:r>
              <a:rPr lang="ru-RU" smtClean="0"/>
              <a:t>Облик школ, как по форме, так и по содержанию, должен значительно измениться. Мы получим реальную отдачу, если учиться в школе будет и увлекательно, и интересно, если она станет центром не только обязательного образования, но и самоподготовки, занятий творчеством и спортом.</a:t>
            </a:r>
            <a:br>
              <a:rPr lang="ru-RU" smtClean="0"/>
            </a:br>
            <a:r>
              <a:rPr lang="ru-RU" smtClean="0"/>
              <a:t>Устройство школьной повседневности оказывается важнейшим фактором образования – не менее значимым, чем содержание учебников, квалификация учителей и оснащенность школьных классов и лабораторий.</a:t>
            </a:r>
          </a:p>
          <a:p>
            <a:pPr eaLnBrk="1" hangingPunct="1"/>
            <a:r>
              <a:rPr lang="ru-RU" smtClean="0"/>
              <a:t>Школа существует не для взрослых, а для детей. Детское восприятие – всегда целостное, синкретичное. Дети не могут, например, отделить урок, на котором учитель говорит правильные слова о чистоте и гигиене, от той пыли и грязи, с которой они сталкиваются в школьной реальности.</a:t>
            </a:r>
          </a:p>
          <a:p>
            <a:pPr eaLnBrk="1" hangingPunct="1"/>
            <a:r>
              <a:rPr lang="ru-RU" smtClean="0"/>
              <a:t>При несовпадении «урока учителя» и «урока реальности» школьник попадает в ситуацию когнитивного диссонанса, недоумения, нестерпимого разрыва, ему требуется этот разрыв преодолеть и восстановить целостное понимание. Результат этого процесса – вывод об иллюзорности «урока учителя» по сравнению с «уроком реальности», особенно если это происходит в обстановке убогой и запущенной школьной инфраструктуры.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5920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1797" y="8685035"/>
            <a:ext cx="2974593" cy="4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10" rIns="91419" bIns="45710" anchor="b"/>
          <a:lstStyle/>
          <a:p>
            <a:pPr algn="r" defTabSz="912813"/>
            <a:fld id="{E8966C14-CBFC-4A7D-8C8A-97964F8A0323}" type="slidenum">
              <a:rPr lang="ru-RU" sz="1200"/>
              <a:pPr algn="r" defTabSz="912813"/>
              <a:t>2</a:t>
            </a:fld>
            <a:endParaRPr lang="ru-RU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Калина: Наличие площадки на открытом воздухе, планировка здания, естественное и искусственное освещение, учебная мебель, ее расстановка, рассадка ребят, правильное планирование работы за компьютерами, школьное питание, медицинское обеспечение детей - все это очень важно и будет учтено в новом документе.</a:t>
            </a:r>
            <a:br>
              <a:rPr lang="ru-RU" smtClean="0"/>
            </a:br>
            <a:r>
              <a:rPr lang="ru-RU" smtClean="0"/>
              <a:t>Облик школ, как по форме, так и по содержанию, должен значительно измениться. Мы получим реальную отдачу, если учиться в школе будет и увлекательно, и интересно, если она станет центром не только обязательного образования, но и самоподготовки, занятий творчеством и спортом.</a:t>
            </a:r>
            <a:br>
              <a:rPr lang="ru-RU" smtClean="0"/>
            </a:br>
            <a:r>
              <a:rPr lang="ru-RU" smtClean="0"/>
              <a:t>Устройство школьной повседневности оказывается важнейшим фактором образования – не менее значимым, чем содержание учебников, квалификация учителей и оснащенность школьных классов и лабораторий.</a:t>
            </a:r>
          </a:p>
          <a:p>
            <a:pPr eaLnBrk="1" hangingPunct="1"/>
            <a:r>
              <a:rPr lang="ru-RU" smtClean="0"/>
              <a:t>Школа существует не для взрослых, а для детей. Детское восприятие – всегда целостное, синкретичное. Дети не могут, например, отделить урок, на котором учитель говорит правильные слова о чистоте и гигиене, от той пыли и грязи, с которой они сталкиваются в школьной реальности.</a:t>
            </a:r>
          </a:p>
          <a:p>
            <a:pPr eaLnBrk="1" hangingPunct="1"/>
            <a:r>
              <a:rPr lang="ru-RU" smtClean="0"/>
              <a:t>При несовпадении «урока учителя» и «урока реальности» школьник попадает в ситуацию когнитивного диссонанса, недоумения, нестерпимого разрыва, ему требуется этот разрыв преодолеть и восстановить целостное понимание. Результат этого процесса – вывод об иллюзорности «урока учителя» по сравнению с «уроком реальности», особенно если это происходит в обстановке убогой и запущенной школьной инфраструктуры.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18459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1797" y="8685035"/>
            <a:ext cx="2974593" cy="4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10" rIns="91419" bIns="45710" anchor="b"/>
          <a:lstStyle/>
          <a:p>
            <a:pPr algn="r" defTabSz="912813"/>
            <a:fld id="{E8966C14-CBFC-4A7D-8C8A-97964F8A0323}" type="slidenum">
              <a:rPr lang="ru-RU" sz="1200"/>
              <a:pPr algn="r" defTabSz="912813"/>
              <a:t>3</a:t>
            </a:fld>
            <a:endParaRPr lang="ru-RU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Калина: Наличие площадки на открытом воздухе, планировка здания, естественное и искусственное освещение, учебная мебель, ее расстановка, рассадка ребят, правильное планирование работы за компьютерами, школьное питание, медицинское обеспечение детей - все это очень важно и будет учтено в новом документе.</a:t>
            </a:r>
            <a:br>
              <a:rPr lang="ru-RU" smtClean="0"/>
            </a:br>
            <a:r>
              <a:rPr lang="ru-RU" smtClean="0"/>
              <a:t>Облик школ, как по форме, так и по содержанию, должен значительно измениться. Мы получим реальную отдачу, если учиться в школе будет и увлекательно, и интересно, если она станет центром не только обязательного образования, но и самоподготовки, занятий творчеством и спортом.</a:t>
            </a:r>
            <a:br>
              <a:rPr lang="ru-RU" smtClean="0"/>
            </a:br>
            <a:r>
              <a:rPr lang="ru-RU" smtClean="0"/>
              <a:t>Устройство школьной повседневности оказывается важнейшим фактором образования – не менее значимым, чем содержание учебников, квалификация учителей и оснащенность школьных классов и лабораторий.</a:t>
            </a:r>
          </a:p>
          <a:p>
            <a:pPr eaLnBrk="1" hangingPunct="1"/>
            <a:r>
              <a:rPr lang="ru-RU" smtClean="0"/>
              <a:t>Школа существует не для взрослых, а для детей. Детское восприятие – всегда целостное, синкретичное. Дети не могут, например, отделить урок, на котором учитель говорит правильные слова о чистоте и гигиене, от той пыли и грязи, с которой они сталкиваются в школьной реальности.</a:t>
            </a:r>
          </a:p>
          <a:p>
            <a:pPr eaLnBrk="1" hangingPunct="1"/>
            <a:r>
              <a:rPr lang="ru-RU" smtClean="0"/>
              <a:t>При несовпадении «урока учителя» и «урока реальности» школьник попадает в ситуацию когнитивного диссонанса, недоумения, нестерпимого разрыва, ему требуется этот разрыв преодолеть и восстановить целостное понимание. Результат этого процесса – вывод об иллюзорности «урока учителя» по сравнению с «уроком реальности», особенно если это происходит в обстановке убогой и запущенной школьной инфраструктуры.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78226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1797" y="8685035"/>
            <a:ext cx="2974593" cy="4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10" rIns="91419" bIns="45710" anchor="b"/>
          <a:lstStyle/>
          <a:p>
            <a:pPr algn="r" defTabSz="912813"/>
            <a:fld id="{E8966C14-CBFC-4A7D-8C8A-97964F8A0323}" type="slidenum">
              <a:rPr lang="ru-RU" sz="1200">
                <a:solidFill>
                  <a:prstClr val="black"/>
                </a:solidFill>
              </a:rPr>
              <a:pPr algn="r" defTabSz="912813"/>
              <a:t>4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Калина: Наличие площадки на открытом воздухе, планировка здания, естественное и искусственное освещение, учебная мебель, ее расстановка, рассадка ребят, правильное планирование работы за компьютерами, школьное питание, медицинское обеспечение детей - все это очень важно и будет учтено в новом документе.</a:t>
            </a:r>
            <a:br>
              <a:rPr lang="ru-RU" smtClean="0"/>
            </a:br>
            <a:r>
              <a:rPr lang="ru-RU" smtClean="0"/>
              <a:t>Облик школ, как по форме, так и по содержанию, должен значительно измениться. Мы получим реальную отдачу, если учиться в школе будет и увлекательно, и интересно, если она станет центром не только обязательного образования, но и самоподготовки, занятий творчеством и спортом.</a:t>
            </a:r>
            <a:br>
              <a:rPr lang="ru-RU" smtClean="0"/>
            </a:br>
            <a:r>
              <a:rPr lang="ru-RU" smtClean="0"/>
              <a:t>Устройство школьной повседневности оказывается важнейшим фактором образования – не менее значимым, чем содержание учебников, квалификация учителей и оснащенность школьных классов и лабораторий.</a:t>
            </a:r>
          </a:p>
          <a:p>
            <a:pPr eaLnBrk="1" hangingPunct="1"/>
            <a:r>
              <a:rPr lang="ru-RU" smtClean="0"/>
              <a:t>Школа существует не для взрослых, а для детей. Детское восприятие – всегда целостное, синкретичное. Дети не могут, например, отделить урок, на котором учитель говорит правильные слова о чистоте и гигиене, от той пыли и грязи, с которой они сталкиваются в школьной реальности.</a:t>
            </a:r>
          </a:p>
          <a:p>
            <a:pPr eaLnBrk="1" hangingPunct="1"/>
            <a:r>
              <a:rPr lang="ru-RU" smtClean="0"/>
              <a:t>При несовпадении «урока учителя» и «урока реальности» школьник попадает в ситуацию когнитивного диссонанса, недоумения, нестерпимого разрыва, ему требуется этот разрыв преодолеть и восстановить целостное понимание. Результат этого процесса – вывод об иллюзорности «урока учителя» по сравнению с «уроком реальности», особенно если это происходит в обстановке убогой и запущенной школьной инфраструктуры.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015592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1797" y="8685035"/>
            <a:ext cx="2974593" cy="4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10" rIns="91419" bIns="45710" anchor="b"/>
          <a:lstStyle/>
          <a:p>
            <a:pPr algn="r" defTabSz="912813"/>
            <a:fld id="{E8966C14-CBFC-4A7D-8C8A-97964F8A0323}" type="slidenum">
              <a:rPr lang="ru-RU" sz="1200"/>
              <a:pPr algn="r" defTabSz="912813"/>
              <a:t>5</a:t>
            </a:fld>
            <a:endParaRPr lang="ru-RU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Калина: Наличие площадки на открытом воздухе, планировка здания, естественное и искусственное освещение, учебная мебель, ее расстановка, рассадка ребят, правильное планирование работы за компьютерами, школьное питание, медицинское обеспечение детей - все это очень важно и будет учтено в новом документе.</a:t>
            </a:r>
            <a:br>
              <a:rPr lang="ru-RU" smtClean="0"/>
            </a:br>
            <a:r>
              <a:rPr lang="ru-RU" smtClean="0"/>
              <a:t>Облик школ, как по форме, так и по содержанию, должен значительно измениться. Мы получим реальную отдачу, если учиться в школе будет и увлекательно, и интересно, если она станет центром не только обязательного образования, но и самоподготовки, занятий творчеством и спортом.</a:t>
            </a:r>
            <a:br>
              <a:rPr lang="ru-RU" smtClean="0"/>
            </a:br>
            <a:r>
              <a:rPr lang="ru-RU" smtClean="0"/>
              <a:t>Устройство школьной повседневности оказывается важнейшим фактором образования – не менее значимым, чем содержание учебников, квалификация учителей и оснащенность школьных классов и лабораторий.</a:t>
            </a:r>
          </a:p>
          <a:p>
            <a:pPr eaLnBrk="1" hangingPunct="1"/>
            <a:r>
              <a:rPr lang="ru-RU" smtClean="0"/>
              <a:t>Школа существует не для взрослых, а для детей. Детское восприятие – всегда целостное, синкретичное. Дети не могут, например, отделить урок, на котором учитель говорит правильные слова о чистоте и гигиене, от той пыли и грязи, с которой они сталкиваются в школьной реальности.</a:t>
            </a:r>
          </a:p>
          <a:p>
            <a:pPr eaLnBrk="1" hangingPunct="1"/>
            <a:r>
              <a:rPr lang="ru-RU" smtClean="0"/>
              <a:t>При несовпадении «урока учителя» и «урока реальности» школьник попадает в ситуацию когнитивного диссонанса, недоумения, нестерпимого разрыва, ему требуется этот разрыв преодолеть и восстановить целостное понимание. Результат этого процесса – вывод об иллюзорности «урока учителя» по сравнению с «уроком реальности», особенно если это происходит в обстановке убогой и запущенной школьной инфраструктуры.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83047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1797" y="8685035"/>
            <a:ext cx="2974593" cy="4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10" rIns="91419" bIns="45710" anchor="b"/>
          <a:lstStyle/>
          <a:p>
            <a:pPr algn="r" defTabSz="912813"/>
            <a:fld id="{E8966C14-CBFC-4A7D-8C8A-97964F8A0323}" type="slidenum">
              <a:rPr lang="ru-RU" sz="1200">
                <a:solidFill>
                  <a:prstClr val="black"/>
                </a:solidFill>
              </a:rPr>
              <a:pPr algn="r" defTabSz="912813"/>
              <a:t>6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Калина: Наличие площадки на открытом воздухе, планировка здания, естественное и искусственное освещение, учебная мебель, ее расстановка, рассадка ребят, правильное планирование работы за компьютерами, школьное питание, медицинское обеспечение детей - все это очень важно и будет учтено в новом документе.</a:t>
            </a:r>
            <a:br>
              <a:rPr lang="ru-RU" smtClean="0"/>
            </a:br>
            <a:r>
              <a:rPr lang="ru-RU" smtClean="0"/>
              <a:t>Облик школ, как по форме, так и по содержанию, должен значительно измениться. Мы получим реальную отдачу, если учиться в школе будет и увлекательно, и интересно, если она станет центром не только обязательного образования, но и самоподготовки, занятий творчеством и спортом.</a:t>
            </a:r>
            <a:br>
              <a:rPr lang="ru-RU" smtClean="0"/>
            </a:br>
            <a:r>
              <a:rPr lang="ru-RU" smtClean="0"/>
              <a:t>Устройство школьной повседневности оказывается важнейшим фактором образования – не менее значимым, чем содержание учебников, квалификация учителей и оснащенность школьных классов и лабораторий.</a:t>
            </a:r>
          </a:p>
          <a:p>
            <a:pPr eaLnBrk="1" hangingPunct="1"/>
            <a:r>
              <a:rPr lang="ru-RU" smtClean="0"/>
              <a:t>Школа существует не для взрослых, а для детей. Детское восприятие – всегда целостное, синкретичное. Дети не могут, например, отделить урок, на котором учитель говорит правильные слова о чистоте и гигиене, от той пыли и грязи, с которой они сталкиваются в школьной реальности.</a:t>
            </a:r>
          </a:p>
          <a:p>
            <a:pPr eaLnBrk="1" hangingPunct="1"/>
            <a:r>
              <a:rPr lang="ru-RU" smtClean="0"/>
              <a:t>При несовпадении «урока учителя» и «урока реальности» школьник попадает в ситуацию когнитивного диссонанса, недоумения, нестерпимого разрыва, ему требуется этот разрыв преодолеть и восстановить целостное понимание. Результат этого процесса – вывод об иллюзорности «урока учителя» по сравнению с «уроком реальности», особенно если это происходит в обстановке убогой и запущенной школьной инфраструктуры.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015592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1797" y="8685035"/>
            <a:ext cx="2974593" cy="45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10" rIns="91419" bIns="45710" anchor="b"/>
          <a:lstStyle/>
          <a:p>
            <a:pPr algn="r" defTabSz="912813"/>
            <a:fld id="{E8966C14-CBFC-4A7D-8C8A-97964F8A0323}" type="slidenum">
              <a:rPr lang="ru-RU" sz="1200">
                <a:solidFill>
                  <a:prstClr val="black"/>
                </a:solidFill>
              </a:rPr>
              <a:pPr algn="r" defTabSz="912813"/>
              <a:t>7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Калина: Наличие площадки на открытом воздухе, планировка здания, естественное и искусственное освещение, учебная мебель, ее расстановка, рассадка ребят, правильное планирование работы за компьютерами, школьное питание, медицинское обеспечение детей - все это очень важно и будет учтено в новом документе.</a:t>
            </a:r>
            <a:br>
              <a:rPr lang="ru-RU" smtClean="0"/>
            </a:br>
            <a:r>
              <a:rPr lang="ru-RU" smtClean="0"/>
              <a:t>Облик школ, как по форме, так и по содержанию, должен значительно измениться. Мы получим реальную отдачу, если учиться в школе будет и увлекательно, и интересно, если она станет центром не только обязательного образования, но и самоподготовки, занятий творчеством и спортом.</a:t>
            </a:r>
            <a:br>
              <a:rPr lang="ru-RU" smtClean="0"/>
            </a:br>
            <a:r>
              <a:rPr lang="ru-RU" smtClean="0"/>
              <a:t>Устройство школьной повседневности оказывается важнейшим фактором образования – не менее значимым, чем содержание учебников, квалификация учителей и оснащенность школьных классов и лабораторий.</a:t>
            </a:r>
          </a:p>
          <a:p>
            <a:pPr eaLnBrk="1" hangingPunct="1"/>
            <a:r>
              <a:rPr lang="ru-RU" smtClean="0"/>
              <a:t>Школа существует не для взрослых, а для детей. Детское восприятие – всегда целостное, синкретичное. Дети не могут, например, отделить урок, на котором учитель говорит правильные слова о чистоте и гигиене, от той пыли и грязи, с которой они сталкиваются в школьной реальности.</a:t>
            </a:r>
          </a:p>
          <a:p>
            <a:pPr eaLnBrk="1" hangingPunct="1"/>
            <a:r>
              <a:rPr lang="ru-RU" smtClean="0"/>
              <a:t>При несовпадении «урока учителя» и «урока реальности» школьник попадает в ситуацию когнитивного диссонанса, недоумения, нестерпимого разрыва, ему требуется этот разрыв преодолеть и восстановить целостное понимание. Результат этого процесса – вывод об иллюзорности «урока учителя» по сравнению с «уроком реальности», особенно если это происходит в обстановке убогой и запущенной школьной инфраструктуры.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2821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5400675" y="5589588"/>
            <a:ext cx="32861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473" tIns="40736" rIns="81473" bIns="40736"/>
          <a:lstStyle/>
          <a:p>
            <a:pPr algn="r" defTabSz="814388"/>
            <a:fld id="{598EFBE5-DB43-49AE-90F2-CD54BAE4662A}" type="slidenum">
              <a:rPr lang="ru-RU" sz="1200"/>
              <a:pPr algn="r" defTabSz="814388"/>
              <a:t>1</a:t>
            </a:fld>
            <a:endParaRPr lang="ru-RU" sz="120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8575"/>
            <a:ext cx="9217026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13" y="42863"/>
            <a:ext cx="1689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1357298"/>
            <a:ext cx="8568952" cy="394391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b="1" dirty="0" smtClean="0"/>
              <a:t>II </a:t>
            </a:r>
            <a:r>
              <a:rPr lang="ru-RU" b="1" dirty="0" smtClean="0"/>
              <a:t>педагогический форум </a:t>
            </a:r>
            <a:br>
              <a:rPr lang="ru-RU" b="1" dirty="0" smtClean="0"/>
            </a:br>
            <a:r>
              <a:rPr lang="ru-RU" b="1" dirty="0" smtClean="0"/>
              <a:t>Русского мира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«РУССКИЙ ЯЗЫК И ЛИТЕРАТУРА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В СОВРЕМЕННОМ ОБРАЗОВАТЕЛЬНОМ ПРОСТРАНСТВЕ»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1-2 ноября 2015, </a:t>
            </a:r>
            <a:r>
              <a:rPr lang="ru-RU" b="1" i="1" dirty="0" err="1" smtClean="0">
                <a:solidFill>
                  <a:srgbClr val="FF0000"/>
                </a:solidFill>
              </a:rPr>
              <a:t>г.Владимир</a:t>
            </a:r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dirty="0" smtClean="0"/>
              <a:t>(500 чел. из 64 регионов России)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4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786051" y="5445224"/>
            <a:ext cx="607223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defTabSz="814388">
              <a:defRPr/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Володина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Елена Николаевна</a:t>
            </a:r>
            <a:r>
              <a:rPr lang="ru-RU" sz="32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r" defTabSz="814388">
              <a:defRPr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канд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филол. наук, </a:t>
            </a:r>
            <a:b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доцент кафедры социально-гуманитарных дисциплин ТОГИРРО, </a:t>
            </a:r>
            <a:r>
              <a:rPr lang="ru-RU" b="1" i="1" dirty="0" smtClean="0">
                <a:solidFill>
                  <a:srgbClr val="FF0000"/>
                </a:solidFill>
              </a:rPr>
              <a:t>докторант </a:t>
            </a:r>
            <a:r>
              <a:rPr lang="ru-RU" b="1" i="1" dirty="0" err="1" smtClean="0">
                <a:solidFill>
                  <a:srgbClr val="FF0000"/>
                </a:solidFill>
              </a:rPr>
              <a:t>ТюмГУ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5400675" y="5589588"/>
            <a:ext cx="32861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473" tIns="40736" rIns="81473" bIns="40736"/>
          <a:lstStyle/>
          <a:p>
            <a:pPr algn="r" defTabSz="814388"/>
            <a:fld id="{598EFBE5-DB43-49AE-90F2-CD54BAE4662A}" type="slidenum">
              <a:rPr lang="ru-RU" sz="1200"/>
              <a:pPr algn="r" defTabSz="814388"/>
              <a:t>2</a:t>
            </a:fld>
            <a:endParaRPr lang="ru-RU" sz="120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8575"/>
            <a:ext cx="9217026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13" y="42863"/>
            <a:ext cx="1689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b="1" dirty="0" smtClean="0"/>
              <a:t>II </a:t>
            </a:r>
            <a:r>
              <a:rPr lang="ru-RU" b="1" dirty="0" smtClean="0"/>
              <a:t>педагогический форум</a:t>
            </a:r>
            <a:br>
              <a:rPr lang="ru-RU" b="1" dirty="0" smtClean="0"/>
            </a:br>
            <a:r>
              <a:rPr lang="ru-RU" b="1" dirty="0" smtClean="0"/>
              <a:t> Русского мира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4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988840"/>
            <a:ext cx="8435280" cy="532859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8600" b="1" i="1" dirty="0" smtClean="0">
                <a:solidFill>
                  <a:srgbClr val="FF0000"/>
                </a:solidFill>
              </a:rPr>
              <a:t>Президент РАО Л.А. Вербицкая:</a:t>
            </a:r>
          </a:p>
          <a:p>
            <a:pPr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7400" b="1" dirty="0" smtClean="0"/>
              <a:t>Одобрена</a:t>
            </a:r>
            <a:r>
              <a:rPr lang="en-US" sz="7400" dirty="0" smtClean="0"/>
              <a:t> </a:t>
            </a:r>
            <a:r>
              <a:rPr lang="ru-RU" sz="7400" b="1" dirty="0" smtClean="0"/>
              <a:t>Концепция преподавания русского языка и литературы в ОУ РФ.</a:t>
            </a:r>
          </a:p>
          <a:p>
            <a:pPr>
              <a:buFont typeface="Wingdings" pitchFamily="2" charset="2"/>
              <a:buChar char="ü"/>
            </a:pPr>
            <a:r>
              <a:rPr lang="ru-RU" sz="7400" b="1" dirty="0" smtClean="0"/>
              <a:t>Разработаны </a:t>
            </a:r>
            <a:r>
              <a:rPr lang="ru-RU" sz="7400" b="1" dirty="0" err="1" smtClean="0"/>
              <a:t>метапредметные</a:t>
            </a:r>
            <a:r>
              <a:rPr lang="ru-RU" sz="7400" b="1" dirty="0" smtClean="0"/>
              <a:t> программы по смысловому чтению, формированию проектной и информационной культуры.</a:t>
            </a:r>
          </a:p>
          <a:p>
            <a:pPr>
              <a:buFont typeface="Wingdings" pitchFamily="2" charset="2"/>
              <a:buChar char="ü"/>
            </a:pPr>
            <a:r>
              <a:rPr lang="ru-RU" sz="7400" b="1" dirty="0" smtClean="0"/>
              <a:t>6 июня как проект «День русского языка».</a:t>
            </a:r>
          </a:p>
          <a:p>
            <a:pPr>
              <a:buFont typeface="Wingdings" pitchFamily="2" charset="2"/>
              <a:buChar char="ü"/>
            </a:pPr>
            <a:r>
              <a:rPr lang="ru-RU" sz="7400" b="1" dirty="0" smtClean="0"/>
              <a:t>Тотальный диктант.</a:t>
            </a:r>
          </a:p>
          <a:p>
            <a:pPr>
              <a:buFont typeface="Wingdings" pitchFamily="2" charset="2"/>
              <a:buChar char="ü"/>
            </a:pPr>
            <a:r>
              <a:rPr lang="ru-RU" sz="7400" b="1" dirty="0" smtClean="0"/>
              <a:t> Каникулярная программа «</a:t>
            </a:r>
            <a:r>
              <a:rPr lang="ru-RU" sz="7400" b="1" dirty="0" err="1" smtClean="0"/>
              <a:t>Читайград</a:t>
            </a:r>
            <a:r>
              <a:rPr lang="ru-RU" sz="7400" b="1" dirty="0" smtClean="0"/>
              <a:t>».</a:t>
            </a:r>
          </a:p>
          <a:p>
            <a:pPr>
              <a:buFont typeface="Wingdings" pitchFamily="2" charset="2"/>
              <a:buChar char="ü"/>
            </a:pPr>
            <a:r>
              <a:rPr lang="ru-RU" sz="7400" b="1" dirty="0" smtClean="0"/>
              <a:t>Готовится пособие «100 проектов в поддержку чтения».</a:t>
            </a:r>
          </a:p>
          <a:p>
            <a:pPr>
              <a:buFont typeface="Wingdings" pitchFamily="2" charset="2"/>
              <a:buChar char="ü"/>
            </a:pPr>
            <a:r>
              <a:rPr lang="ru-RU" sz="7400" b="1" dirty="0" smtClean="0"/>
              <a:t>Необходимость разработки линейки учебников с 1 по 11 </a:t>
            </a:r>
            <a:r>
              <a:rPr lang="ru-RU" sz="7400" b="1" dirty="0" err="1" smtClean="0"/>
              <a:t>кл</a:t>
            </a:r>
            <a:r>
              <a:rPr lang="ru-RU" sz="7400" b="1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ru-RU" sz="6000" b="1" dirty="0" smtClean="0"/>
          </a:p>
          <a:p>
            <a:pPr>
              <a:buNone/>
            </a:pP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5400675" y="5589588"/>
            <a:ext cx="32861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473" tIns="40736" rIns="81473" bIns="40736"/>
          <a:lstStyle/>
          <a:p>
            <a:pPr algn="r" defTabSz="814388"/>
            <a:fld id="{598EFBE5-DB43-49AE-90F2-CD54BAE4662A}" type="slidenum">
              <a:rPr lang="ru-RU" sz="1200"/>
              <a:pPr algn="r" defTabSz="814388"/>
              <a:t>3</a:t>
            </a:fld>
            <a:endParaRPr lang="ru-RU" sz="120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8575"/>
            <a:ext cx="9217026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13" y="42863"/>
            <a:ext cx="1689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b="1" dirty="0" smtClean="0"/>
              <a:t>II </a:t>
            </a:r>
            <a:r>
              <a:rPr lang="ru-RU" b="1" dirty="0" smtClean="0"/>
              <a:t>педагогический форум</a:t>
            </a:r>
            <a:br>
              <a:rPr lang="ru-RU" b="1" dirty="0" smtClean="0"/>
            </a:br>
            <a:r>
              <a:rPr lang="ru-RU" b="1" dirty="0" smtClean="0"/>
              <a:t> Русского мира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4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515719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6000" b="1" i="1" dirty="0" smtClean="0">
                <a:solidFill>
                  <a:srgbClr val="FF0000"/>
                </a:solidFill>
              </a:rPr>
              <a:t>С.В. Волков, член рабочей группы 2-х</a:t>
            </a:r>
            <a:r>
              <a:rPr lang="ru-RU" sz="6000" b="1" i="1" dirty="0" smtClean="0"/>
              <a:t> </a:t>
            </a:r>
            <a:r>
              <a:rPr lang="ru-RU" sz="6000" b="1" i="1" dirty="0" smtClean="0">
                <a:solidFill>
                  <a:srgbClr val="FF0000"/>
                </a:solidFill>
              </a:rPr>
              <a:t>Концепций преподавания русского языка и литературы :</a:t>
            </a:r>
          </a:p>
          <a:p>
            <a:pPr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5000" b="1" u="sng" dirty="0" smtClean="0"/>
              <a:t>Принципиальные отличия</a:t>
            </a:r>
            <a:r>
              <a:rPr lang="en-US" sz="5000" u="sng" dirty="0" smtClean="0"/>
              <a:t> </a:t>
            </a:r>
            <a:r>
              <a:rPr lang="ru-RU" sz="5000" dirty="0" smtClean="0">
                <a:solidFill>
                  <a:srgbClr val="FF0000"/>
                </a:solidFill>
              </a:rPr>
              <a:t>«</a:t>
            </a:r>
            <a:r>
              <a:rPr lang="ru-RU" sz="5000" b="1" dirty="0" smtClean="0">
                <a:solidFill>
                  <a:srgbClr val="FF0000"/>
                </a:solidFill>
              </a:rPr>
              <a:t>Концепции преподавания русского языка и литературы в ОУ РФ» (</a:t>
            </a:r>
            <a:r>
              <a:rPr lang="ru-RU" sz="5000" b="1" dirty="0" err="1" smtClean="0">
                <a:solidFill>
                  <a:srgbClr val="FF0000"/>
                </a:solidFill>
              </a:rPr>
              <a:t>Гос.Дума</a:t>
            </a:r>
            <a:r>
              <a:rPr lang="ru-RU" sz="5000" b="1" dirty="0" smtClean="0">
                <a:solidFill>
                  <a:srgbClr val="FF0000"/>
                </a:solidFill>
              </a:rPr>
              <a:t>, С.Е. Нарышкин, проект одобрен 29.10.15)</a:t>
            </a:r>
            <a:r>
              <a:rPr lang="ru-RU" sz="5000" b="1" dirty="0" smtClean="0"/>
              <a:t> </a:t>
            </a:r>
          </a:p>
          <a:p>
            <a:pPr>
              <a:buNone/>
            </a:pPr>
            <a:r>
              <a:rPr lang="ru-RU" sz="5000" b="1" dirty="0" smtClean="0"/>
              <a:t>от</a:t>
            </a:r>
            <a:r>
              <a:rPr lang="ru-RU" sz="5000" dirty="0" smtClean="0"/>
              <a:t> </a:t>
            </a:r>
            <a:r>
              <a:rPr lang="ru-RU" sz="5000" b="1" dirty="0" smtClean="0"/>
              <a:t>прежней, резко критикуемой </a:t>
            </a:r>
            <a:r>
              <a:rPr lang="ru-RU" sz="5000" b="1" dirty="0" smtClean="0">
                <a:solidFill>
                  <a:srgbClr val="FF0000"/>
                </a:solidFill>
              </a:rPr>
              <a:t>«Концепции школьного филологического образования» («Ассоциация учителей литературы и русского языка»):</a:t>
            </a:r>
          </a:p>
          <a:p>
            <a:pPr>
              <a:buNone/>
            </a:pPr>
            <a:endParaRPr lang="ru-RU" sz="4200" b="1" dirty="0" smtClean="0">
              <a:solidFill>
                <a:srgbClr val="221A2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4200" b="1" u="sng" dirty="0" smtClean="0"/>
              <a:t>другой посыл: </a:t>
            </a:r>
            <a:r>
              <a:rPr lang="ru-RU" sz="4200" b="1" dirty="0" smtClean="0"/>
              <a:t>адресована обществу, а не только филологам, </a:t>
            </a:r>
          </a:p>
          <a:p>
            <a:pPr>
              <a:buFont typeface="Wingdings" pitchFamily="2" charset="2"/>
              <a:buChar char="Ø"/>
            </a:pPr>
            <a:r>
              <a:rPr lang="ru-RU" sz="4200" b="1" dirty="0" smtClean="0"/>
              <a:t>написана более понятным, непрофессиональным языком (по аналогии с Концепцией математического образования)</a:t>
            </a:r>
          </a:p>
          <a:p>
            <a:pPr>
              <a:buNone/>
            </a:pPr>
            <a:endParaRPr lang="ru-RU" sz="4200" b="1" dirty="0" smtClean="0"/>
          </a:p>
          <a:p>
            <a:pPr>
              <a:buFont typeface="Wingdings" pitchFamily="2" charset="2"/>
              <a:buChar char="Ø"/>
            </a:pPr>
            <a:r>
              <a:rPr lang="ru-RU" sz="4200" b="1" u="sng" dirty="0" smtClean="0">
                <a:solidFill>
                  <a:srgbClr val="FF0000"/>
                </a:solidFill>
              </a:rPr>
              <a:t>обсуждение на сайтах (декабрь):</a:t>
            </a:r>
          </a:p>
          <a:p>
            <a:pPr>
              <a:buFont typeface="Wingdings" pitchFamily="2" charset="2"/>
              <a:buChar char="Ø"/>
            </a:pPr>
            <a:endParaRPr lang="ru-RU" sz="4200" b="1" u="sng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4200" b="1" dirty="0" smtClean="0">
                <a:solidFill>
                  <a:srgbClr val="FF0000"/>
                </a:solidFill>
              </a:rPr>
              <a:t>http://www.edu.crowdexpert.ru</a:t>
            </a:r>
            <a:r>
              <a:rPr lang="ru-RU" sz="4200" b="1" dirty="0" smtClean="0">
                <a:solidFill>
                  <a:srgbClr val="FF0000"/>
                </a:solidFill>
              </a:rPr>
              <a:t> </a:t>
            </a:r>
            <a:r>
              <a:rPr lang="ru-RU" sz="4200" b="1" dirty="0" smtClean="0"/>
              <a:t>(педагогические работники, специалисты органов управления образованием, региональных институтов повышения квалификации)</a:t>
            </a:r>
          </a:p>
          <a:p>
            <a:pPr>
              <a:buNone/>
            </a:pPr>
            <a:endParaRPr lang="ru-RU" sz="4200" b="1" dirty="0" smtClean="0"/>
          </a:p>
          <a:p>
            <a:pPr>
              <a:buFont typeface="Wingdings" pitchFamily="2" charset="2"/>
              <a:buChar char="ü"/>
            </a:pPr>
            <a:r>
              <a:rPr lang="ru-RU" sz="4200" b="1" dirty="0" smtClean="0"/>
              <a:t> </a:t>
            </a:r>
            <a:r>
              <a:rPr lang="ru-RU" sz="4200" b="1" dirty="0" err="1" smtClean="0">
                <a:solidFill>
                  <a:srgbClr val="FF0000"/>
                </a:solidFill>
              </a:rPr>
              <a:t>www.gouo.ru</a:t>
            </a:r>
            <a:r>
              <a:rPr lang="ru-RU" sz="4200" b="1" dirty="0" smtClean="0"/>
              <a:t> (родители, члены органов </a:t>
            </a:r>
            <a:r>
              <a:rPr lang="ru-RU" sz="4200" b="1" dirty="0" err="1" smtClean="0"/>
              <a:t>государственнообщественного</a:t>
            </a:r>
            <a:r>
              <a:rPr lang="ru-RU" sz="4200" b="1" dirty="0" smtClean="0"/>
              <a:t> управления, общественных и профессиональных организаций)</a:t>
            </a:r>
            <a:r>
              <a:rPr lang="en-US" sz="4200" b="1" dirty="0" smtClean="0"/>
              <a:t> </a:t>
            </a:r>
            <a:r>
              <a:rPr lang="ru-RU" sz="4200" b="1" dirty="0" smtClean="0"/>
              <a:t/>
            </a:r>
            <a:br>
              <a:rPr lang="ru-RU" sz="4200" b="1" dirty="0" smtClean="0"/>
            </a:br>
            <a:endParaRPr lang="ru-RU" sz="4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5400675" y="5589588"/>
            <a:ext cx="32861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473" tIns="40736" rIns="81473" bIns="40736"/>
          <a:lstStyle/>
          <a:p>
            <a:pPr algn="r" defTabSz="814388"/>
            <a:fld id="{598EFBE5-DB43-49AE-90F2-CD54BAE4662A}" type="slidenum">
              <a:rPr lang="ru-RU" sz="1200">
                <a:solidFill>
                  <a:prstClr val="black"/>
                </a:solidFill>
              </a:rPr>
              <a:pPr algn="r" defTabSz="814388"/>
              <a:t>4</a:t>
            </a:fld>
            <a:endParaRPr lang="ru-RU" sz="1200">
              <a:solidFill>
                <a:prstClr val="black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8575"/>
            <a:ext cx="9217026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13" y="42863"/>
            <a:ext cx="1689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864096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>II </a:t>
            </a:r>
            <a:r>
              <a:rPr lang="ru-RU" sz="3600" b="1" dirty="0" smtClean="0"/>
              <a:t>педагогический форум</a:t>
            </a:r>
            <a:br>
              <a:rPr lang="ru-RU" sz="3600" b="1" dirty="0" smtClean="0"/>
            </a:br>
            <a:r>
              <a:rPr lang="ru-RU" sz="3600" b="1" dirty="0" smtClean="0"/>
              <a:t>            Русского мира: дискуссия о 3-х списках </a:t>
            </a:r>
            <a:br>
              <a:rPr lang="ru-RU" sz="3600" b="1" dirty="0" smtClean="0"/>
            </a:br>
            <a:r>
              <a:rPr lang="ru-RU" sz="3600" b="1" dirty="0" smtClean="0"/>
              <a:t>для чтения в старшей школе</a:t>
            </a:r>
            <a:br>
              <a:rPr lang="ru-RU" sz="36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4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51520" y="1916832"/>
            <a:ext cx="8892480" cy="475252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b="1" i="1" dirty="0" smtClean="0">
                <a:solidFill>
                  <a:srgbClr val="FF0000"/>
                </a:solidFill>
              </a:rPr>
              <a:t>С.В. Волков, член рабочей группы 2-х</a:t>
            </a:r>
            <a:r>
              <a:rPr lang="ru-RU" sz="2400" b="1" i="1" dirty="0" smtClean="0"/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Концепций преподавания русского языка и литературы :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221A2C"/>
                </a:solidFill>
              </a:rPr>
              <a:t>«Есть мнение, что в старшей школе список А сформировать невозможно, поэтому сделать только списки В и С».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400" b="1" dirty="0" smtClean="0">
              <a:solidFill>
                <a:srgbClr val="221A2C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i="1" dirty="0" smtClean="0">
                <a:solidFill>
                  <a:srgbClr val="FF0000"/>
                </a:solidFill>
              </a:rPr>
              <a:t>И.Н. Сухих,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д.фил.н</a:t>
            </a:r>
            <a:r>
              <a:rPr lang="ru-RU" sz="2400" b="1" i="1" dirty="0" smtClean="0">
                <a:solidFill>
                  <a:srgbClr val="FF0000"/>
                </a:solidFill>
              </a:rPr>
              <a:t>., проф., автор учебника литературы: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221A2C"/>
                </a:solidFill>
              </a:rPr>
              <a:t>«Этот путь непродуктивен. Тургенева можно заменить только</a:t>
            </a:r>
            <a:r>
              <a:rPr lang="ru-RU" sz="2400" b="1" dirty="0">
                <a:solidFill>
                  <a:srgbClr val="221A2C"/>
                </a:solidFill>
              </a:rPr>
              <a:t> </a:t>
            </a:r>
            <a:r>
              <a:rPr lang="ru-RU" sz="2400" b="1" dirty="0" smtClean="0">
                <a:solidFill>
                  <a:srgbClr val="221A2C"/>
                </a:solidFill>
              </a:rPr>
              <a:t>Тургеневым, а не </a:t>
            </a:r>
            <a:r>
              <a:rPr lang="ru-RU" sz="2400" b="1" dirty="0" err="1" smtClean="0">
                <a:solidFill>
                  <a:srgbClr val="221A2C"/>
                </a:solidFill>
              </a:rPr>
              <a:t>Прилепиным</a:t>
            </a:r>
            <a:r>
              <a:rPr lang="ru-RU" sz="2400" b="1" dirty="0" smtClean="0">
                <a:solidFill>
                  <a:srgbClr val="221A2C"/>
                </a:solidFill>
              </a:rPr>
              <a:t>… Наша литература существует до тех пор, пока есть </a:t>
            </a:r>
            <a:r>
              <a:rPr lang="ru-RU" sz="2400" b="1" dirty="0" smtClean="0">
                <a:solidFill>
                  <a:srgbClr val="FF0000"/>
                </a:solidFill>
              </a:rPr>
              <a:t>классический канон </a:t>
            </a:r>
            <a:r>
              <a:rPr lang="ru-RU" sz="2400" b="1" dirty="0" smtClean="0">
                <a:solidFill>
                  <a:srgbClr val="221A2C"/>
                </a:solidFill>
              </a:rPr>
              <a:t>как скелет культуры».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400" b="1" dirty="0" smtClean="0">
              <a:solidFill>
                <a:srgbClr val="221A2C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i="1" dirty="0" smtClean="0">
                <a:solidFill>
                  <a:srgbClr val="FF0000"/>
                </a:solidFill>
              </a:rPr>
              <a:t>С.В. Федоров, д.п.н. (</a:t>
            </a:r>
            <a:r>
              <a:rPr lang="ru-RU" sz="2400" b="1" i="1" dirty="0" err="1" smtClean="0">
                <a:solidFill>
                  <a:srgbClr val="FF0000"/>
                </a:solidFill>
              </a:rPr>
              <a:t>СпГУ</a:t>
            </a:r>
            <a:r>
              <a:rPr lang="ru-RU" sz="2400" b="1" i="1" dirty="0" smtClean="0">
                <a:solidFill>
                  <a:srgbClr val="FF0000"/>
                </a:solidFill>
              </a:rPr>
              <a:t>, Санкт-Петербург):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221A2C"/>
                </a:solidFill>
              </a:rPr>
              <a:t>«Я не исключал бы из списка тексты, а включал».</a:t>
            </a:r>
          </a:p>
          <a:p>
            <a:pPr marL="0" indent="0">
              <a:buNone/>
            </a:pPr>
            <a:endParaRPr lang="ru-RU" sz="3400" b="1" dirty="0" smtClean="0">
              <a:solidFill>
                <a:srgbClr val="221A2C"/>
              </a:solidFill>
            </a:endParaRPr>
          </a:p>
          <a:p>
            <a:pPr marL="514350" indent="-514350">
              <a:buAutoNum type="arabicPeriod"/>
            </a:pPr>
            <a:endParaRPr lang="ru-RU" sz="3400" b="1" dirty="0" smtClean="0">
              <a:solidFill>
                <a:srgbClr val="221A2C"/>
              </a:solidFill>
            </a:endParaRPr>
          </a:p>
          <a:p>
            <a:pPr>
              <a:buNone/>
            </a:pPr>
            <a:endParaRPr lang="ru-RU" sz="3400" b="1" dirty="0" smtClean="0">
              <a:solidFill>
                <a:srgbClr val="221A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73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5400675" y="5589588"/>
            <a:ext cx="32861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473" tIns="40736" rIns="81473" bIns="40736"/>
          <a:lstStyle/>
          <a:p>
            <a:pPr algn="r" defTabSz="814388"/>
            <a:fld id="{598EFBE5-DB43-49AE-90F2-CD54BAE4662A}" type="slidenum">
              <a:rPr lang="ru-RU" sz="1200"/>
              <a:pPr algn="r" defTabSz="814388"/>
              <a:t>5</a:t>
            </a:fld>
            <a:endParaRPr lang="ru-RU" sz="120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8575"/>
            <a:ext cx="9217026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13" y="42863"/>
            <a:ext cx="1689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b="1" dirty="0" smtClean="0"/>
              <a:t>II </a:t>
            </a:r>
            <a:r>
              <a:rPr lang="ru-RU" b="1" dirty="0" smtClean="0"/>
              <a:t>педагогический форум</a:t>
            </a:r>
            <a:br>
              <a:rPr lang="ru-RU" b="1" dirty="0" smtClean="0"/>
            </a:br>
            <a:r>
              <a:rPr lang="ru-RU" b="1" dirty="0" smtClean="0"/>
              <a:t> Русского мира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4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9685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000" b="1" i="1" dirty="0" smtClean="0">
                <a:solidFill>
                  <a:srgbClr val="FF0000"/>
                </a:solidFill>
              </a:rPr>
              <a:t>С.В. Волков, член рабочей группы 2-х</a:t>
            </a:r>
            <a:r>
              <a:rPr lang="ru-RU" sz="3000" b="1" i="1" dirty="0" smtClean="0"/>
              <a:t> </a:t>
            </a:r>
            <a:r>
              <a:rPr lang="ru-RU" sz="3000" b="1" i="1" dirty="0" smtClean="0">
                <a:solidFill>
                  <a:srgbClr val="FF0000"/>
                </a:solidFill>
              </a:rPr>
              <a:t>Концепций преподавания русского языка и литературы :</a:t>
            </a:r>
            <a:endParaRPr lang="ru-RU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800" b="1" u="sng" dirty="0" smtClean="0"/>
              <a:t>Принципиальные позиции</a:t>
            </a:r>
            <a:r>
              <a:rPr lang="en-US" sz="3800" u="sng" dirty="0" smtClean="0"/>
              <a:t> </a:t>
            </a:r>
            <a:r>
              <a:rPr lang="ru-RU" sz="3800" dirty="0" smtClean="0">
                <a:solidFill>
                  <a:srgbClr val="FF0000"/>
                </a:solidFill>
              </a:rPr>
              <a:t>«</a:t>
            </a:r>
            <a:r>
              <a:rPr lang="ru-RU" sz="3800" b="1" dirty="0" smtClean="0">
                <a:solidFill>
                  <a:srgbClr val="FF0000"/>
                </a:solidFill>
              </a:rPr>
              <a:t>Концепции преподавания русского языка и литературы в ОУ РФ» по предмету «Литература»:</a:t>
            </a:r>
            <a:endParaRPr lang="ru-RU" sz="3400" b="1" dirty="0" smtClean="0">
              <a:solidFill>
                <a:srgbClr val="221A2C"/>
              </a:solidFill>
            </a:endParaRPr>
          </a:p>
          <a:p>
            <a:pPr marL="514350" indent="-514350">
              <a:buAutoNum type="arabicPeriod"/>
            </a:pPr>
            <a:r>
              <a:rPr lang="ru-RU" sz="3400" b="1" dirty="0" smtClean="0">
                <a:solidFill>
                  <a:srgbClr val="221A2C"/>
                </a:solidFill>
              </a:rPr>
              <a:t>Вернуть на уроки литературы чтение.</a:t>
            </a:r>
          </a:p>
          <a:p>
            <a:pPr marL="514350" indent="-514350">
              <a:buAutoNum type="arabicPeriod"/>
            </a:pPr>
            <a:r>
              <a:rPr lang="ru-RU" sz="3400" b="1" dirty="0" smtClean="0">
                <a:solidFill>
                  <a:srgbClr val="221A2C"/>
                </a:solidFill>
              </a:rPr>
              <a:t>На уроке должен быть разговор о смыслах.</a:t>
            </a:r>
          </a:p>
          <a:p>
            <a:pPr marL="514350" indent="-514350">
              <a:buAutoNum type="arabicPeriod"/>
            </a:pPr>
            <a:r>
              <a:rPr lang="ru-RU" sz="3400" b="1" dirty="0" smtClean="0">
                <a:solidFill>
                  <a:srgbClr val="221A2C"/>
                </a:solidFill>
              </a:rPr>
              <a:t>Сами педагоги должны читать.</a:t>
            </a:r>
          </a:p>
          <a:p>
            <a:pPr marL="514350" indent="-514350">
              <a:buAutoNum type="arabicPeriod"/>
            </a:pPr>
            <a:endParaRPr lang="ru-RU" sz="3400" b="1" dirty="0" smtClean="0">
              <a:solidFill>
                <a:srgbClr val="221A2C"/>
              </a:solidFill>
            </a:endParaRPr>
          </a:p>
          <a:p>
            <a:pPr marL="514350" indent="-514350">
              <a:buAutoNum type="arabicPeriod"/>
            </a:pPr>
            <a:endParaRPr lang="ru-RU" sz="3400" b="1" dirty="0" smtClean="0">
              <a:solidFill>
                <a:srgbClr val="221A2C"/>
              </a:solidFill>
            </a:endParaRPr>
          </a:p>
          <a:p>
            <a:pPr>
              <a:buNone/>
            </a:pPr>
            <a:endParaRPr lang="ru-RU" sz="3400" b="1" dirty="0" smtClean="0">
              <a:solidFill>
                <a:srgbClr val="221A2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5400675" y="5589588"/>
            <a:ext cx="32861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473" tIns="40736" rIns="81473" bIns="40736"/>
          <a:lstStyle/>
          <a:p>
            <a:pPr algn="r" defTabSz="814388"/>
            <a:fld id="{598EFBE5-DB43-49AE-90F2-CD54BAE4662A}" type="slidenum">
              <a:rPr lang="ru-RU" sz="1200">
                <a:solidFill>
                  <a:prstClr val="black"/>
                </a:solidFill>
              </a:rPr>
              <a:pPr algn="r" defTabSz="814388"/>
              <a:t>6</a:t>
            </a:fld>
            <a:endParaRPr lang="ru-RU" sz="1200">
              <a:solidFill>
                <a:prstClr val="black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8575"/>
            <a:ext cx="9217026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13" y="42863"/>
            <a:ext cx="1689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>II </a:t>
            </a:r>
            <a:r>
              <a:rPr lang="ru-RU" sz="3600" b="1" dirty="0" smtClean="0"/>
              <a:t>педагогический форум: 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проблемные зоны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4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251520" y="1916832"/>
            <a:ext cx="8892480" cy="47525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/>
              <a:t> </a:t>
            </a:r>
            <a:r>
              <a:rPr lang="ru-RU" b="1" dirty="0" smtClean="0"/>
              <a:t>в Концепции преподавания </a:t>
            </a:r>
          </a:p>
          <a:p>
            <a:pPr algn="ctr">
              <a:buNone/>
            </a:pPr>
            <a:r>
              <a:rPr lang="ru-RU" b="1" dirty="0" smtClean="0"/>
              <a:t>русского языка и литературы :</a:t>
            </a:r>
          </a:p>
          <a:p>
            <a:pPr>
              <a:buNone/>
            </a:pPr>
            <a:endParaRPr lang="ru-RU" sz="2400" b="1" dirty="0" smtClean="0">
              <a:solidFill>
                <a:srgbClr val="221A2C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</a:rPr>
              <a:t>Особенности преподавания русского языка в условиях ограниченной русскоязычной среды;</a:t>
            </a:r>
          </a:p>
          <a:p>
            <a:pPr>
              <a:buNone/>
            </a:pPr>
            <a:endParaRPr lang="ru-RU" b="1" dirty="0" smtClean="0">
              <a:solidFill>
                <a:srgbClr val="221A2C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</a:rPr>
              <a:t>Судьба предметной области «Русский язык и литература» в старшей школе.</a:t>
            </a:r>
            <a:endParaRPr lang="ru-RU" b="1" dirty="0" smtClean="0">
              <a:solidFill>
                <a:srgbClr val="221A2C"/>
              </a:solidFill>
            </a:endParaRPr>
          </a:p>
          <a:p>
            <a:pPr marL="514350" indent="-514350">
              <a:buAutoNum type="arabicPeriod"/>
            </a:pPr>
            <a:endParaRPr lang="ru-RU" sz="3400" b="1" dirty="0" smtClean="0">
              <a:solidFill>
                <a:srgbClr val="221A2C"/>
              </a:solidFill>
            </a:endParaRPr>
          </a:p>
          <a:p>
            <a:pPr>
              <a:buNone/>
            </a:pPr>
            <a:endParaRPr lang="ru-RU" sz="3400" b="1" dirty="0" smtClean="0">
              <a:solidFill>
                <a:srgbClr val="221A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73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5400675" y="5589588"/>
            <a:ext cx="32861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473" tIns="40736" rIns="81473" bIns="40736"/>
          <a:lstStyle/>
          <a:p>
            <a:pPr algn="r" defTabSz="814388"/>
            <a:fld id="{598EFBE5-DB43-49AE-90F2-CD54BAE4662A}" type="slidenum">
              <a:rPr lang="ru-RU" sz="1200">
                <a:solidFill>
                  <a:prstClr val="black"/>
                </a:solidFill>
              </a:rPr>
              <a:pPr algn="r" defTabSz="814388"/>
              <a:t>7</a:t>
            </a:fld>
            <a:endParaRPr lang="ru-RU" sz="1200">
              <a:solidFill>
                <a:prstClr val="black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3" y="-28575"/>
            <a:ext cx="9217026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13" y="42863"/>
            <a:ext cx="1689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1340768"/>
            <a:ext cx="8568952" cy="396044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СПАСИБО ЗА ВНИМАНИЕ!</a:t>
            </a:r>
            <a:br>
              <a:rPr lang="ru-RU" sz="40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Участвуйте в 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профессонально-общественном</a:t>
            </a:r>
            <a:r>
              <a:rPr lang="ru-RU" sz="4000" b="1" i="1" dirty="0" smtClean="0">
                <a:solidFill>
                  <a:srgbClr val="FF0000"/>
                </a:solidFill>
              </a:rPr>
              <a:t> обсуждении проекта Концепции!</a:t>
            </a:r>
            <a:r>
              <a:rPr lang="en-US" sz="4000" b="1" i="1" dirty="0" smtClean="0">
                <a:solidFill>
                  <a:srgbClr val="FF0000"/>
                </a:solidFill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</a:rPr>
              <a:t>Направляйте свои предложения!</a:t>
            </a:r>
            <a:r>
              <a:rPr lang="ru-RU" sz="4900" b="1" i="1" dirty="0" smtClean="0">
                <a:solidFill>
                  <a:srgbClr val="FF0000"/>
                </a:solidFill>
              </a:rPr>
              <a:t/>
            </a:r>
            <a:br>
              <a:rPr lang="ru-RU" sz="4900" b="1" i="1" dirty="0" smtClean="0">
                <a:solidFill>
                  <a:srgbClr val="FF0000"/>
                </a:solidFill>
              </a:rPr>
            </a:br>
            <a:r>
              <a:rPr lang="en-US" sz="4900" b="1" i="1" dirty="0" smtClean="0">
                <a:solidFill>
                  <a:srgbClr val="FF0000"/>
                </a:solidFill>
              </a:rPr>
              <a:t>                                        </a:t>
            </a:r>
            <a:r>
              <a:rPr lang="ru-RU" sz="4900" b="1" i="1" dirty="0" smtClean="0">
                <a:solidFill>
                  <a:srgbClr val="FF0000"/>
                </a:solidFill>
              </a:rPr>
              <a:t/>
            </a:r>
            <a:br>
              <a:rPr lang="ru-RU" sz="4900" b="1" i="1" dirty="0" smtClean="0">
                <a:solidFill>
                  <a:srgbClr val="FF0000"/>
                </a:solidFill>
              </a:rPr>
            </a:br>
            <a:r>
              <a:rPr lang="en-US" sz="4900" b="1" i="1" dirty="0" smtClean="0">
                <a:solidFill>
                  <a:srgbClr val="FF0000"/>
                </a:solidFill>
              </a:rPr>
              <a:t> </a:t>
            </a:r>
            <a:r>
              <a:rPr lang="ru-RU" sz="4900" b="1" i="1" dirty="0" smtClean="0">
                <a:solidFill>
                  <a:srgbClr val="FF0000"/>
                </a:solidFill>
              </a:rPr>
              <a:t>КОНТАКТЫ:</a:t>
            </a:r>
            <a:br>
              <a:rPr lang="ru-RU" sz="4900" b="1" i="1" dirty="0" smtClean="0">
                <a:solidFill>
                  <a:srgbClr val="FF0000"/>
                </a:solidFill>
              </a:rPr>
            </a:br>
            <a:r>
              <a:rPr lang="ru-RU" sz="4900" b="1" i="1" dirty="0" smtClean="0">
                <a:solidFill>
                  <a:srgbClr val="FF0000"/>
                </a:solidFill>
              </a:rPr>
              <a:t/>
            </a:r>
            <a:br>
              <a:rPr lang="ru-RU" sz="4900" b="1" i="1" dirty="0" smtClean="0">
                <a:solidFill>
                  <a:srgbClr val="FF0000"/>
                </a:solidFill>
              </a:rPr>
            </a:br>
            <a:r>
              <a:rPr lang="en-US" sz="3600" b="1" i="1" dirty="0" smtClean="0">
                <a:solidFill>
                  <a:srgbClr val="002060"/>
                </a:solidFill>
              </a:rPr>
              <a:t>kafedra_filologia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@mail.ru 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elena_mayak_@</a:t>
            </a: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mail.ru</a:t>
            </a: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4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699792" y="4869160"/>
            <a:ext cx="615848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defTabSz="814388">
              <a:defRPr/>
            </a:pPr>
            <a:endParaRPr lang="en-US" sz="32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defTabSz="814388">
              <a:defRPr/>
            </a:pPr>
            <a:endParaRPr lang="en-US" sz="32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defTabSz="814388">
              <a:defRPr/>
            </a:pPr>
            <a:r>
              <a:rPr lang="ru-RU" sz="32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28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740</Words>
  <Application>Microsoft Office PowerPoint</Application>
  <PresentationFormat>Экран (4:3)</PresentationFormat>
  <Paragraphs>99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Тема Office</vt:lpstr>
      <vt:lpstr>      II педагогический форум  Русского мира  «РУССКИЙ ЯЗЫК И ЛИТЕРАТУРА  В СОВРЕМЕННОМ ОБРАЗОВАТЕЛЬНОМ ПРОСТРАНСТВЕ»  1-2 ноября 2015, г.Владимир (500 чел. из 64 регионов России)       </vt:lpstr>
      <vt:lpstr>        II педагогический форум  Русского мира        </vt:lpstr>
      <vt:lpstr>        II педагогический форум  Русского мира        </vt:lpstr>
      <vt:lpstr>        II педагогический форум             Русского мира: дискуссия о 3-х списках  для чтения в старшей школе        </vt:lpstr>
      <vt:lpstr>        II педагогический форум  Русского мира        </vt:lpstr>
      <vt:lpstr>        II педагогический форум:   проблемные зоны        </vt:lpstr>
      <vt:lpstr>       СПАСИБО ЗА ВНИМАНИЕ!  Участвуйте в профессонально-общественном обсуждении проекта Концепции! Направляйте свои предложения!                                           КОНТАКТЫ:  kafedra_filologia@mail.ru elena_mayak_@mail.ru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Введение межпредметного интегрированного курса по развитию учебно-информационных универсальных учебных действий  на предметах гуманитарного цикла    </dc:title>
  <dc:creator>юзер</dc:creator>
  <cp:lastModifiedBy>user</cp:lastModifiedBy>
  <cp:revision>128</cp:revision>
  <dcterms:created xsi:type="dcterms:W3CDTF">2011-06-10T08:28:32Z</dcterms:created>
  <dcterms:modified xsi:type="dcterms:W3CDTF">2015-12-03T08:54:03Z</dcterms:modified>
</cp:coreProperties>
</file>