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70" r:id="rId13"/>
    <p:sldId id="271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301" r:id="rId23"/>
    <p:sldId id="282" r:id="rId24"/>
    <p:sldId id="283" r:id="rId25"/>
    <p:sldId id="284" r:id="rId26"/>
    <p:sldId id="285" r:id="rId27"/>
    <p:sldId id="286" r:id="rId28"/>
    <p:sldId id="302" r:id="rId29"/>
    <p:sldId id="287" r:id="rId30"/>
    <p:sldId id="288" r:id="rId31"/>
    <p:sldId id="303" r:id="rId32"/>
    <p:sldId id="289" r:id="rId33"/>
    <p:sldId id="290" r:id="rId34"/>
    <p:sldId id="292" r:id="rId35"/>
    <p:sldId id="298" r:id="rId36"/>
    <p:sldId id="293" r:id="rId37"/>
    <p:sldId id="294" r:id="rId38"/>
    <p:sldId id="296" r:id="rId39"/>
    <p:sldId id="295" r:id="rId40"/>
    <p:sldId id="29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5F225-4D69-4B9D-A128-2AE4E935251F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FF78C89-64E1-4697-BBBE-9E54E6C5585B}">
      <dgm:prSet phldrT="[Текст]" phldr="1"/>
      <dgm:spPr/>
      <dgm:t>
        <a:bodyPr/>
        <a:lstStyle/>
        <a:p>
          <a:endParaRPr lang="ru-RU" dirty="0"/>
        </a:p>
      </dgm:t>
    </dgm:pt>
    <dgm:pt modelId="{B1C56885-49AA-4739-A4E8-DD773D06B155}" type="parTrans" cxnId="{EA92FDDA-43FE-4D99-B2A5-5E9198DE6D96}">
      <dgm:prSet/>
      <dgm:spPr/>
      <dgm:t>
        <a:bodyPr/>
        <a:lstStyle/>
        <a:p>
          <a:endParaRPr lang="ru-RU"/>
        </a:p>
      </dgm:t>
    </dgm:pt>
    <dgm:pt modelId="{7FEF686E-764B-43AC-AB1E-F750EBE32B9A}" type="sibTrans" cxnId="{EA92FDDA-43FE-4D99-B2A5-5E9198DE6D96}">
      <dgm:prSet/>
      <dgm:spPr/>
      <dgm:t>
        <a:bodyPr/>
        <a:lstStyle/>
        <a:p>
          <a:endParaRPr lang="ru-RU"/>
        </a:p>
      </dgm:t>
    </dgm:pt>
    <dgm:pt modelId="{1A393223-824D-4A3B-B2D7-D6A9C306F2FD}">
      <dgm:prSet phldrT="[Текст]"/>
      <dgm:spPr/>
      <dgm:t>
        <a:bodyPr/>
        <a:lstStyle/>
        <a:p>
          <a:r>
            <a:rPr lang="ru-RU" dirty="0" smtClean="0"/>
            <a:t>Учебный диалог (обсуждение проблемных вопросов и ситуаций, выдвижение гипотез, проведение доказательств)</a:t>
          </a:r>
          <a:endParaRPr lang="ru-RU" dirty="0"/>
        </a:p>
      </dgm:t>
    </dgm:pt>
    <dgm:pt modelId="{13C5B6A3-EED9-4D16-A76B-9047D8395FC3}" type="parTrans" cxnId="{66209EDF-A2D8-4008-A7C9-A2C03E60033C}">
      <dgm:prSet/>
      <dgm:spPr/>
      <dgm:t>
        <a:bodyPr/>
        <a:lstStyle/>
        <a:p>
          <a:endParaRPr lang="ru-RU"/>
        </a:p>
      </dgm:t>
    </dgm:pt>
    <dgm:pt modelId="{FAA6CAD8-35CE-4D15-BED0-A4834F7FA8FF}" type="sibTrans" cxnId="{66209EDF-A2D8-4008-A7C9-A2C03E60033C}">
      <dgm:prSet/>
      <dgm:spPr/>
      <dgm:t>
        <a:bodyPr/>
        <a:lstStyle/>
        <a:p>
          <a:endParaRPr lang="ru-RU"/>
        </a:p>
      </dgm:t>
    </dgm:pt>
    <dgm:pt modelId="{85264073-BDBD-4052-B26B-6AE7CC23D45E}">
      <dgm:prSet phldrT="[Текст]" phldr="1"/>
      <dgm:spPr/>
      <dgm:t>
        <a:bodyPr/>
        <a:lstStyle/>
        <a:p>
          <a:endParaRPr lang="ru-RU" dirty="0"/>
        </a:p>
      </dgm:t>
    </dgm:pt>
    <dgm:pt modelId="{20260A7E-CF57-4A1A-8FAD-80FD41FA8032}" type="parTrans" cxnId="{569D9C3C-9D03-4529-802C-D33876B0A8E8}">
      <dgm:prSet/>
      <dgm:spPr/>
      <dgm:t>
        <a:bodyPr/>
        <a:lstStyle/>
        <a:p>
          <a:endParaRPr lang="ru-RU"/>
        </a:p>
      </dgm:t>
    </dgm:pt>
    <dgm:pt modelId="{28D0FB31-F847-48BA-8BC0-36BF9150A3BF}" type="sibTrans" cxnId="{569D9C3C-9D03-4529-802C-D33876B0A8E8}">
      <dgm:prSet/>
      <dgm:spPr/>
      <dgm:t>
        <a:bodyPr/>
        <a:lstStyle/>
        <a:p>
          <a:endParaRPr lang="ru-RU"/>
        </a:p>
      </dgm:t>
    </dgm:pt>
    <dgm:pt modelId="{D24463C2-9746-40DB-AD68-8655A8AE3E94}">
      <dgm:prSet phldrT="[Текст]"/>
      <dgm:spPr/>
      <dgm:t>
        <a:bodyPr/>
        <a:lstStyle/>
        <a:p>
          <a:r>
            <a:rPr lang="ru-RU" dirty="0" smtClean="0"/>
            <a:t>Упражнения на применение познавательных учебных действий</a:t>
          </a:r>
          <a:endParaRPr lang="ru-RU" dirty="0"/>
        </a:p>
      </dgm:t>
    </dgm:pt>
    <dgm:pt modelId="{1F136278-3E83-4876-86E5-08A5164023FC}" type="parTrans" cxnId="{B418C564-F823-4AE7-9379-0D63C5140041}">
      <dgm:prSet/>
      <dgm:spPr/>
      <dgm:t>
        <a:bodyPr/>
        <a:lstStyle/>
        <a:p>
          <a:endParaRPr lang="ru-RU"/>
        </a:p>
      </dgm:t>
    </dgm:pt>
    <dgm:pt modelId="{9BDEF016-9CE0-4CF5-9E73-79B2B02F8662}" type="sibTrans" cxnId="{B418C564-F823-4AE7-9379-0D63C5140041}">
      <dgm:prSet/>
      <dgm:spPr/>
      <dgm:t>
        <a:bodyPr/>
        <a:lstStyle/>
        <a:p>
          <a:endParaRPr lang="ru-RU"/>
        </a:p>
      </dgm:t>
    </dgm:pt>
    <dgm:pt modelId="{48FD31B8-0BE9-439E-B631-991DB417248D}">
      <dgm:prSet phldrT="[Текст]" phldr="1"/>
      <dgm:spPr/>
      <dgm:t>
        <a:bodyPr/>
        <a:lstStyle/>
        <a:p>
          <a:endParaRPr lang="ru-RU" dirty="0"/>
        </a:p>
      </dgm:t>
    </dgm:pt>
    <dgm:pt modelId="{596E9180-9F2A-4B72-8552-65787DBC4190}" type="parTrans" cxnId="{333B8DC2-4A11-4D75-A380-01191DFFA01C}">
      <dgm:prSet/>
      <dgm:spPr/>
      <dgm:t>
        <a:bodyPr/>
        <a:lstStyle/>
        <a:p>
          <a:endParaRPr lang="ru-RU"/>
        </a:p>
      </dgm:t>
    </dgm:pt>
    <dgm:pt modelId="{33E4CEFB-D1BB-4772-A530-A2D19F8005DE}" type="sibTrans" cxnId="{333B8DC2-4A11-4D75-A380-01191DFFA01C}">
      <dgm:prSet/>
      <dgm:spPr/>
      <dgm:t>
        <a:bodyPr/>
        <a:lstStyle/>
        <a:p>
          <a:endParaRPr lang="ru-RU"/>
        </a:p>
      </dgm:t>
    </dgm:pt>
    <dgm:pt modelId="{749C9502-FF20-4F04-8BC2-1F94FB4DE016}">
      <dgm:prSet phldrT="[Текст]"/>
      <dgm:spPr/>
      <dgm:t>
        <a:bodyPr/>
        <a:lstStyle/>
        <a:p>
          <a:r>
            <a:rPr lang="ru-RU" dirty="0" smtClean="0"/>
            <a:t>Коллективное построение алгоритма решения учебной задачи, деятельность моделирования, работа с информацией разного вида.</a:t>
          </a:r>
          <a:endParaRPr lang="ru-RU" dirty="0"/>
        </a:p>
      </dgm:t>
    </dgm:pt>
    <dgm:pt modelId="{BFE9B39C-61F0-41E2-978F-2294B62D9333}" type="parTrans" cxnId="{1D7EB481-CD79-4907-9218-A7FE89315B6D}">
      <dgm:prSet/>
      <dgm:spPr/>
      <dgm:t>
        <a:bodyPr/>
        <a:lstStyle/>
        <a:p>
          <a:endParaRPr lang="ru-RU"/>
        </a:p>
      </dgm:t>
    </dgm:pt>
    <dgm:pt modelId="{08D95B77-5CDB-41B3-804C-3360BA26D1ED}" type="sibTrans" cxnId="{1D7EB481-CD79-4907-9218-A7FE89315B6D}">
      <dgm:prSet/>
      <dgm:spPr/>
      <dgm:t>
        <a:bodyPr/>
        <a:lstStyle/>
        <a:p>
          <a:endParaRPr lang="ru-RU"/>
        </a:p>
      </dgm:t>
    </dgm:pt>
    <dgm:pt modelId="{B610E931-59C5-486D-8752-6FADF385633F}">
      <dgm:prSet phldrT="[Текст]" phldr="1"/>
      <dgm:spPr/>
      <dgm:t>
        <a:bodyPr/>
        <a:lstStyle/>
        <a:p>
          <a:endParaRPr lang="ru-RU" dirty="0"/>
        </a:p>
      </dgm:t>
    </dgm:pt>
    <dgm:pt modelId="{6E0D6312-2AE9-478D-88B8-71AE29F363AD}" type="parTrans" cxnId="{A720E3BF-2CF3-4C3E-8971-06B685A0EB80}">
      <dgm:prSet/>
      <dgm:spPr/>
      <dgm:t>
        <a:bodyPr/>
        <a:lstStyle/>
        <a:p>
          <a:endParaRPr lang="ru-RU"/>
        </a:p>
      </dgm:t>
    </dgm:pt>
    <dgm:pt modelId="{82B69893-3486-4077-902D-9935F4B80614}" type="sibTrans" cxnId="{A720E3BF-2CF3-4C3E-8971-06B685A0EB80}">
      <dgm:prSet/>
      <dgm:spPr/>
      <dgm:t>
        <a:bodyPr/>
        <a:lstStyle/>
        <a:p>
          <a:endParaRPr lang="ru-RU"/>
        </a:p>
      </dgm:t>
    </dgm:pt>
    <dgm:pt modelId="{DC0F2BC3-543D-4CE2-8F43-601D42B4E846}">
      <dgm:prSet/>
      <dgm:spPr/>
      <dgm:t>
        <a:bodyPr/>
        <a:lstStyle/>
        <a:p>
          <a:r>
            <a:rPr lang="ru-RU" dirty="0" smtClean="0"/>
            <a:t>Контроль  и самоконтроль, оценка и самооценка</a:t>
          </a:r>
          <a:endParaRPr lang="ru-RU" dirty="0"/>
        </a:p>
      </dgm:t>
    </dgm:pt>
    <dgm:pt modelId="{5D34EFBF-F802-48D6-A9EA-70CD08C32441}" type="parTrans" cxnId="{BC84BAA2-BDCC-4505-9AB8-55B5EE90764D}">
      <dgm:prSet/>
      <dgm:spPr/>
      <dgm:t>
        <a:bodyPr/>
        <a:lstStyle/>
        <a:p>
          <a:endParaRPr lang="ru-RU"/>
        </a:p>
      </dgm:t>
    </dgm:pt>
    <dgm:pt modelId="{5E8E8CE0-E5EE-4F0A-98A3-5EAE0D766A20}" type="sibTrans" cxnId="{BC84BAA2-BDCC-4505-9AB8-55B5EE90764D}">
      <dgm:prSet/>
      <dgm:spPr/>
      <dgm:t>
        <a:bodyPr/>
        <a:lstStyle/>
        <a:p>
          <a:endParaRPr lang="ru-RU"/>
        </a:p>
      </dgm:t>
    </dgm:pt>
    <dgm:pt modelId="{CEC8A593-F144-47B6-A22C-0FAB5BF81256}" type="pres">
      <dgm:prSet presAssocID="{9335F225-4D69-4B9D-A128-2AE4E935251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60E7D6-A786-4CF4-BF01-D1B62E66491C}" type="pres">
      <dgm:prSet presAssocID="{7FF78C89-64E1-4697-BBBE-9E54E6C5585B}" presName="composite" presStyleCnt="0"/>
      <dgm:spPr/>
    </dgm:pt>
    <dgm:pt modelId="{315743FD-26F8-4BF3-9240-C648F6E2F527}" type="pres">
      <dgm:prSet presAssocID="{7FF78C89-64E1-4697-BBBE-9E54E6C5585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0A96F-AE26-4FCE-ADD2-A1549C2EE493}" type="pres">
      <dgm:prSet presAssocID="{7FF78C89-64E1-4697-BBBE-9E54E6C5585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18EFA-FC9A-4278-A6FB-50AC97FDB420}" type="pres">
      <dgm:prSet presAssocID="{7FEF686E-764B-43AC-AB1E-F750EBE32B9A}" presName="sp" presStyleCnt="0"/>
      <dgm:spPr/>
    </dgm:pt>
    <dgm:pt modelId="{ADD601A6-B183-449F-8D69-2141502ECE1D}" type="pres">
      <dgm:prSet presAssocID="{85264073-BDBD-4052-B26B-6AE7CC23D45E}" presName="composite" presStyleCnt="0"/>
      <dgm:spPr/>
    </dgm:pt>
    <dgm:pt modelId="{2B443F7B-C4C4-49A6-83F4-5282FC87757E}" type="pres">
      <dgm:prSet presAssocID="{85264073-BDBD-4052-B26B-6AE7CC23D45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39A14-B449-4CF4-BF7B-BCF1D490160C}" type="pres">
      <dgm:prSet presAssocID="{85264073-BDBD-4052-B26B-6AE7CC23D45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993D1-593B-4103-9B3D-87DEBA7E137C}" type="pres">
      <dgm:prSet presAssocID="{28D0FB31-F847-48BA-8BC0-36BF9150A3BF}" presName="sp" presStyleCnt="0"/>
      <dgm:spPr/>
    </dgm:pt>
    <dgm:pt modelId="{BD1D88C5-33BF-46B0-9ED0-22CAEF05B969}" type="pres">
      <dgm:prSet presAssocID="{48FD31B8-0BE9-439E-B631-991DB417248D}" presName="composite" presStyleCnt="0"/>
      <dgm:spPr/>
    </dgm:pt>
    <dgm:pt modelId="{126CF121-54A7-498C-BC89-7E97A60803A3}" type="pres">
      <dgm:prSet presAssocID="{48FD31B8-0BE9-439E-B631-991DB417248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D13C7-6501-4B90-AC1F-F93F13EC6E8B}" type="pres">
      <dgm:prSet presAssocID="{48FD31B8-0BE9-439E-B631-991DB417248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5D9E7-1F4A-4CE9-A019-362DEE5B9913}" type="pres">
      <dgm:prSet presAssocID="{33E4CEFB-D1BB-4772-A530-A2D19F8005DE}" presName="sp" presStyleCnt="0"/>
      <dgm:spPr/>
    </dgm:pt>
    <dgm:pt modelId="{14F3584A-DBCB-4F57-A402-E0E4C6D77E46}" type="pres">
      <dgm:prSet presAssocID="{B610E931-59C5-486D-8752-6FADF385633F}" presName="composite" presStyleCnt="0"/>
      <dgm:spPr/>
    </dgm:pt>
    <dgm:pt modelId="{9C30DA2E-1A5A-4178-997F-612A9836BE1F}" type="pres">
      <dgm:prSet presAssocID="{B610E931-59C5-486D-8752-6FADF385633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41436-B219-4700-A3AE-F87872EBAA9B}" type="pres">
      <dgm:prSet presAssocID="{B610E931-59C5-486D-8752-6FADF385633F}" presName="descendantText" presStyleLbl="alignAcc1" presStyleIdx="3" presStyleCnt="4" custLinFactNeighborX="-643" custLinFactNeighborY="4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9D9C3C-9D03-4529-802C-D33876B0A8E8}" srcId="{9335F225-4D69-4B9D-A128-2AE4E935251F}" destId="{85264073-BDBD-4052-B26B-6AE7CC23D45E}" srcOrd="1" destOrd="0" parTransId="{20260A7E-CF57-4A1A-8FAD-80FD41FA8032}" sibTransId="{28D0FB31-F847-48BA-8BC0-36BF9150A3BF}"/>
    <dgm:cxn modelId="{7F635ED0-D685-44B3-87AB-E390CD717058}" type="presOf" srcId="{B610E931-59C5-486D-8752-6FADF385633F}" destId="{9C30DA2E-1A5A-4178-997F-612A9836BE1F}" srcOrd="0" destOrd="0" presId="urn:microsoft.com/office/officeart/2005/8/layout/chevron2"/>
    <dgm:cxn modelId="{9C02957F-3313-4E29-A57F-39F1D6FCAAE1}" type="presOf" srcId="{7FF78C89-64E1-4697-BBBE-9E54E6C5585B}" destId="{315743FD-26F8-4BF3-9240-C648F6E2F527}" srcOrd="0" destOrd="0" presId="urn:microsoft.com/office/officeart/2005/8/layout/chevron2"/>
    <dgm:cxn modelId="{5618A695-9D92-47FD-A4FF-6E203631F8DA}" type="presOf" srcId="{D24463C2-9746-40DB-AD68-8655A8AE3E94}" destId="{9E939A14-B449-4CF4-BF7B-BCF1D490160C}" srcOrd="0" destOrd="0" presId="urn:microsoft.com/office/officeart/2005/8/layout/chevron2"/>
    <dgm:cxn modelId="{A720E3BF-2CF3-4C3E-8971-06B685A0EB80}" srcId="{9335F225-4D69-4B9D-A128-2AE4E935251F}" destId="{B610E931-59C5-486D-8752-6FADF385633F}" srcOrd="3" destOrd="0" parTransId="{6E0D6312-2AE9-478D-88B8-71AE29F363AD}" sibTransId="{82B69893-3486-4077-902D-9935F4B80614}"/>
    <dgm:cxn modelId="{B418C564-F823-4AE7-9379-0D63C5140041}" srcId="{85264073-BDBD-4052-B26B-6AE7CC23D45E}" destId="{D24463C2-9746-40DB-AD68-8655A8AE3E94}" srcOrd="0" destOrd="0" parTransId="{1F136278-3E83-4876-86E5-08A5164023FC}" sibTransId="{9BDEF016-9CE0-4CF5-9E73-79B2B02F8662}"/>
    <dgm:cxn modelId="{225088EC-5B6E-42A1-A3C7-1BA6B305D8CE}" type="presOf" srcId="{48FD31B8-0BE9-439E-B631-991DB417248D}" destId="{126CF121-54A7-498C-BC89-7E97A60803A3}" srcOrd="0" destOrd="0" presId="urn:microsoft.com/office/officeart/2005/8/layout/chevron2"/>
    <dgm:cxn modelId="{014D68ED-1B4E-4E80-BE09-D66CAF33DADF}" type="presOf" srcId="{9335F225-4D69-4B9D-A128-2AE4E935251F}" destId="{CEC8A593-F144-47B6-A22C-0FAB5BF81256}" srcOrd="0" destOrd="0" presId="urn:microsoft.com/office/officeart/2005/8/layout/chevron2"/>
    <dgm:cxn modelId="{EA92FDDA-43FE-4D99-B2A5-5E9198DE6D96}" srcId="{9335F225-4D69-4B9D-A128-2AE4E935251F}" destId="{7FF78C89-64E1-4697-BBBE-9E54E6C5585B}" srcOrd="0" destOrd="0" parTransId="{B1C56885-49AA-4739-A4E8-DD773D06B155}" sibTransId="{7FEF686E-764B-43AC-AB1E-F750EBE32B9A}"/>
    <dgm:cxn modelId="{7E9DF599-963B-4423-AF97-3B6FA00D1F5C}" type="presOf" srcId="{85264073-BDBD-4052-B26B-6AE7CC23D45E}" destId="{2B443F7B-C4C4-49A6-83F4-5282FC87757E}" srcOrd="0" destOrd="0" presId="urn:microsoft.com/office/officeart/2005/8/layout/chevron2"/>
    <dgm:cxn modelId="{BC84BAA2-BDCC-4505-9AB8-55B5EE90764D}" srcId="{B610E931-59C5-486D-8752-6FADF385633F}" destId="{DC0F2BC3-543D-4CE2-8F43-601D42B4E846}" srcOrd="0" destOrd="0" parTransId="{5D34EFBF-F802-48D6-A9EA-70CD08C32441}" sibTransId="{5E8E8CE0-E5EE-4F0A-98A3-5EAE0D766A20}"/>
    <dgm:cxn modelId="{1D7EB481-CD79-4907-9218-A7FE89315B6D}" srcId="{48FD31B8-0BE9-439E-B631-991DB417248D}" destId="{749C9502-FF20-4F04-8BC2-1F94FB4DE016}" srcOrd="0" destOrd="0" parTransId="{BFE9B39C-61F0-41E2-978F-2294B62D9333}" sibTransId="{08D95B77-5CDB-41B3-804C-3360BA26D1ED}"/>
    <dgm:cxn modelId="{9C3385CF-CD4E-4ABD-A4C0-C90751A1EE10}" type="presOf" srcId="{1A393223-824D-4A3B-B2D7-D6A9C306F2FD}" destId="{7C60A96F-AE26-4FCE-ADD2-A1549C2EE493}" srcOrd="0" destOrd="0" presId="urn:microsoft.com/office/officeart/2005/8/layout/chevron2"/>
    <dgm:cxn modelId="{B9DB3DBB-D723-49CB-9A60-A3D19834D328}" type="presOf" srcId="{DC0F2BC3-543D-4CE2-8F43-601D42B4E846}" destId="{C1741436-B219-4700-A3AE-F87872EBAA9B}" srcOrd="0" destOrd="0" presId="urn:microsoft.com/office/officeart/2005/8/layout/chevron2"/>
    <dgm:cxn modelId="{66209EDF-A2D8-4008-A7C9-A2C03E60033C}" srcId="{7FF78C89-64E1-4697-BBBE-9E54E6C5585B}" destId="{1A393223-824D-4A3B-B2D7-D6A9C306F2FD}" srcOrd="0" destOrd="0" parTransId="{13C5B6A3-EED9-4D16-A76B-9047D8395FC3}" sibTransId="{FAA6CAD8-35CE-4D15-BED0-A4834F7FA8FF}"/>
    <dgm:cxn modelId="{AF767253-2E45-4EAD-8CED-1E185DB6E9E5}" type="presOf" srcId="{749C9502-FF20-4F04-8BC2-1F94FB4DE016}" destId="{3CAD13C7-6501-4B90-AC1F-F93F13EC6E8B}" srcOrd="0" destOrd="0" presId="urn:microsoft.com/office/officeart/2005/8/layout/chevron2"/>
    <dgm:cxn modelId="{333B8DC2-4A11-4D75-A380-01191DFFA01C}" srcId="{9335F225-4D69-4B9D-A128-2AE4E935251F}" destId="{48FD31B8-0BE9-439E-B631-991DB417248D}" srcOrd="2" destOrd="0" parTransId="{596E9180-9F2A-4B72-8552-65787DBC4190}" sibTransId="{33E4CEFB-D1BB-4772-A530-A2D19F8005DE}"/>
    <dgm:cxn modelId="{F6210DA1-22CD-4461-B855-7DB000738026}" type="presParOf" srcId="{CEC8A593-F144-47B6-A22C-0FAB5BF81256}" destId="{7860E7D6-A786-4CF4-BF01-D1B62E66491C}" srcOrd="0" destOrd="0" presId="urn:microsoft.com/office/officeart/2005/8/layout/chevron2"/>
    <dgm:cxn modelId="{127924A0-D3C6-4B1E-814A-E38EEBFF8CF0}" type="presParOf" srcId="{7860E7D6-A786-4CF4-BF01-D1B62E66491C}" destId="{315743FD-26F8-4BF3-9240-C648F6E2F527}" srcOrd="0" destOrd="0" presId="urn:microsoft.com/office/officeart/2005/8/layout/chevron2"/>
    <dgm:cxn modelId="{3C8E06D4-B063-409D-BE5B-30D6D4B3D04D}" type="presParOf" srcId="{7860E7D6-A786-4CF4-BF01-D1B62E66491C}" destId="{7C60A96F-AE26-4FCE-ADD2-A1549C2EE493}" srcOrd="1" destOrd="0" presId="urn:microsoft.com/office/officeart/2005/8/layout/chevron2"/>
    <dgm:cxn modelId="{26E99C50-4C92-41C6-A16E-5EB4C292C77A}" type="presParOf" srcId="{CEC8A593-F144-47B6-A22C-0FAB5BF81256}" destId="{50718EFA-FC9A-4278-A6FB-50AC97FDB420}" srcOrd="1" destOrd="0" presId="urn:microsoft.com/office/officeart/2005/8/layout/chevron2"/>
    <dgm:cxn modelId="{A00F675D-E6EE-4AC4-94A2-CAE56E1DA4C2}" type="presParOf" srcId="{CEC8A593-F144-47B6-A22C-0FAB5BF81256}" destId="{ADD601A6-B183-449F-8D69-2141502ECE1D}" srcOrd="2" destOrd="0" presId="urn:microsoft.com/office/officeart/2005/8/layout/chevron2"/>
    <dgm:cxn modelId="{5320DFA6-A8E6-484F-9264-DC754A21D138}" type="presParOf" srcId="{ADD601A6-B183-449F-8D69-2141502ECE1D}" destId="{2B443F7B-C4C4-49A6-83F4-5282FC87757E}" srcOrd="0" destOrd="0" presId="urn:microsoft.com/office/officeart/2005/8/layout/chevron2"/>
    <dgm:cxn modelId="{5E507E62-17A0-4427-9AA7-0350DE486922}" type="presParOf" srcId="{ADD601A6-B183-449F-8D69-2141502ECE1D}" destId="{9E939A14-B449-4CF4-BF7B-BCF1D490160C}" srcOrd="1" destOrd="0" presId="urn:microsoft.com/office/officeart/2005/8/layout/chevron2"/>
    <dgm:cxn modelId="{00D16201-6084-4DC2-8CE3-5885798A797E}" type="presParOf" srcId="{CEC8A593-F144-47B6-A22C-0FAB5BF81256}" destId="{B74993D1-593B-4103-9B3D-87DEBA7E137C}" srcOrd="3" destOrd="0" presId="urn:microsoft.com/office/officeart/2005/8/layout/chevron2"/>
    <dgm:cxn modelId="{D291C763-01E4-403A-9090-5B7295593D86}" type="presParOf" srcId="{CEC8A593-F144-47B6-A22C-0FAB5BF81256}" destId="{BD1D88C5-33BF-46B0-9ED0-22CAEF05B969}" srcOrd="4" destOrd="0" presId="urn:microsoft.com/office/officeart/2005/8/layout/chevron2"/>
    <dgm:cxn modelId="{215D4748-6623-40DC-8FF9-992A62DD4CCD}" type="presParOf" srcId="{BD1D88C5-33BF-46B0-9ED0-22CAEF05B969}" destId="{126CF121-54A7-498C-BC89-7E97A60803A3}" srcOrd="0" destOrd="0" presId="urn:microsoft.com/office/officeart/2005/8/layout/chevron2"/>
    <dgm:cxn modelId="{D4287A08-6BFF-4D89-84CD-6F41B2282927}" type="presParOf" srcId="{BD1D88C5-33BF-46B0-9ED0-22CAEF05B969}" destId="{3CAD13C7-6501-4B90-AC1F-F93F13EC6E8B}" srcOrd="1" destOrd="0" presId="urn:microsoft.com/office/officeart/2005/8/layout/chevron2"/>
    <dgm:cxn modelId="{0AF0DFFD-81EB-4FE9-9B2B-4A3984DD4BCD}" type="presParOf" srcId="{CEC8A593-F144-47B6-A22C-0FAB5BF81256}" destId="{C8C5D9E7-1F4A-4CE9-A019-362DEE5B9913}" srcOrd="5" destOrd="0" presId="urn:microsoft.com/office/officeart/2005/8/layout/chevron2"/>
    <dgm:cxn modelId="{CB9F5480-9C5F-466D-95DE-A0CDF06A9D18}" type="presParOf" srcId="{CEC8A593-F144-47B6-A22C-0FAB5BF81256}" destId="{14F3584A-DBCB-4F57-A402-E0E4C6D77E46}" srcOrd="6" destOrd="0" presId="urn:microsoft.com/office/officeart/2005/8/layout/chevron2"/>
    <dgm:cxn modelId="{0A6BA731-E153-4A79-83C2-72DCFB0B8E25}" type="presParOf" srcId="{14F3584A-DBCB-4F57-A402-E0E4C6D77E46}" destId="{9C30DA2E-1A5A-4178-997F-612A9836BE1F}" srcOrd="0" destOrd="0" presId="urn:microsoft.com/office/officeart/2005/8/layout/chevron2"/>
    <dgm:cxn modelId="{58F9D955-7FB5-4617-B58E-07304C26608A}" type="presParOf" srcId="{14F3584A-DBCB-4F57-A402-E0E4C6D77E46}" destId="{C1741436-B219-4700-A3AE-F87872EBAA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743FD-26F8-4BF3-9240-C648F6E2F527}">
      <dsp:nvSpPr>
        <dsp:cNvPr id="0" name=""/>
        <dsp:cNvSpPr/>
      </dsp:nvSpPr>
      <dsp:spPr>
        <a:xfrm rot="5400000">
          <a:off x="-199866" y="203105"/>
          <a:ext cx="1332441" cy="9327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469592"/>
        <a:ext cx="932708" cy="399733"/>
      </dsp:txXfrm>
    </dsp:sp>
    <dsp:sp modelId="{7C60A96F-AE26-4FCE-ADD2-A1549C2EE493}">
      <dsp:nvSpPr>
        <dsp:cNvPr id="0" name=""/>
        <dsp:cNvSpPr/>
      </dsp:nvSpPr>
      <dsp:spPr>
        <a:xfrm rot="5400000">
          <a:off x="4376711" y="-3440762"/>
          <a:ext cx="866086" cy="77540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Учебный диалог (обсуждение проблемных вопросов и ситуаций, выдвижение гипотез, проведение доказательств)</a:t>
          </a:r>
          <a:endParaRPr lang="ru-RU" sz="1900" kern="1200" dirty="0"/>
        </a:p>
      </dsp:txBody>
      <dsp:txXfrm rot="-5400000">
        <a:off x="932709" y="45519"/>
        <a:ext cx="7711812" cy="781528"/>
      </dsp:txXfrm>
    </dsp:sp>
    <dsp:sp modelId="{2B443F7B-C4C4-49A6-83F4-5282FC87757E}">
      <dsp:nvSpPr>
        <dsp:cNvPr id="0" name=""/>
        <dsp:cNvSpPr/>
      </dsp:nvSpPr>
      <dsp:spPr>
        <a:xfrm rot="5400000">
          <a:off x="-199866" y="1389856"/>
          <a:ext cx="1332441" cy="9327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1656343"/>
        <a:ext cx="932708" cy="399733"/>
      </dsp:txXfrm>
    </dsp:sp>
    <dsp:sp modelId="{9E939A14-B449-4CF4-BF7B-BCF1D490160C}">
      <dsp:nvSpPr>
        <dsp:cNvPr id="0" name=""/>
        <dsp:cNvSpPr/>
      </dsp:nvSpPr>
      <dsp:spPr>
        <a:xfrm rot="5400000">
          <a:off x="4376711" y="-2254011"/>
          <a:ext cx="866086" cy="77540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Упражнения на применение познавательных учебных действий</a:t>
          </a:r>
          <a:endParaRPr lang="ru-RU" sz="1900" kern="1200" dirty="0"/>
        </a:p>
      </dsp:txBody>
      <dsp:txXfrm rot="-5400000">
        <a:off x="932709" y="1232270"/>
        <a:ext cx="7711812" cy="781528"/>
      </dsp:txXfrm>
    </dsp:sp>
    <dsp:sp modelId="{126CF121-54A7-498C-BC89-7E97A60803A3}">
      <dsp:nvSpPr>
        <dsp:cNvPr id="0" name=""/>
        <dsp:cNvSpPr/>
      </dsp:nvSpPr>
      <dsp:spPr>
        <a:xfrm rot="5400000">
          <a:off x="-199866" y="2576607"/>
          <a:ext cx="1332441" cy="9327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2843094"/>
        <a:ext cx="932708" cy="399733"/>
      </dsp:txXfrm>
    </dsp:sp>
    <dsp:sp modelId="{3CAD13C7-6501-4B90-AC1F-F93F13EC6E8B}">
      <dsp:nvSpPr>
        <dsp:cNvPr id="0" name=""/>
        <dsp:cNvSpPr/>
      </dsp:nvSpPr>
      <dsp:spPr>
        <a:xfrm rot="5400000">
          <a:off x="4376711" y="-1067260"/>
          <a:ext cx="866086" cy="77540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Коллективное построение алгоритма решения учебной задачи, деятельность моделирования, работа с информацией разного вида.</a:t>
          </a:r>
          <a:endParaRPr lang="ru-RU" sz="1900" kern="1200" dirty="0"/>
        </a:p>
      </dsp:txBody>
      <dsp:txXfrm rot="-5400000">
        <a:off x="932709" y="2419021"/>
        <a:ext cx="7711812" cy="781528"/>
      </dsp:txXfrm>
    </dsp:sp>
    <dsp:sp modelId="{9C30DA2E-1A5A-4178-997F-612A9836BE1F}">
      <dsp:nvSpPr>
        <dsp:cNvPr id="0" name=""/>
        <dsp:cNvSpPr/>
      </dsp:nvSpPr>
      <dsp:spPr>
        <a:xfrm rot="5400000">
          <a:off x="-199866" y="3763358"/>
          <a:ext cx="1332441" cy="9327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4029845"/>
        <a:ext cx="932708" cy="399733"/>
      </dsp:txXfrm>
    </dsp:sp>
    <dsp:sp modelId="{C1741436-B219-4700-A3AE-F87872EBAA9B}">
      <dsp:nvSpPr>
        <dsp:cNvPr id="0" name=""/>
        <dsp:cNvSpPr/>
      </dsp:nvSpPr>
      <dsp:spPr>
        <a:xfrm rot="5400000">
          <a:off x="4326852" y="159026"/>
          <a:ext cx="866086" cy="77540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Контроль  и самоконтроль, оценка и самооценка</a:t>
          </a:r>
          <a:endParaRPr lang="ru-RU" sz="1900" kern="1200" dirty="0"/>
        </a:p>
      </dsp:txBody>
      <dsp:txXfrm rot="-5400000">
        <a:off x="882850" y="3645308"/>
        <a:ext cx="7711812" cy="781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C7CA5-F743-49BD-8FE5-9FC7013D3B2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1706B-0ABA-4277-8AB4-B88B60E45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273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1FF20-56F9-4C35-8155-EB5C9047F1D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>
                <a:latin typeface="Arial" charset="0"/>
              </a:rPr>
              <a:t>Задание иллюстрирует этап формирования умения делить объекты на классы по заданному основанию. Основание для классификации – место орфограммы в слове. При этом благодаря приведенной таблице обозначены части слов, в которых будут встречаться орфограммы и количество групп слов, которые должны получиться.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5240" y="8685046"/>
            <a:ext cx="2971160" cy="4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4" tIns="45647" rIns="91294" bIns="45647" anchor="b"/>
          <a:lstStyle/>
          <a:p>
            <a:pPr algn="r" defTabSz="912813"/>
            <a:fld id="{BD46FCC5-11B7-43C4-B2ED-533E16FEEE96}" type="slidenum">
              <a:rPr lang="ru-RU" sz="1200">
                <a:cs typeface="Arial" charset="0"/>
              </a:rPr>
              <a:pPr algn="r" defTabSz="912813"/>
              <a:t>26</a:t>
            </a:fld>
            <a:endParaRPr lang="ru-RU" sz="1200">
              <a:cs typeface="Arial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Выбери одно распределение. </a:t>
            </a:r>
          </a:p>
          <a:p>
            <a:pPr eaLnBrk="1" hangingPunct="1"/>
            <a:r>
              <a:rPr lang="ru-RU" smtClean="0"/>
              <a:t>Придумай название каждой группе.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Есть ли группа с названием «Запись с результатом 15»? </a:t>
            </a:r>
          </a:p>
          <a:p>
            <a:pPr eaLnBrk="1" hangingPunct="1"/>
            <a:r>
              <a:rPr lang="ru-RU" smtClean="0"/>
              <a:t>Как названа другая группа? </a:t>
            </a:r>
          </a:p>
          <a:p>
            <a:pPr eaLnBrk="1" hangingPunct="1"/>
            <a:r>
              <a:rPr lang="ru-RU" smtClean="0"/>
              <a:t>Есть ли группа с названием «Действие с числом 4»? Как названы </a:t>
            </a:r>
          </a:p>
          <a:p>
            <a:pPr eaLnBrk="1" hangingPunct="1"/>
            <a:r>
              <a:rPr lang="ru-RU" smtClean="0"/>
              <a:t>остальные группы?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67,55,42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Процент заданий. соответствующих программе российской школы 35 (83), средний процент выполнения заданий, соотвествующих программе российской школы 65 (59)</a:t>
            </a:r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85240" y="8685046"/>
            <a:ext cx="2971160" cy="4574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A9CCC26-6D0F-4B6B-83AD-530E3BD01D0F}" type="slidenum">
              <a:rPr lang="ru-RU" sz="1200">
                <a:latin typeface="+mn-lt"/>
              </a:rPr>
              <a:pPr algn="r">
                <a:defRPr/>
              </a:pPr>
              <a:t>33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chemeClr val="tx2"/>
                </a:solidFill>
              </a:rPr>
              <a:t>Самостоятельное создание и использование модели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9A79-44A3-47DE-8E7A-339D8C23EA5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B2B0-4D06-4F74-AD5D-BC49698FB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262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9A79-44A3-47DE-8E7A-339D8C23EA5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B2B0-4D06-4F74-AD5D-BC49698FB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729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9A79-44A3-47DE-8E7A-339D8C23EA5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B2B0-4D06-4F74-AD5D-BC49698FB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062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9A79-44A3-47DE-8E7A-339D8C23EA5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B2B0-4D06-4F74-AD5D-BC49698FB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71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9A79-44A3-47DE-8E7A-339D8C23EA5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B2B0-4D06-4F74-AD5D-BC49698FB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105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9A79-44A3-47DE-8E7A-339D8C23EA5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B2B0-4D06-4F74-AD5D-BC49698FB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422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9A79-44A3-47DE-8E7A-339D8C23EA5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B2B0-4D06-4F74-AD5D-BC49698FB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218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9A79-44A3-47DE-8E7A-339D8C23EA5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B2B0-4D06-4F74-AD5D-BC49698FB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40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9A79-44A3-47DE-8E7A-339D8C23EA5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B2B0-4D06-4F74-AD5D-BC49698FB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68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9A79-44A3-47DE-8E7A-339D8C23EA5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B2B0-4D06-4F74-AD5D-BC49698FB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36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9A79-44A3-47DE-8E7A-339D8C23EA5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B2B0-4D06-4F74-AD5D-BC49698FB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288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49A79-44A3-47DE-8E7A-339D8C23EA5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3B2B0-4D06-4F74-AD5D-BC49698FB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363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text=%D1%80%D0%B8%D1%81%D1%83%D0%BD%D0%BE%D0%BA%20%D0%B5%D0%B6%D0%B8%D0%BA%20%D1%81%20%D1%8F%D0%B1%D0%BB%D0%BE%D1%87%D0%BA%D0%BE%D0%BC&amp;noreask=1&amp;img_url=http://www.1zoom.ru/big2/60/238901-frederika.jpg&amp;pos=27&amp;rpt=simage&amp;lr=213&amp;nojs=1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6" descr="2FON_05.jpg"/>
          <p:cNvPicPr>
            <a:picLocks noChangeAspect="1" noChangeArrowheads="1"/>
          </p:cNvPicPr>
          <p:nvPr/>
        </p:nvPicPr>
        <p:blipFill>
          <a:blip r:embed="rId3" cstate="print"/>
          <a:srcRect r="78737" b="2640"/>
          <a:stretch>
            <a:fillRect/>
          </a:stretch>
        </p:blipFill>
        <p:spPr bwMode="auto">
          <a:xfrm rot="10800000">
            <a:off x="7348306" y="714356"/>
            <a:ext cx="1795692" cy="614363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31445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Всероссийская научно- практическая конференция</a:t>
            </a:r>
            <a:endParaRPr lang="ru-RU" sz="3200" b="1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13" descr="VG_logo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500042"/>
            <a:ext cx="1593013" cy="130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7" descr="VGlogo_elementa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286388"/>
            <a:ext cx="1359100" cy="124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7158" y="3571876"/>
            <a:ext cx="7715304" cy="235745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sz="3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Начальное образование ХХ</a:t>
            </a:r>
            <a:r>
              <a:rPr lang="en-US" sz="3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ru-RU" sz="3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века:</a:t>
            </a:r>
          </a:p>
          <a:p>
            <a:pPr>
              <a:spcBef>
                <a:spcPts val="0"/>
              </a:spcBef>
            </a:pPr>
            <a:r>
              <a:rPr lang="ru-RU" sz="3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современные тенденции и перспективы</a:t>
            </a:r>
            <a:r>
              <a:rPr lang="ru-RU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ru-RU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2" descr="67451_html_81c2e6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285728"/>
            <a:ext cx="1171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5720" y="1428736"/>
            <a:ext cx="20717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Институт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возрастной физиологии РАО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00298" y="285728"/>
            <a:ext cx="1600211" cy="1157288"/>
          </a:xfrm>
          <a:prstGeom prst="rect">
            <a:avLst/>
          </a:prstGeom>
          <a:solidFill>
            <a:srgbClr val="2832F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Центр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начального образования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Института стратегии развития образования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app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66326" y="285728"/>
            <a:ext cx="1505876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286248" y="142873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Санкт –Петербургская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академия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постдипломного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педагогического образования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</a:rPr>
              <a:t>Дети подходят к пониманию последовательности шагов при сравнении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>
              <a:buFont typeface="Arial" charset="0"/>
              <a:buAutoNum type="arabicPeriod"/>
            </a:pPr>
            <a:r>
              <a:rPr lang="ru-RU" sz="2800" dirty="0" smtClean="0"/>
              <a:t>Выделить объекты сравнения.</a:t>
            </a:r>
          </a:p>
          <a:p>
            <a:pPr marL="609600" indent="-609600" algn="just">
              <a:buFont typeface="Arial" charset="0"/>
              <a:buAutoNum type="arabicPeriod"/>
            </a:pPr>
            <a:r>
              <a:rPr lang="ru-RU" sz="2800" dirty="0" smtClean="0"/>
              <a:t>Количественно их сопоставить: сколько объектов сравнивается; выделены ли качества каждого объекта,  сколько их выделено. </a:t>
            </a:r>
          </a:p>
          <a:p>
            <a:pPr marL="609600" indent="-609600" algn="just">
              <a:buFont typeface="Arial" charset="0"/>
              <a:buAutoNum type="arabicPeriod"/>
            </a:pPr>
            <a:r>
              <a:rPr lang="ru-RU" sz="2800" dirty="0" smtClean="0"/>
              <a:t>Качественно сопоставить объекты: выделить признаки сходства; тождества, подобности; отличия.</a:t>
            </a:r>
          </a:p>
          <a:p>
            <a:pPr marL="609600" indent="-609600" algn="just">
              <a:buFont typeface="Arial" charset="0"/>
              <a:buAutoNum type="arabicPeriod"/>
            </a:pPr>
            <a:r>
              <a:rPr lang="ru-RU" sz="2800" dirty="0" smtClean="0"/>
              <a:t>Определить индивидуальность каждого объекта, преимущество и недостатки.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61143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ъект 2"/>
          <p:cNvSpPr>
            <a:spLocks noGrp="1"/>
          </p:cNvSpPr>
          <p:nvPr>
            <p:ph idx="1"/>
          </p:nvPr>
        </p:nvSpPr>
        <p:spPr>
          <a:xfrm>
            <a:off x="425450" y="188913"/>
            <a:ext cx="8291513" cy="59372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3600" smtClean="0"/>
              <a:t>	  </a:t>
            </a:r>
            <a:r>
              <a:rPr lang="ru-RU" sz="3600" b="1" smtClean="0">
                <a:solidFill>
                  <a:srgbClr val="FF0000"/>
                </a:solidFill>
              </a:rPr>
              <a:t>Метапредметные достижения</a:t>
            </a:r>
          </a:p>
          <a:p>
            <a:pPr marL="0" indent="0" eaLnBrk="1" hangingPunct="1">
              <a:buFont typeface="Arial" charset="0"/>
              <a:buNone/>
            </a:pPr>
            <a:endParaRPr lang="ru-RU" sz="3600" b="1" smtClean="0">
              <a:solidFill>
                <a:srgbClr val="FF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ru-RU" sz="3600" b="1" smtClean="0">
              <a:solidFill>
                <a:srgbClr val="FF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3600" b="1" smtClean="0"/>
              <a:t>Функциональная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3600" b="1" smtClean="0"/>
              <a:t>грамотность		     	         Термины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3600" b="1" smtClean="0"/>
              <a:t>						и понятия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3600" b="1" smtClean="0"/>
              <a:t>		Универсальные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3600" b="1" smtClean="0"/>
              <a:t>		учебные 	действия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E1030-3F80-4FDF-B501-1DB865A1841B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1500188" y="1071563"/>
            <a:ext cx="576262" cy="1152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852488"/>
            <a:ext cx="63341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0" y="952500"/>
            <a:ext cx="633413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216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95288" y="214313"/>
            <a:ext cx="8291512" cy="59372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FF0000"/>
                </a:solidFill>
              </a:rPr>
              <a:t>Функциональную </a:t>
            </a:r>
            <a:r>
              <a:rPr lang="ru-RU" b="1" dirty="0">
                <a:solidFill>
                  <a:srgbClr val="FF0000"/>
                </a:solidFill>
              </a:rPr>
              <a:t>грамотность </a:t>
            </a:r>
            <a:r>
              <a:rPr lang="ru-RU" b="1" dirty="0" smtClean="0">
                <a:solidFill>
                  <a:srgbClr val="FF0000"/>
                </a:solidFill>
              </a:rPr>
              <a:t>-	</a:t>
            </a:r>
            <a:r>
              <a:rPr lang="ru-RU" dirty="0" smtClean="0"/>
              <a:t>способность </a:t>
            </a:r>
            <a:r>
              <a:rPr lang="ru-RU" dirty="0"/>
              <a:t>человека использовать приобретаемые знания, умения и навыки для решения </a:t>
            </a:r>
            <a:r>
              <a:rPr lang="ru-RU" dirty="0" smtClean="0"/>
              <a:t>различных задач </a:t>
            </a:r>
            <a:r>
              <a:rPr lang="ru-RU" dirty="0"/>
              <a:t>в трех сферах: </a:t>
            </a: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	</a:t>
            </a:r>
            <a:r>
              <a:rPr lang="ru-RU" i="1" dirty="0" smtClean="0"/>
              <a:t>разные </a:t>
            </a:r>
            <a:r>
              <a:rPr lang="ru-RU" i="1" dirty="0"/>
              <a:t>виды деятельности; </a:t>
            </a:r>
            <a:endParaRPr lang="ru-RU" i="1" dirty="0" smtClean="0"/>
          </a:p>
          <a:p>
            <a:pPr marL="91440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/>
              <a:t>	</a:t>
            </a:r>
            <a:r>
              <a:rPr lang="ru-RU" sz="3200" i="1" dirty="0" smtClean="0"/>
              <a:t>общение</a:t>
            </a:r>
            <a:r>
              <a:rPr lang="ru-RU" sz="3200" i="1" dirty="0"/>
              <a:t>; </a:t>
            </a:r>
            <a:endParaRPr lang="ru-RU" sz="3200" i="1" dirty="0" smtClean="0"/>
          </a:p>
          <a:p>
            <a:pPr marL="91440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i="1" dirty="0" smtClean="0"/>
              <a:t>	социальные отношения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7" name="Овал 6"/>
          <p:cNvSpPr/>
          <p:nvPr/>
        </p:nvSpPr>
        <p:spPr>
          <a:xfrm>
            <a:off x="900113" y="2781300"/>
            <a:ext cx="719137" cy="5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436938"/>
            <a:ext cx="744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097338"/>
            <a:ext cx="744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D3E14-3212-4A29-9F1D-0D248A421E4A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0739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88913"/>
            <a:ext cx="8291512" cy="593725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b="1" i="1" dirty="0" smtClean="0">
                <a:solidFill>
                  <a:srgbClr val="FF0000"/>
                </a:solidFill>
              </a:rPr>
              <a:t>Читательская грамотность 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b="1" i="1" dirty="0" smtClean="0">
                <a:solidFill>
                  <a:srgbClr val="FF0000"/>
                </a:solidFill>
              </a:rPr>
              <a:t>младшего школьника</a:t>
            </a:r>
            <a:r>
              <a:rPr lang="ru-RU" sz="3000" dirty="0" smtClean="0">
                <a:solidFill>
                  <a:srgbClr val="FF0000"/>
                </a:solidFill>
              </a:rPr>
              <a:t> :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b="1" i="1" dirty="0" smtClean="0"/>
              <a:t>	способность к осмыслению</a:t>
            </a:r>
            <a:r>
              <a:rPr lang="ru-RU" sz="3000" b="1" dirty="0" smtClean="0"/>
              <a:t> </a:t>
            </a:r>
            <a:r>
              <a:rPr lang="ru-RU" sz="3000" dirty="0" smtClean="0"/>
              <a:t>письменных текстов различного типа;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b="1" i="1" dirty="0" smtClean="0"/>
              <a:t>	осознанное</a:t>
            </a:r>
            <a:r>
              <a:rPr lang="ru-RU" sz="3000" i="1" dirty="0" smtClean="0"/>
              <a:t> </a:t>
            </a:r>
            <a:r>
              <a:rPr lang="ru-RU" sz="3000" b="1" i="1" dirty="0" smtClean="0"/>
              <a:t>использование</a:t>
            </a:r>
            <a:r>
              <a:rPr lang="ru-RU" sz="3000" dirty="0" smtClean="0"/>
              <a:t> информации, заложенной в них, для решения учебных и жизненных задач;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b="1" i="1" dirty="0" smtClean="0"/>
              <a:t>	понимание значимости</a:t>
            </a:r>
            <a:r>
              <a:rPr lang="ru-RU" sz="3000" b="1" dirty="0" smtClean="0"/>
              <a:t> </a:t>
            </a:r>
            <a:r>
              <a:rPr lang="ru-RU" sz="3000" dirty="0" smtClean="0"/>
              <a:t>чтения для саморазвития;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b="1" i="1" dirty="0" smtClean="0"/>
              <a:t>	использование образцов поведения</a:t>
            </a:r>
            <a:r>
              <a:rPr lang="ru-RU" sz="3000" i="1" dirty="0" smtClean="0"/>
              <a:t>, </a:t>
            </a:r>
            <a:r>
              <a:rPr lang="ru-RU" sz="3000" dirty="0" smtClean="0"/>
              <a:t>представленных в</a:t>
            </a:r>
            <a:r>
              <a:rPr lang="ru-RU" sz="3000" i="1" dirty="0" smtClean="0"/>
              <a:t> </a:t>
            </a:r>
            <a:r>
              <a:rPr lang="ru-RU" sz="3000" dirty="0" smtClean="0"/>
              <a:t>литературе, в сфере социальных отношений;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b="1" i="1" dirty="0" smtClean="0"/>
              <a:t>	уровень читательской культуры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3000" dirty="0" smtClean="0"/>
          </a:p>
          <a:p>
            <a:pPr marL="0" indent="0" eaLnBrk="1" hangingPunct="1">
              <a:lnSpc>
                <a:spcPct val="90000"/>
              </a:lnSpc>
            </a:pPr>
            <a:endParaRPr lang="ru-RU" sz="3000" dirty="0" smtClean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863600" y="1054459"/>
            <a:ext cx="358775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923811" y="1844824"/>
            <a:ext cx="360363" cy="3587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863600" y="3068637"/>
            <a:ext cx="358775" cy="3603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863600" y="3861048"/>
            <a:ext cx="360362" cy="3603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35347-8D7A-417C-AF9A-F93A17D0749A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999" y="5085184"/>
            <a:ext cx="3841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4343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88913"/>
            <a:ext cx="8291512" cy="593725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700" dirty="0" smtClean="0"/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</a:t>
            </a:r>
            <a:r>
              <a:rPr lang="ru-RU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Лингворечевая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</a:rPr>
              <a:t> грамотность </a:t>
            </a:r>
            <a:r>
              <a:rPr lang="ru-RU" sz="3000" dirty="0" smtClean="0">
                <a:latin typeface="Times New Roman" pitchFamily="18" charset="0"/>
              </a:rPr>
              <a:t>это: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30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700" dirty="0" smtClean="0"/>
              <a:t>	</a:t>
            </a:r>
            <a:r>
              <a:rPr lang="ru-RU" sz="2500" i="1" dirty="0" smtClean="0">
                <a:latin typeface="Times New Roman" pitchFamily="18" charset="0"/>
              </a:rPr>
              <a:t>представление о языке</a:t>
            </a:r>
            <a:r>
              <a:rPr lang="ru-RU" sz="2500" dirty="0" smtClean="0">
                <a:latin typeface="Times New Roman" pitchFamily="18" charset="0"/>
              </a:rPr>
              <a:t> как определенной системе  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dirty="0" smtClean="0">
                <a:latin typeface="Times New Roman" pitchFamily="18" charset="0"/>
              </a:rPr>
              <a:t>            языковых явлений; 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endParaRPr lang="ru-RU" sz="1100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dirty="0" smtClean="0">
                <a:latin typeface="Times New Roman" pitchFamily="18" charset="0"/>
              </a:rPr>
              <a:t>	</a:t>
            </a:r>
            <a:r>
              <a:rPr lang="ru-RU" sz="2500" i="1" dirty="0" smtClean="0">
                <a:latin typeface="Times New Roman" pitchFamily="18" charset="0"/>
              </a:rPr>
              <a:t>владение</a:t>
            </a:r>
            <a:r>
              <a:rPr lang="ru-RU" sz="2500" dirty="0" smtClean="0">
                <a:latin typeface="Times New Roman" pitchFamily="18" charset="0"/>
              </a:rPr>
              <a:t> диалогической устной речью</a:t>
            </a:r>
            <a:r>
              <a:rPr lang="ru-RU" sz="2500" b="1" dirty="0" smtClean="0">
                <a:latin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</a:rPr>
              <a:t>с 	установкой  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dirty="0">
                <a:latin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</a:rPr>
              <a:t>           на партнеров общения и культурой 	речи;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endParaRPr lang="ru-RU" sz="1100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dirty="0" smtClean="0">
                <a:latin typeface="Times New Roman" pitchFamily="18" charset="0"/>
              </a:rPr>
              <a:t>	</a:t>
            </a:r>
            <a:r>
              <a:rPr lang="ru-RU" sz="2500" i="1" dirty="0" smtClean="0">
                <a:latin typeface="Times New Roman" pitchFamily="18" charset="0"/>
              </a:rPr>
              <a:t>владение</a:t>
            </a:r>
            <a:r>
              <a:rPr lang="ru-RU" sz="2500" b="1" dirty="0" smtClean="0">
                <a:latin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</a:rPr>
              <a:t>монологической речью</a:t>
            </a:r>
            <a:r>
              <a:rPr lang="ru-RU" sz="2500" b="1" dirty="0" smtClean="0">
                <a:latin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</a:rPr>
              <a:t>для 	составления  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dirty="0" smtClean="0">
                <a:latin typeface="Times New Roman" pitchFamily="18" charset="0"/>
              </a:rPr>
              <a:t>            устных высказываний с целью 	описания, 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dirty="0" smtClean="0">
                <a:latin typeface="Times New Roman" pitchFamily="18" charset="0"/>
              </a:rPr>
              <a:t>            обсуждения, рассуждения, повествования;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endParaRPr lang="ru-RU" sz="1100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b="1" dirty="0" smtClean="0">
                <a:latin typeface="Times New Roman" pitchFamily="18" charset="0"/>
              </a:rPr>
              <a:t>            </a:t>
            </a:r>
            <a:r>
              <a:rPr lang="ru-RU" sz="2500" i="1" dirty="0" smtClean="0">
                <a:latin typeface="Times New Roman" pitchFamily="18" charset="0"/>
              </a:rPr>
              <a:t>навык письма</a:t>
            </a:r>
            <a:r>
              <a:rPr lang="ru-RU" sz="2500" b="1" dirty="0" smtClean="0">
                <a:latin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</a:rPr>
              <a:t>с соблюдением установленных 	норм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dirty="0" smtClean="0">
                <a:latin typeface="Times New Roman" pitchFamily="18" charset="0"/>
              </a:rPr>
              <a:t>             грамматики и правописания;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endParaRPr lang="ru-RU" sz="1100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dirty="0" smtClean="0">
                <a:latin typeface="Times New Roman" pitchFamily="18" charset="0"/>
              </a:rPr>
              <a:t>	</a:t>
            </a:r>
            <a:r>
              <a:rPr lang="ru-RU" sz="2500" i="1" dirty="0" smtClean="0">
                <a:latin typeface="Times New Roman" pitchFamily="18" charset="0"/>
              </a:rPr>
              <a:t>способность создавать</a:t>
            </a:r>
            <a:r>
              <a:rPr lang="ru-RU" sz="2500" b="1" dirty="0" smtClean="0">
                <a:latin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</a:rPr>
              <a:t>письменные тексты 	разного типа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dirty="0">
                <a:latin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</a:rPr>
              <a:t>            (описание, повествование, 	рассуждение)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dirty="0">
                <a:latin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</a:rPr>
              <a:t>            с сохранением специфики 	каждого;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endParaRPr lang="ru-RU" sz="1200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dirty="0" smtClean="0">
                <a:latin typeface="Times New Roman" pitchFamily="18" charset="0"/>
              </a:rPr>
              <a:t>	 </a:t>
            </a:r>
            <a:r>
              <a:rPr lang="ru-RU" sz="2500" i="1" dirty="0" smtClean="0">
                <a:latin typeface="Times New Roman" pitchFamily="18" charset="0"/>
              </a:rPr>
              <a:t>опыт анализа и редактирования </a:t>
            </a:r>
            <a:r>
              <a:rPr lang="ru-RU" sz="2500" dirty="0" smtClean="0">
                <a:latin typeface="Times New Roman" pitchFamily="18" charset="0"/>
              </a:rPr>
              <a:t>созданных текстов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dirty="0" smtClean="0">
                <a:latin typeface="Times New Roman" pitchFamily="18" charset="0"/>
              </a:rPr>
              <a:t>              (своих и чужих).</a:t>
            </a:r>
            <a:r>
              <a:rPr lang="ru-RU" dirty="0" smtClean="0"/>
              <a:t> </a:t>
            </a:r>
            <a:r>
              <a:rPr lang="ru-RU" sz="2700" dirty="0" smtClean="0"/>
              <a:t> 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700" dirty="0" smtClean="0"/>
              <a:t>	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1675" y="1769194"/>
            <a:ext cx="287338" cy="295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381" y="2413904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246" y="3906846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594" y="327025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3FC2A-888F-4D6A-8071-C6E7B05B7792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2" name="Скругленный прямоугольник 3"/>
          <p:cNvSpPr/>
          <p:nvPr/>
        </p:nvSpPr>
        <p:spPr>
          <a:xfrm>
            <a:off x="919031" y="1245716"/>
            <a:ext cx="287338" cy="295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975" y="4796064"/>
            <a:ext cx="3238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9630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hlink"/>
                </a:solidFill>
                <a:latin typeface="Times New Roman" pitchFamily="18" charset="0"/>
              </a:rPr>
              <a:t>Пошаговые действия при написании творческой работы</a:t>
            </a:r>
          </a:p>
        </p:txBody>
      </p:sp>
      <p:sp>
        <p:nvSpPr>
          <p:cNvPr id="99335" name="Rectangle 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Определить смысловое наполнение текста.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Составить письменный план.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Написать черновик (с приоритетной целью раскрытия смысла). 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Оценить и отредактировать черновик с точки зрения языковых средств (возможно как коллективная деятельность).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Оценить и редактировать с точки зрения орфографической и пунктуационной грамотности.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Написать окончательный вариант творческой работы и его проверить.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96006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333375"/>
            <a:ext cx="8291512" cy="586581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ru-RU" b="1" i="1" smtClean="0"/>
              <a:t>	</a:t>
            </a:r>
            <a:r>
              <a:rPr lang="ru-RU" b="1" i="1" smtClean="0">
                <a:solidFill>
                  <a:srgbClr val="FF0000"/>
                </a:solidFill>
              </a:rPr>
              <a:t>Математическая грамотность </a:t>
            </a:r>
            <a:r>
              <a:rPr lang="ru-RU" b="1" i="1" smtClean="0"/>
              <a:t>это:</a:t>
            </a:r>
            <a:endParaRPr lang="ru-RU" smtClean="0"/>
          </a:p>
          <a:p>
            <a:pPr marL="0" indent="0" eaLnBrk="1" hangingPunct="1">
              <a:buFont typeface="Arial" charset="0"/>
              <a:buNone/>
            </a:pPr>
            <a:r>
              <a:rPr lang="ru-RU" smtClean="0"/>
              <a:t>	понимание роли математики в мире, в котором живет человек;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mtClean="0"/>
              <a:t>	способность к моделированию математических объектов, их отношений, зависимостей и действия с моделями 	конструирование математических суждений;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mtClean="0"/>
              <a:t>	способность к использованию математических знаний-навыков в учебных и жизненных ситуациях.</a:t>
            </a:r>
          </a:p>
          <a:p>
            <a:pPr marL="0" indent="0" eaLnBrk="1" hangingPunct="1"/>
            <a:endParaRPr lang="ru-RU" smtClean="0"/>
          </a:p>
        </p:txBody>
      </p:sp>
      <p:sp>
        <p:nvSpPr>
          <p:cNvPr id="4" name="Овал 3"/>
          <p:cNvSpPr/>
          <p:nvPr/>
        </p:nvSpPr>
        <p:spPr>
          <a:xfrm>
            <a:off x="900113" y="981075"/>
            <a:ext cx="358775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060575"/>
            <a:ext cx="3841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4652963"/>
            <a:ext cx="3841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644900"/>
            <a:ext cx="3841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0089-8284-4FA9-87E3-E92EFA907B43}" type="slidenum">
              <a:rPr lang="ru-RU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5770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sz="3500"/>
              <a:t>РАБОТА С БАЗОВОЙ (ОПОРНОЙ) ТЕРМИНОЛОГИЕЙ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00213"/>
            <a:ext cx="8435975" cy="44307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/>
              <a:t>2 класс, конец учебного года, внешний мониторинг</a:t>
            </a:r>
          </a:p>
          <a:p>
            <a:pPr>
              <a:buFont typeface="Wingdings" pitchFamily="2" charset="2"/>
              <a:buNone/>
            </a:pPr>
            <a:endParaRPr lang="ru-RU" sz="2800"/>
          </a:p>
          <a:p>
            <a:pPr>
              <a:buFont typeface="Wingdings" pitchFamily="2" charset="2"/>
              <a:buNone/>
            </a:pPr>
            <a:r>
              <a:rPr lang="ru-RU" sz="2800"/>
              <a:t>В какой записи число 6 – вычитаемое ?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ym typeface="Wingdings 2" pitchFamily="18" charset="2"/>
              </a:rPr>
              <a:t> 12 : 6 =2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ym typeface="Wingdings 2" pitchFamily="18" charset="2"/>
              </a:rPr>
              <a:t>  11 – 6 = 5  (правильно – 28%)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ym typeface="Wingdings 2" pitchFamily="18" charset="2"/>
              </a:rPr>
              <a:t> 17 – 11 = 6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ym typeface="Wingdings 2" pitchFamily="18" charset="2"/>
              </a:rPr>
              <a:t> 6 : 3 = 2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ym typeface="Wingdings 2" pitchFamily="18" charset="2"/>
              </a:rPr>
              <a:t>вычитаемое, вычитание, вычисли.</a:t>
            </a:r>
          </a:p>
        </p:txBody>
      </p:sp>
    </p:spTree>
    <p:extLst>
      <p:ext uri="{BB962C8B-B14F-4D97-AF65-F5344CB8AC3E}">
        <p14:creationId xmlns:p14="http://schemas.microsoft.com/office/powerpoint/2010/main" xmlns="" val="18724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4C0B54F-719D-4C6A-A8EB-06DC2F18F04C}" type="slidenum"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pPr algn="r">
                <a:defRPr/>
              </a:pPr>
              <a:t>18</a:t>
            </a:fld>
            <a:endParaRPr lang="ru-RU" sz="14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8194" name="Номер слайда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8554E66-EEC6-4D09-9541-310BEE38AF93}" type="slidenum"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pPr algn="r">
                <a:defRPr/>
              </a:pPr>
              <a:t>18</a:t>
            </a:fld>
            <a:endParaRPr lang="ru-RU" sz="14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536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74638"/>
            <a:ext cx="8964612" cy="633412"/>
          </a:xfrm>
        </p:spPr>
        <p:txBody>
          <a:bodyPr>
            <a:normAutofit fontScale="90000"/>
          </a:bodyPr>
          <a:lstStyle/>
          <a:p>
            <a:r>
              <a:rPr lang="ru-RU" sz="32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>
                <a:solidFill>
                  <a:srgbClr val="7030A0"/>
                </a:solidFill>
              </a:rPr>
              <a:t>Задание. Составь предложение по образцу</a:t>
            </a:r>
          </a:p>
        </p:txBody>
      </p:sp>
      <p:pic>
        <p:nvPicPr>
          <p:cNvPr id="124933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t="37932"/>
          <a:stretch>
            <a:fillRect/>
          </a:stretch>
        </p:blipFill>
        <p:spPr>
          <a:xfrm>
            <a:off x="0" y="2852738"/>
            <a:ext cx="9144000" cy="2736850"/>
          </a:xfrm>
        </p:spPr>
      </p:pic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5572125" y="5929313"/>
            <a:ext cx="1584325" cy="720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7030A0"/>
                </a:solidFill>
              </a:rPr>
              <a:t>Если…,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7143750" y="5929313"/>
            <a:ext cx="1584325" cy="720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7030A0"/>
                </a:solidFill>
              </a:rPr>
              <a:t>то…</a:t>
            </a:r>
          </a:p>
        </p:txBody>
      </p:sp>
      <p:pic>
        <p:nvPicPr>
          <p:cNvPr id="124936" name="Picture 5"/>
          <p:cNvPicPr>
            <a:picLocks noChangeAspect="1" noChangeArrowheads="1"/>
          </p:cNvPicPr>
          <p:nvPr/>
        </p:nvPicPr>
        <p:blipFill>
          <a:blip r:embed="rId2"/>
          <a:srcRect b="81035"/>
          <a:stretch>
            <a:fillRect/>
          </a:stretch>
        </p:blipFill>
        <p:spPr bwMode="auto">
          <a:xfrm>
            <a:off x="0" y="1412875"/>
            <a:ext cx="85693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827088" y="5876925"/>
            <a:ext cx="57610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0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Модель ответа </a:t>
            </a:r>
          </a:p>
        </p:txBody>
      </p:sp>
    </p:spTree>
    <p:extLst>
      <p:ext uri="{BB962C8B-B14F-4D97-AF65-F5344CB8AC3E}">
        <p14:creationId xmlns:p14="http://schemas.microsoft.com/office/powerpoint/2010/main" xmlns="" val="857753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51520" y="277813"/>
            <a:ext cx="8749605" cy="1495425"/>
          </a:xfrm>
        </p:spPr>
        <p:txBody>
          <a:bodyPr>
            <a:normAutofit/>
          </a:bodyPr>
          <a:lstStyle/>
          <a:p>
            <a:r>
              <a:rPr lang="ru-RU" sz="2600" b="1" dirty="0">
                <a:latin typeface="Times New Roman" pitchFamily="18" charset="0"/>
              </a:rPr>
              <a:t>Знают, но не применяют</a:t>
            </a:r>
            <a:r>
              <a:rPr lang="ru-RU" sz="2600" b="1" dirty="0"/>
              <a:t>. </a:t>
            </a:r>
            <a:br>
              <a:rPr lang="ru-RU" sz="2600" b="1" dirty="0"/>
            </a:br>
            <a:r>
              <a:rPr lang="ru-RU" sz="2600" b="1" dirty="0">
                <a:latin typeface="Times New Roman" pitchFamily="18" charset="0"/>
              </a:rPr>
              <a:t>Результаты выполнения: часть А – 85%, часть Б) - 20 %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7DD4077-71D2-4013-BD3C-5BF1A36DB35D}" type="slidenum"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pPr algn="r">
                <a:defRPr/>
              </a:pPr>
              <a:t>19</a:t>
            </a:fld>
            <a:endParaRPr lang="ru-RU" sz="14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700213"/>
            <a:ext cx="8858250" cy="515778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dirty="0"/>
              <a:t>А) Выбери верное утверждение и отметь </a:t>
            </a:r>
            <a:r>
              <a:rPr lang="ru-RU" sz="2400" dirty="0">
                <a:sym typeface="Wingdings" pitchFamily="2" charset="2"/>
              </a:rPr>
              <a:t></a:t>
            </a:r>
            <a:r>
              <a:rPr lang="ru-RU" sz="2400" dirty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600" dirty="0" smtClean="0">
                <a:sym typeface="Wingdings" pitchFamily="2" charset="2"/>
              </a:rPr>
              <a:t>  </a:t>
            </a:r>
            <a:r>
              <a:rPr lang="ru-RU" sz="2600" dirty="0" smtClean="0"/>
              <a:t>Сумму </a:t>
            </a:r>
            <a:r>
              <a:rPr lang="ru-RU" sz="2600" dirty="0"/>
              <a:t>длин сторон прямоугольника называют площадью прямоугольника.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600" dirty="0" smtClean="0">
                <a:sym typeface="Wingdings" pitchFamily="2" charset="2"/>
              </a:rPr>
              <a:t>  </a:t>
            </a:r>
            <a:r>
              <a:rPr lang="ru-RU" sz="2600" dirty="0" smtClean="0"/>
              <a:t>Сумму </a:t>
            </a:r>
            <a:r>
              <a:rPr lang="ru-RU" sz="2600" dirty="0"/>
              <a:t>длин сторон прямоугольника называют периметром прямоугольника.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400" dirty="0"/>
              <a:t>Б) Какая фигура имеет самый маленький периметр? Отметь </a:t>
            </a:r>
            <a:r>
              <a:rPr lang="ru-RU" sz="2400" dirty="0">
                <a:sym typeface="Wingdings" pitchFamily="2" charset="2"/>
              </a:rPr>
              <a:t></a:t>
            </a:r>
            <a:r>
              <a:rPr lang="ru-RU" sz="2400" dirty="0"/>
              <a:t>.</a:t>
            </a:r>
          </a:p>
          <a:p>
            <a:pPr>
              <a:buFontTx/>
              <a:buNone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                                                                         </a:t>
            </a: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3000" y="4786313"/>
          <a:ext cx="6000792" cy="1857364"/>
        </p:xfrm>
        <a:graphic>
          <a:graphicData uri="http://schemas.openxmlformats.org/drawingml/2006/table">
            <a:tbl>
              <a:tblPr/>
              <a:tblGrid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</a:tblGrid>
              <a:tr h="4643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43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3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2471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1655763"/>
          </a:xfrm>
        </p:spPr>
        <p:txBody>
          <a:bodyPr/>
          <a:lstStyle/>
          <a:p>
            <a:pPr eaLnBrk="1" hangingPunct="1"/>
            <a:r>
              <a:rPr lang="ru-RU" b="1" smtClean="0"/>
              <a:t>Начальная школа как ценность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9138"/>
            <a:ext cx="6400800" cy="36496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985963"/>
            <a:ext cx="5616575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B75A1-690B-431F-A6C9-A55892C0EA3A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182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938" y="188913"/>
            <a:ext cx="8147050" cy="579278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b="1" i="1" dirty="0" smtClean="0"/>
              <a:t>	</a:t>
            </a:r>
            <a:r>
              <a:rPr lang="ru-RU" sz="3000" b="1" i="1" dirty="0" smtClean="0">
                <a:solidFill>
                  <a:srgbClr val="FF0000"/>
                </a:solidFill>
              </a:rPr>
              <a:t>Естественнонаучная грамотность</a:t>
            </a:r>
            <a:r>
              <a:rPr lang="ru-RU" sz="3000" b="1" dirty="0" smtClean="0">
                <a:solidFill>
                  <a:srgbClr val="FF0000"/>
                </a:solidFill>
              </a:rPr>
              <a:t> </a:t>
            </a:r>
            <a:r>
              <a:rPr lang="ru-RU" sz="3000" dirty="0" smtClean="0"/>
              <a:t>это: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3000" dirty="0" smtClean="0"/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dirty="0" smtClean="0"/>
              <a:t>	</a:t>
            </a:r>
            <a:r>
              <a:rPr lang="ru-RU" sz="3000" b="1" i="1" dirty="0" smtClean="0"/>
              <a:t>понимание, что мир это природа, 	предметный мир, человек и общество;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dirty="0" smtClean="0"/>
              <a:t>	</a:t>
            </a:r>
            <a:r>
              <a:rPr lang="ru-RU" sz="3000" b="1" i="1" dirty="0" smtClean="0"/>
              <a:t>способность выделять </a:t>
            </a:r>
            <a:r>
              <a:rPr lang="ru-RU" sz="3000" dirty="0" smtClean="0"/>
              <a:t>в окружающем 	мире </a:t>
            </a:r>
            <a:r>
              <a:rPr lang="ru-RU" sz="3000" b="1" i="1" dirty="0" smtClean="0"/>
              <a:t>связи</a:t>
            </a:r>
            <a:r>
              <a:rPr lang="ru-RU" sz="3000" dirty="0" smtClean="0"/>
              <a:t>: временные, 	последовательные, причинно-	следственные; фиксировать и объяснять 	их;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dirty="0" smtClean="0"/>
              <a:t>	</a:t>
            </a:r>
            <a:r>
              <a:rPr lang="ru-RU" sz="3000" b="1" i="1" dirty="0" smtClean="0"/>
              <a:t>владение простыми методами 	познания </a:t>
            </a:r>
            <a:r>
              <a:rPr lang="ru-RU" sz="3000" dirty="0" smtClean="0"/>
              <a:t>	мира;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dirty="0" smtClean="0"/>
              <a:t>	</a:t>
            </a:r>
            <a:r>
              <a:rPr lang="ru-RU" sz="3000" b="1" i="1" dirty="0" smtClean="0"/>
              <a:t>способность адаптироваться </a:t>
            </a:r>
            <a:r>
              <a:rPr lang="ru-RU" sz="3000" dirty="0" smtClean="0"/>
              <a:t>в 	изменяющихся условиях без вреда для 	себя, окружающей среды и других людей.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30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F23D4-B3EB-4DCC-BDF8-8ABA0A6CCAB7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015563" y="1216025"/>
            <a:ext cx="328613" cy="2889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7425" y="1988840"/>
            <a:ext cx="41433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347" y="4681515"/>
            <a:ext cx="4143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642" y="3905760"/>
            <a:ext cx="41433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0204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655253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327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88913"/>
            <a:ext cx="8218487" cy="593725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FF0000"/>
                </a:solidFill>
              </a:rPr>
              <a:t>Для понимания сущности термина и понятия необходимо отвечать на следующие вопросы: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С каким объектом связано это понятие?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Каковы слова-синонимы, которыми можно его заменить?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В каких случаях его можно использовать в устной и письменной речи?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825A0-4D61-4CD5-BAE3-E8C07C794E92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804136" y="1196752"/>
            <a:ext cx="1152525" cy="1150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3586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88913"/>
            <a:ext cx="8218487" cy="593725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FF0000"/>
                </a:solidFill>
              </a:rPr>
              <a:t>Универсальные учебные действия </a:t>
            </a:r>
            <a:r>
              <a:rPr lang="ru-RU" b="1" dirty="0" smtClean="0"/>
              <a:t>характеризуются особым качеством </a:t>
            </a:r>
            <a:r>
              <a:rPr lang="ru-RU" b="1" dirty="0" smtClean="0">
                <a:solidFill>
                  <a:srgbClr val="FF0000"/>
                </a:solidFill>
              </a:rPr>
              <a:t>– универсальностью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Разносторонний</a:t>
            </a:r>
            <a:r>
              <a:rPr lang="ru-RU" dirty="0" smtClean="0"/>
              <a:t> </a:t>
            </a:r>
            <a:r>
              <a:rPr lang="ru-RU" dirty="0"/>
              <a:t>– охватывающий многое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Многогранный</a:t>
            </a:r>
            <a:r>
              <a:rPr lang="ru-RU" dirty="0" smtClean="0"/>
              <a:t> </a:t>
            </a:r>
            <a:r>
              <a:rPr lang="ru-RU" dirty="0"/>
              <a:t>– «работающий» в любой ситуации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«</a:t>
            </a:r>
            <a:r>
              <a:rPr lang="ru-RU" b="1" dirty="0"/>
              <a:t>Независимый</a:t>
            </a:r>
            <a:r>
              <a:rPr lang="ru-RU" dirty="0"/>
              <a:t>» от конкретного предметного содержания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825A0-4D61-4CD5-BAE3-E8C07C794E92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095750" y="1557338"/>
            <a:ext cx="1152525" cy="1150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5956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D0AD97-D32A-4BA5-B8B9-99EDC471722D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7891" name="Содержимое 2"/>
          <p:cNvSpPr>
            <a:spLocks noGrp="1"/>
          </p:cNvSpPr>
          <p:nvPr>
            <p:ph idx="4294967295"/>
          </p:nvPr>
        </p:nvSpPr>
        <p:spPr>
          <a:xfrm>
            <a:off x="457200" y="714375"/>
            <a:ext cx="8435975" cy="5411788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ru-RU" altLang="ru-RU" i="1" smtClean="0">
                <a:solidFill>
                  <a:schemeClr val="accent2"/>
                </a:solidFill>
              </a:rPr>
              <a:t>		</a:t>
            </a:r>
            <a:r>
              <a:rPr lang="ru-RU" altLang="ru-RU" i="1" smtClean="0">
                <a:solidFill>
                  <a:srgbClr val="17375E"/>
                </a:solidFill>
              </a:rPr>
              <a:t>Запиши слова в 4 столбика в зависимости от того, в какой части слова находится орфограмма.</a:t>
            </a:r>
            <a:endParaRPr lang="ru-RU" altLang="ru-RU" smtClean="0">
              <a:solidFill>
                <a:srgbClr val="17375E"/>
              </a:solidFill>
            </a:endParaRPr>
          </a:p>
          <a:p>
            <a:pPr>
              <a:buFontTx/>
              <a:buNone/>
            </a:pPr>
            <a:r>
              <a:rPr lang="ru-RU" altLang="ru-RU" i="1" smtClean="0"/>
              <a:t>	</a:t>
            </a:r>
            <a:r>
              <a:rPr lang="ru-RU" altLang="ru-RU" smtClean="0"/>
              <a:t>зонтик, (о) мыши, (по) домам, полёты, дворник, прогулка, глазной, (на) лошади</a:t>
            </a:r>
          </a:p>
          <a:p>
            <a:pPr>
              <a:buFontTx/>
              <a:buNone/>
            </a:pPr>
            <a:endParaRPr lang="ru-RU" altLang="ru-RU" smtClean="0"/>
          </a:p>
          <a:p>
            <a:pPr>
              <a:buFontTx/>
              <a:buNone/>
            </a:pPr>
            <a:endParaRPr lang="ru-RU" altLang="ru-RU" smtClean="0"/>
          </a:p>
          <a:p>
            <a:pPr>
              <a:buFontTx/>
              <a:buNone/>
            </a:pPr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pPr>
              <a:buFontTx/>
              <a:buNone/>
            </a:pPr>
            <a:endParaRPr lang="ru-RU" alt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4213" y="4149725"/>
          <a:ext cx="7215187" cy="2000252"/>
        </p:xfrm>
        <a:graphic>
          <a:graphicData uri="http://schemas.openxmlformats.org/drawingml/2006/table">
            <a:tbl>
              <a:tblPr/>
              <a:tblGrid>
                <a:gridCol w="1803400"/>
                <a:gridCol w="1804987"/>
                <a:gridCol w="1803400"/>
                <a:gridCol w="1803400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Приставка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Корень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Суффикс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Окончание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81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ъект 2"/>
          <p:cNvSpPr>
            <a:spLocks noGrp="1"/>
          </p:cNvSpPr>
          <p:nvPr>
            <p:ph idx="4294967295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mtClean="0"/>
              <a:t>Найди слово, которое по грамматическому признаку отличается от других слов в группе. Объясни свой ответ.</a:t>
            </a:r>
          </a:p>
          <a:p>
            <a:pPr marL="0" indent="0">
              <a:buFont typeface="Arial" charset="0"/>
              <a:buNone/>
            </a:pPr>
            <a:r>
              <a:rPr lang="ru-RU" altLang="ru-RU" smtClean="0"/>
              <a:t>а) дверца, стакан, медведь, дерево; _________________________________</a:t>
            </a:r>
          </a:p>
          <a:p>
            <a:pPr marL="0" indent="0">
              <a:buFont typeface="Arial" charset="0"/>
              <a:buNone/>
            </a:pPr>
            <a:r>
              <a:rPr lang="ru-RU" altLang="ru-RU" smtClean="0"/>
              <a:t>б) сирень, ночь, конь, дверь; __________________________________</a:t>
            </a:r>
          </a:p>
          <a:p>
            <a:pPr marL="0" indent="0">
              <a:buFont typeface="Arial" charset="0"/>
              <a:buNone/>
            </a:pPr>
            <a:r>
              <a:rPr lang="ru-RU" altLang="ru-RU" smtClean="0"/>
              <a:t>в) брюки, хлопоты, дверцы, ножницы __________________________________ </a:t>
            </a:r>
          </a:p>
        </p:txBody>
      </p:sp>
    </p:spTree>
    <p:extLst>
      <p:ext uri="{BB962C8B-B14F-4D97-AF65-F5344CB8AC3E}">
        <p14:creationId xmlns:p14="http://schemas.microsoft.com/office/powerpoint/2010/main" xmlns="" val="6211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F50D6DF-9611-44AF-998A-FF7CED38FCE0}" type="slidenum"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charset="0"/>
              </a:rPr>
              <a:pPr algn="r">
                <a:defRPr/>
              </a:pPr>
              <a:t>26</a:t>
            </a:fld>
            <a:endParaRPr lang="ru-RU" sz="14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charset="0"/>
            </a:endParaRPr>
          </a:p>
        </p:txBody>
      </p:sp>
      <p:sp>
        <p:nvSpPr>
          <p:cNvPr id="120835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98F8DBF-51D4-40FA-9386-0CFB9DBFB2A5}" type="slidenum">
              <a:rPr lang="ru-RU" sz="1400">
                <a:latin typeface="Times New Roman" pitchFamily="18" charset="0"/>
                <a:cs typeface="Arial" charset="0"/>
              </a:rPr>
              <a:pPr algn="r"/>
              <a:t>26</a:t>
            </a:fld>
            <a:endParaRPr lang="ru-RU" sz="1400">
              <a:latin typeface="Times New Roman" pitchFamily="18" charset="0"/>
              <a:cs typeface="Arial" charset="0"/>
            </a:endParaRPr>
          </a:p>
        </p:txBody>
      </p:sp>
      <p:pic>
        <p:nvPicPr>
          <p:cNvPr id="120836" name="Picture 2"/>
          <p:cNvPicPr>
            <a:picLocks noChangeAspect="1" noChangeArrowheads="1"/>
          </p:cNvPicPr>
          <p:nvPr/>
        </p:nvPicPr>
        <p:blipFill>
          <a:blip r:embed="rId3"/>
          <a:srcRect t="17442" b="67210"/>
          <a:stretch>
            <a:fillRect/>
          </a:stretch>
        </p:blipFill>
        <p:spPr bwMode="auto">
          <a:xfrm>
            <a:off x="611188" y="2924175"/>
            <a:ext cx="8281987" cy="2017713"/>
          </a:xfrm>
          <a:prstGeom prst="rect">
            <a:avLst/>
          </a:prstGeom>
          <a:solidFill>
            <a:srgbClr val="FEECFA"/>
          </a:solidFill>
          <a:ln w="9525">
            <a:noFill/>
            <a:miter lim="800000"/>
            <a:headEnd/>
            <a:tailEnd/>
          </a:ln>
        </p:spPr>
      </p:pic>
      <p:sp>
        <p:nvSpPr>
          <p:cNvPr id="120837" name="Rectangle 9"/>
          <p:cNvSpPr>
            <a:spLocks noChangeArrowheads="1"/>
          </p:cNvSpPr>
          <p:nvPr/>
        </p:nvSpPr>
        <p:spPr bwMode="auto">
          <a:xfrm>
            <a:off x="1476375" y="836613"/>
            <a:ext cx="66643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i="1">
              <a:solidFill>
                <a:srgbClr val="7030A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0840" name="Rectang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7030A0"/>
                </a:solidFill>
                <a:latin typeface="Times New Roman" pitchFamily="18" charset="0"/>
              </a:rPr>
              <a:t>Распредели записи на группы. </a:t>
            </a:r>
            <a:br>
              <a:rPr lang="ru-RU" sz="400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4000" smtClean="0">
                <a:solidFill>
                  <a:srgbClr val="7030A0"/>
                </a:solidFill>
                <a:latin typeface="Times New Roman" pitchFamily="18" charset="0"/>
              </a:rPr>
              <a:t>Найди три решения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694317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333375"/>
            <a:ext cx="6732588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725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7696"/>
            <a:ext cx="7992888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	</a:t>
            </a:r>
            <a:r>
              <a:rPr lang="ru-RU" sz="2400" dirty="0" smtClean="0"/>
              <a:t>Задумываемся </a:t>
            </a:r>
            <a:r>
              <a:rPr lang="ru-RU" sz="2400" dirty="0"/>
              <a:t>ли мы, почему с одним и тем же человеком нам хочется общаться, а иногда это желание пропадает?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	Даже </a:t>
            </a:r>
            <a:r>
              <a:rPr lang="ru-RU" sz="2400" dirty="0"/>
              <a:t>если внимательно не рассматривать Машу, то можно заметить ее ярко-голубые глаза, русые кудряшки, падающие на лоб, губки «бантиком». Когда девочка улыбается, глаза ее сверкают. Этим она привлекает к себе внимание. Как изменяется выражение лица Маши, когда она злится? Губы складываются в узкую полоску, брови встают «домиками». Поскольку в такие моменты общаться с Машей неприятно, все оставляют ее в одиночестве. Будем справедливыми: разве такое настроение девочки говорит о ее плохом характере? Мария – девочка общительная, добрая, но и у нее бывает дурное настроение. </a:t>
            </a:r>
            <a:endParaRPr lang="ru-RU" sz="2400" dirty="0" smtClean="0"/>
          </a:p>
          <a:p>
            <a:pPr algn="just"/>
            <a:r>
              <a:rPr lang="ru-RU" sz="2400" i="1" dirty="0" smtClean="0"/>
              <a:t>Сделаем </a:t>
            </a:r>
            <a:r>
              <a:rPr lang="ru-RU" sz="2400" i="1" dirty="0"/>
              <a:t>вывод: </a:t>
            </a:r>
            <a:r>
              <a:rPr lang="ru-RU" sz="2400" dirty="0"/>
              <a:t>при общении нужно считаться с тем, что у каждого человека может быть плохое настроение</a:t>
            </a:r>
            <a:r>
              <a:rPr lang="ru-RU" sz="2400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9819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Обеспечение УУД содержательными дидактическими 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800" b="1" smtClean="0">
                <a:solidFill>
                  <a:srgbClr val="FF0000"/>
                </a:solidFill>
              </a:rPr>
              <a:t>единицами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dirty="0" smtClean="0"/>
              <a:t>    УУД – высказывание (текст) – рассуждение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6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dirty="0" smtClean="0"/>
              <a:t>   содержательные дидактические единицы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600" b="1" dirty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 </a:t>
            </a:r>
            <a:r>
              <a:rPr lang="ru-RU" sz="2400" dirty="0"/>
              <a:t>Определение суждения, которое нужно подтвердить или опровергнуть; </a:t>
            </a:r>
            <a:endParaRPr lang="ru-RU" sz="2400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приведение </a:t>
            </a:r>
            <a:r>
              <a:rPr lang="ru-RU" sz="2400" dirty="0"/>
              <a:t>доказательств (объяснение</a:t>
            </a:r>
            <a:r>
              <a:rPr lang="ru-RU" sz="2400" dirty="0" smtClean="0"/>
              <a:t>),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 </a:t>
            </a:r>
            <a:r>
              <a:rPr lang="ru-RU" sz="2400" dirty="0"/>
              <a:t>использование примеров – наглядного подтверждения </a:t>
            </a:r>
            <a:r>
              <a:rPr lang="ru-RU" sz="2400" dirty="0" smtClean="0"/>
              <a:t>доказательств;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адекватные языковые средства.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ea typeface="Calibri"/>
              <a:cs typeface="Times New Roman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86ABA-458D-4345-B2FC-3BAF1DAD5805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067175" y="1989138"/>
            <a:ext cx="433388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8925" y="2997200"/>
            <a:ext cx="4937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054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571500"/>
            <a:ext cx="8675687" cy="555466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ФГОС НОО СФОРМУЛИРОВАНЫ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ЦЕЛИ,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которые характеризуются: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устойчивостью,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перспективностью,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отдаленным результатом.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ПЕДАГОГИЧЕСКИМИ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целями они становятся, если обладают: </a:t>
            </a:r>
          </a:p>
          <a:p>
            <a:pPr marL="0" indent="0" algn="just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конкретностью, </a:t>
            </a:r>
          </a:p>
          <a:p>
            <a:pPr marL="0" indent="0" algn="just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природосообразностью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just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проверяемостью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E542D-0078-4F36-8407-CA6D25C3DB02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941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60350"/>
            <a:ext cx="8218487" cy="58658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FF0000"/>
                </a:solidFill>
              </a:rPr>
              <a:t>УУД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– </a:t>
            </a:r>
            <a:r>
              <a:rPr lang="ru-RU" b="1" dirty="0">
                <a:solidFill>
                  <a:srgbClr val="FF0000"/>
                </a:solidFill>
              </a:rPr>
              <a:t>высказывание (текст) – описание</a:t>
            </a:r>
            <a:endParaRPr lang="ru-RU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Установление признаков объекта путем его рассматривания (оживления имеющихся знаний);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Перечисление признаков (свойств) объекта, характеризующих особенности его внешнего вида; действий, настроения, состояния;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Выбор языковых средств, адекватных характеристикам объекта.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FACA5-7A44-4CE3-9C66-7DE4D6862593}" type="slidenum">
              <a:rPr lang="ru-RU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7820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Приемы развития смыслового чтения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Постановка цели чтения до его начала</a:t>
            </a:r>
            <a:r>
              <a:rPr lang="ru-RU" dirty="0"/>
              <a:t>. </a:t>
            </a:r>
            <a:endParaRPr lang="ru-RU" dirty="0" smtClean="0"/>
          </a:p>
          <a:p>
            <a:pPr lvl="0"/>
            <a:r>
              <a:rPr lang="ru-RU" i="1" dirty="0"/>
              <a:t>Обязательное решение задачи развития смыслового чтения на уроке по любому предмету</a:t>
            </a:r>
            <a:r>
              <a:rPr lang="ru-RU" dirty="0"/>
              <a:t>.</a:t>
            </a:r>
          </a:p>
          <a:p>
            <a:r>
              <a:rPr lang="ru-RU" i="1" dirty="0"/>
              <a:t>Обучение смысловому чтению «про себя</a:t>
            </a:r>
            <a:r>
              <a:rPr lang="ru-RU" i="1" dirty="0" smtClean="0"/>
              <a:t>».</a:t>
            </a:r>
          </a:p>
          <a:p>
            <a:r>
              <a:rPr lang="ru-RU" i="1" dirty="0" smtClean="0"/>
              <a:t>Контроль за решением поставленной учебной задачи: постановка </a:t>
            </a:r>
            <a:r>
              <a:rPr lang="ru-RU" i="1" dirty="0"/>
              <a:t>проблемных вопросов, провокаций по тексту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8052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</a:rPr>
              <a:t>Результаты опроса фонда «Общественное мнение»</a:t>
            </a:r>
          </a:p>
        </p:txBody>
      </p:sp>
      <p:graphicFrame>
        <p:nvGraphicFramePr>
          <p:cNvPr id="10650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71550" y="1600200"/>
          <a:ext cx="7416800" cy="4975225"/>
        </p:xfrm>
        <a:graphic>
          <a:graphicData uri="http://schemas.openxmlformats.org/presentationml/2006/ole">
            <p:oleObj spid="_x0000_s1034" name="Диаграмма" r:id="rId3" imgW="8229600" imgH="5848337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15356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noFill/>
          <a:ln/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000" kern="1200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УСПЕШНОСТЬ выполнения </a:t>
            </a:r>
            <a:r>
              <a:rPr lang="ru-RU" sz="3000" kern="1200" cap="all" dirty="0"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</a:t>
            </a:r>
            <a:r>
              <a:rPr lang="ru-RU" sz="2800" kern="1200" cap="all" dirty="0"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теста </a:t>
            </a:r>
            <a:r>
              <a:rPr lang="en-US" sz="3000" kern="1200" cap="all" dirty="0"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TIMSS-2011</a:t>
            </a:r>
            <a:r>
              <a:rPr lang="ru-RU" sz="3000" kern="1200" cap="all" dirty="0"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kern="1200" cap="all" dirty="0"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1200" cap="all" dirty="0"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(математика</a:t>
            </a:r>
            <a:r>
              <a:rPr lang="ru-RU" sz="28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)</a:t>
            </a:r>
          </a:p>
        </p:txBody>
      </p:sp>
      <p:graphicFrame>
        <p:nvGraphicFramePr>
          <p:cNvPr id="104451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859398541"/>
              </p:ext>
            </p:extLst>
          </p:nvPr>
        </p:nvGraphicFramePr>
        <p:xfrm>
          <a:off x="457200" y="2420938"/>
          <a:ext cx="8291264" cy="1845945"/>
        </p:xfrm>
        <a:graphic>
          <a:graphicData uri="http://schemas.openxmlformats.org/drawingml/2006/table">
            <a:tbl>
              <a:tblPr/>
              <a:tblGrid>
                <a:gridCol w="4122738"/>
                <a:gridCol w="2296318"/>
                <a:gridCol w="187220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Виды познавательной деятельности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 класс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 класс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Знание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65 %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67 %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Применение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60 %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55 %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Рассуждение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50 %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42 %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961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 txBox="1">
            <a:spLocks noGrp="1" noChangeArrowheads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A4641CCD-946B-42FA-A21D-7D83F8452546}" type="slidenum">
              <a:rPr lang="ru-RU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</a:rPr>
              <a:pPr algn="r">
                <a:defRPr/>
              </a:pPr>
              <a:t>34</a:t>
            </a:fld>
            <a:endParaRPr lang="ru-RU" sz="1200">
              <a:solidFill>
                <a:schemeClr val="accent1">
                  <a:shade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ChangeArrowheads="1"/>
          </p:cNvSpPr>
          <p:nvPr/>
        </p:nvSpPr>
        <p:spPr bwMode="auto">
          <a:xfrm>
            <a:off x="1214438" y="115888"/>
            <a:ext cx="775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320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214313" y="285750"/>
            <a:ext cx="8215312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>
                <a:latin typeface="Corbel" pitchFamily="34" charset="0"/>
                <a:sym typeface="Wingdings" pitchFamily="2" charset="2"/>
              </a:rPr>
              <a:t>				</a:t>
            </a:r>
          </a:p>
          <a:p>
            <a:pPr marL="609600" indent="-609600" algn="ctr">
              <a:lnSpc>
                <a:spcPct val="80000"/>
              </a:lnSpc>
              <a:spcBef>
                <a:spcPct val="20000"/>
              </a:spcBef>
            </a:pPr>
            <a:r>
              <a:rPr lang="ru-RU" sz="3200" dirty="0">
                <a:latin typeface="Franklin Gothic Medium" pitchFamily="34" charset="0"/>
                <a:sym typeface="Wingdings" pitchFamily="2" charset="2"/>
              </a:rPr>
              <a:t>Работа с моделью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ru-RU" i="1" dirty="0">
                <a:solidFill>
                  <a:srgbClr val="660066"/>
                </a:solidFill>
                <a:latin typeface="Franklin Gothic Medium" pitchFamily="34" charset="0"/>
                <a:sym typeface="Wingdings" pitchFamily="2" charset="2"/>
              </a:rPr>
              <a:t>Пример</a:t>
            </a:r>
            <a:r>
              <a:rPr lang="ru-RU" sz="2800" dirty="0">
                <a:solidFill>
                  <a:srgbClr val="660066"/>
                </a:solidFill>
                <a:latin typeface="Franklin Gothic Medium" pitchFamily="34" charset="0"/>
                <a:sym typeface="Wingdings" pitchFamily="2" charset="2"/>
              </a:rPr>
              <a:t>. </a:t>
            </a:r>
            <a:r>
              <a:rPr lang="ru-RU" sz="2800" dirty="0">
                <a:latin typeface="Franklin Gothic Medium" pitchFamily="34" charset="0"/>
                <a:sym typeface="Wingdings" pitchFamily="2" charset="2"/>
              </a:rPr>
              <a:t>Для футбольной команды купили 18 билетов в один купейный вагон. Номера билетов с 1-го по 18-й. В скольких купе разместятся футболисты, если в каждом купе могут ехать 4 человека?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ru-RU" sz="2800" i="1" dirty="0" smtClean="0">
                <a:solidFill>
                  <a:srgbClr val="3516F2"/>
                </a:solidFill>
                <a:latin typeface="Franklin Gothic Medium" pitchFamily="34" charset="0"/>
                <a:sym typeface="Wingdings" pitchFamily="2" charset="2"/>
              </a:rPr>
              <a:t>	Реши </a:t>
            </a:r>
            <a:r>
              <a:rPr lang="ru-RU" sz="2800" i="1" dirty="0">
                <a:solidFill>
                  <a:srgbClr val="3516F2"/>
                </a:solidFill>
                <a:latin typeface="Franklin Gothic Medium" pitchFamily="34" charset="0"/>
                <a:sym typeface="Wingdings" pitchFamily="2" charset="2"/>
              </a:rPr>
              <a:t>задачу. Используй графическую модель (Используй арифметическую модель).</a:t>
            </a:r>
          </a:p>
          <a:p>
            <a:pPr marL="609600" indent="-609600" algn="ctr">
              <a:lnSpc>
                <a:spcPct val="80000"/>
              </a:lnSpc>
              <a:spcBef>
                <a:spcPct val="20000"/>
              </a:spcBef>
            </a:pPr>
            <a:r>
              <a:rPr lang="ru-RU" sz="2800" i="1" dirty="0">
                <a:solidFill>
                  <a:srgbClr val="3516F2"/>
                </a:solidFill>
                <a:latin typeface="Franklin Gothic Medium" pitchFamily="34" charset="0"/>
                <a:sym typeface="Wingdings" pitchFamily="2" charset="2"/>
              </a:rPr>
              <a:t>Этапы моделирования: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 i="1" dirty="0">
                <a:solidFill>
                  <a:srgbClr val="3516F2"/>
                </a:solidFill>
                <a:latin typeface="Franklin Gothic Medium" pitchFamily="34" charset="0"/>
                <a:sym typeface="Wingdings" pitchFamily="2" charset="2"/>
              </a:rPr>
              <a:t>кодирование,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 i="1" dirty="0">
                <a:solidFill>
                  <a:srgbClr val="3516F2"/>
                </a:solidFill>
                <a:latin typeface="Franklin Gothic Medium" pitchFamily="34" charset="0"/>
                <a:sym typeface="Wingdings" pitchFamily="2" charset="2"/>
              </a:rPr>
              <a:t>составление модели,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 i="1" dirty="0">
                <a:solidFill>
                  <a:srgbClr val="3516F2"/>
                </a:solidFill>
                <a:latin typeface="Franklin Gothic Medium" pitchFamily="34" charset="0"/>
                <a:sym typeface="Wingdings" pitchFamily="2" charset="2"/>
              </a:rPr>
              <a:t>чтение модели,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 i="1" dirty="0">
                <a:solidFill>
                  <a:srgbClr val="3516F2"/>
                </a:solidFill>
                <a:latin typeface="Franklin Gothic Medium" pitchFamily="34" charset="0"/>
                <a:sym typeface="Wingdings" pitchFamily="2" charset="2"/>
              </a:rPr>
              <a:t>решение на модели,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 i="1" dirty="0">
                <a:solidFill>
                  <a:srgbClr val="3516F2"/>
                </a:solidFill>
                <a:latin typeface="Franklin Gothic Medium" pitchFamily="34" charset="0"/>
                <a:sym typeface="Wingdings" pitchFamily="2" charset="2"/>
              </a:rPr>
              <a:t>обратное кодирование (раскодирование),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 i="1" dirty="0">
                <a:solidFill>
                  <a:srgbClr val="3516F2"/>
                </a:solidFill>
                <a:latin typeface="Franklin Gothic Medium" pitchFamily="34" charset="0"/>
                <a:sym typeface="Wingdings" pitchFamily="2" charset="2"/>
              </a:rPr>
              <a:t>ответ на вопрос учебной задачи.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sz="2800" i="1" dirty="0">
              <a:solidFill>
                <a:srgbClr val="3516F2"/>
              </a:solidFill>
              <a:latin typeface="Corbe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3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91512" cy="5792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dirty="0" smtClean="0"/>
              <a:t>Задание</a:t>
            </a:r>
            <a:r>
              <a:rPr lang="ru-RU" altLang="ru-RU" dirty="0" smtClean="0"/>
              <a:t>: выберите правильный, по вашему мнению, ответ. Объясните его.</a:t>
            </a:r>
          </a:p>
          <a:p>
            <a:pPr algn="just" eaLnBrk="1" hangingPunct="1">
              <a:buFontTx/>
              <a:buNone/>
            </a:pPr>
            <a:r>
              <a:rPr lang="ru-RU" altLang="ru-RU" dirty="0" smtClean="0"/>
              <a:t>	</a:t>
            </a:r>
            <a:r>
              <a:rPr lang="ru-RU" altLang="ru-RU" i="1" dirty="0" smtClean="0"/>
              <a:t>Зачем ежик носит на спине яблоки? </a:t>
            </a:r>
          </a:p>
          <a:p>
            <a:pPr eaLnBrk="1" hangingPunct="1"/>
            <a:r>
              <a:rPr lang="ru-RU" altLang="ru-RU" dirty="0" smtClean="0"/>
              <a:t>Ежи запасают яблоки на зиму,</a:t>
            </a:r>
          </a:p>
          <a:p>
            <a:pPr eaLnBrk="1" hangingPunct="1"/>
            <a:r>
              <a:rPr lang="ru-RU" altLang="ru-RU" dirty="0" smtClean="0"/>
              <a:t>Ежи не едят яблоки, но запасают их для разведения насекомых, которых потом едят.</a:t>
            </a:r>
          </a:p>
          <a:p>
            <a:pPr eaLnBrk="1" hangingPunct="1"/>
            <a:r>
              <a:rPr lang="ru-RU" altLang="ru-RU" dirty="0" smtClean="0"/>
              <a:t>Ежик чистит яблоками свои </a:t>
            </a:r>
          </a:p>
          <a:p>
            <a:pPr eaLnBrk="1" hangingPunct="1">
              <a:buFontTx/>
              <a:buNone/>
            </a:pPr>
            <a:r>
              <a:rPr lang="ru-RU" altLang="ru-RU" dirty="0" smtClean="0"/>
              <a:t>иголки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26627" name="Picture 3" descr="i?id=60720060-6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05263"/>
            <a:ext cx="23050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8555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652963"/>
            <a:ext cx="54721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4008157"/>
            <a:ext cx="640873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04813"/>
            <a:ext cx="5616575" cy="36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918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Содержимое 2"/>
          <p:cNvSpPr>
            <a:spLocks noGrp="1"/>
          </p:cNvSpPr>
          <p:nvPr>
            <p:ph idx="4294967295"/>
          </p:nvPr>
        </p:nvSpPr>
        <p:spPr>
          <a:xfrm>
            <a:off x="323528" y="260648"/>
            <a:ext cx="8534722" cy="587027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Пример. Таня записала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пятизначное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нечетное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число, у которого в разряде сотен стоит цифра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Выбери это число. 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4065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14037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48303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24074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graphicFrame>
        <p:nvGraphicFramePr>
          <p:cNvPr id="10240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9185464"/>
              </p:ext>
            </p:extLst>
          </p:nvPr>
        </p:nvGraphicFramePr>
        <p:xfrm>
          <a:off x="467544" y="2996952"/>
          <a:ext cx="8141467" cy="3600697"/>
        </p:xfrm>
        <a:graphic>
          <a:graphicData uri="http://schemas.openxmlformats.org/drawingml/2006/table">
            <a:tbl>
              <a:tblPr/>
              <a:tblGrid>
                <a:gridCol w="1957083"/>
                <a:gridCol w="2812982"/>
                <a:gridCol w="2040585"/>
                <a:gridCol w="1330817"/>
              </a:tblGrid>
              <a:tr h="143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Свойство числа (заданное)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Свойство числа (выбранное учеником)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Сколько учеников выбрали?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2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Пятизначное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Четырехзначное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D2"/>
                    </a:solidFill>
                  </a:tcPr>
                </a:tc>
              </a:tr>
              <a:tr h="582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Нечетное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Четное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A"/>
                    </a:solidFill>
                  </a:tcPr>
                </a:tc>
              </a:tr>
              <a:tr h="1003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 в разряде сотен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 в разряде десятков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D2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7032B57-91C7-4CC5-B948-541AA3741F8B}" type="slidenum">
              <a:rPr lang="ru-RU" sz="120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37</a:t>
            </a:fld>
            <a:endParaRPr lang="ru-RU" sz="120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583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838200"/>
          </a:xfrm>
          <a:noFill/>
          <a:ln/>
          <a:effectLst/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200" b="1" kern="12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Новые структурные элементы урока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435307742"/>
              </p:ext>
            </p:extLst>
          </p:nvPr>
        </p:nvGraphicFramePr>
        <p:xfrm>
          <a:off x="304800" y="1554162"/>
          <a:ext cx="8686800" cy="4899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  <a:noFill/>
          <a:ln/>
        </p:spPr>
        <p:txBody>
          <a:bodyPr/>
          <a:lstStyle/>
          <a:p>
            <a:pPr>
              <a:defRPr/>
            </a:pPr>
            <a:fld id="{EAD6BE04-4FEE-4066-A574-E7A2A65144E3}" type="slidenum">
              <a:rPr lang="ru-RU" sz="1200">
                <a:solidFill>
                  <a:schemeClr val="accent1">
                    <a:shade val="75000"/>
                  </a:schemeClr>
                </a:solidFill>
              </a:rPr>
              <a:pPr>
                <a:defRPr/>
              </a:pPr>
              <a:t>38</a:t>
            </a:fld>
            <a:endParaRPr lang="ru-RU" sz="120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7489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3" y="692150"/>
            <a:ext cx="85677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495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975" y="188913"/>
            <a:ext cx="8686800" cy="63357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cap="none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 РЕАЛИЗАЦИИ СТАНДАРТА</a:t>
            </a:r>
            <a:r>
              <a:rPr lang="ru-RU" sz="3600" cap="none" smtClean="0"/>
              <a:t/>
            </a:r>
            <a:br>
              <a:rPr lang="ru-RU" sz="3600" cap="none" smtClean="0"/>
            </a:br>
            <a:r>
              <a:rPr lang="ru-RU" sz="3600" cap="none" smtClean="0"/>
              <a:t/>
            </a:r>
            <a:br>
              <a:rPr lang="ru-RU" sz="3600" cap="none" smtClean="0"/>
            </a:br>
            <a:r>
              <a:rPr lang="ru-RU" sz="3600" cap="none" smtClean="0"/>
              <a:t/>
            </a:r>
            <a:br>
              <a:rPr lang="ru-RU" sz="3600" cap="none" smtClean="0"/>
            </a:br>
            <a:r>
              <a:rPr lang="ru-RU" sz="3600" cap="none" smtClean="0"/>
              <a:t> </a:t>
            </a:r>
            <a:r>
              <a:rPr lang="ru-RU" sz="3200" cap="none" smtClean="0">
                <a:latin typeface="Times New Roman" pitchFamily="18" charset="0"/>
                <a:cs typeface="Times New Roman" pitchFamily="18" charset="0"/>
              </a:rPr>
              <a:t>ШКОЛА НЕ МОЖЕТ ПЕРЕВЕСТИ СОЦИАЛЬНЫЕ ЦЕЛИ В ПЕДАГОГИЧЕСКИЕ, КОНКРЕТИЗИРОВАТЬ ИХ СООБРАЗНО ПОТРЕБНОСТЯМ ОБУЧАЮЩИХСЯ И ПЕДАГОГИЧЕСКОЙ ЦЕЛЕСООБРАЗНОСТИ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857625" y="1571625"/>
            <a:ext cx="792163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76BC4-A4B1-40FF-BD59-40BEF40499C0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19905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Овал 16"/>
          <p:cNvSpPr>
            <a:spLocks noChangeArrowheads="1"/>
          </p:cNvSpPr>
          <p:nvPr/>
        </p:nvSpPr>
        <p:spPr bwMode="auto">
          <a:xfrm>
            <a:off x="107950" y="2565400"/>
            <a:ext cx="4535488" cy="1223963"/>
          </a:xfrm>
          <a:prstGeom prst="ellipse">
            <a:avLst/>
          </a:prstGeom>
          <a:noFill/>
          <a:ln w="222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3668" name="Овал 16"/>
          <p:cNvSpPr>
            <a:spLocks noChangeArrowheads="1"/>
          </p:cNvSpPr>
          <p:nvPr/>
        </p:nvSpPr>
        <p:spPr bwMode="auto">
          <a:xfrm>
            <a:off x="4932363" y="188913"/>
            <a:ext cx="4211637" cy="849312"/>
          </a:xfrm>
          <a:prstGeom prst="ellipse">
            <a:avLst/>
          </a:prstGeom>
          <a:noFill/>
          <a:ln w="222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3669" name="Овал 16"/>
          <p:cNvSpPr>
            <a:spLocks noChangeArrowheads="1"/>
          </p:cNvSpPr>
          <p:nvPr/>
        </p:nvSpPr>
        <p:spPr bwMode="auto">
          <a:xfrm>
            <a:off x="5219700" y="2276475"/>
            <a:ext cx="1512888" cy="312738"/>
          </a:xfrm>
          <a:prstGeom prst="ellipse">
            <a:avLst/>
          </a:prstGeom>
          <a:noFill/>
          <a:ln w="222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3670" name="Овал 16"/>
          <p:cNvSpPr>
            <a:spLocks noChangeArrowheads="1"/>
          </p:cNvSpPr>
          <p:nvPr/>
        </p:nvSpPr>
        <p:spPr bwMode="auto">
          <a:xfrm>
            <a:off x="0" y="4941888"/>
            <a:ext cx="900113" cy="311150"/>
          </a:xfrm>
          <a:prstGeom prst="ellipse">
            <a:avLst/>
          </a:prstGeom>
          <a:noFill/>
          <a:ln w="222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3671" name="Овал 16"/>
          <p:cNvSpPr>
            <a:spLocks noChangeArrowheads="1"/>
          </p:cNvSpPr>
          <p:nvPr/>
        </p:nvSpPr>
        <p:spPr bwMode="auto">
          <a:xfrm>
            <a:off x="0" y="6308725"/>
            <a:ext cx="4716463" cy="720725"/>
          </a:xfrm>
          <a:prstGeom prst="ellipse">
            <a:avLst/>
          </a:prstGeom>
          <a:noFill/>
          <a:ln w="222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3672" name="Овал 16"/>
          <p:cNvSpPr>
            <a:spLocks noChangeArrowheads="1"/>
          </p:cNvSpPr>
          <p:nvPr/>
        </p:nvSpPr>
        <p:spPr bwMode="auto">
          <a:xfrm>
            <a:off x="4932363" y="5516563"/>
            <a:ext cx="1511300" cy="312737"/>
          </a:xfrm>
          <a:prstGeom prst="ellipse">
            <a:avLst/>
          </a:prstGeom>
          <a:noFill/>
          <a:ln w="222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2778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7954963" cy="53641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= результат обучения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ответ на вопрос «чем ребенок отличается от самого себя в начале и конце обучения?» каковы возникшие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психические новообразования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528763" y="1484313"/>
            <a:ext cx="739775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09588"/>
            <a:ext cx="2481263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469FB-A711-4435-B830-FF62E1127309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25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60350"/>
            <a:ext cx="8351838" cy="5508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  Психические новообразования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2800" dirty="0" smtClean="0"/>
              <a:t>сформированная 		психические	</a:t>
            </a:r>
            <a:br>
              <a:rPr lang="ru-RU" sz="2800" dirty="0" smtClean="0"/>
            </a:br>
            <a:r>
              <a:rPr lang="ru-RU" sz="2800" dirty="0" smtClean="0"/>
              <a:t>ведущая деятельность 	процессы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	</a:t>
            </a:r>
            <a:r>
              <a:rPr lang="ru-RU" sz="2800" dirty="0" smtClean="0"/>
              <a:t>			обобщенный способ 				действий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коммуникативная деятельность </a:t>
            </a:r>
            <a:br>
              <a:rPr lang="ru-RU" sz="2800" dirty="0" smtClean="0"/>
            </a:br>
            <a:r>
              <a:rPr lang="ru-RU" sz="2800" dirty="0"/>
              <a:t>(</a:t>
            </a:r>
            <a:r>
              <a:rPr lang="ru-RU" sz="2800" dirty="0" smtClean="0"/>
              <a:t>устная и письменная речь)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B3804-9F96-4E83-B87B-70AF4AB26E2B}" type="slidenum">
              <a:rPr lang="ru-RU"/>
              <a:pPr>
                <a:defRPr/>
              </a:pPr>
              <a:t>6</a:t>
            </a:fld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835150" y="836613"/>
            <a:ext cx="1296988" cy="576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76825" y="836613"/>
            <a:ext cx="1366838" cy="576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00563" y="981075"/>
            <a:ext cx="1008062" cy="20875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051050" y="981075"/>
            <a:ext cx="2233613" cy="34559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999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8245475" cy="6024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	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Развития младшего 				школьника </a:t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умение применять знания в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разнообразных ситуациях;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умение добывать самостоятельно 	знания, используя разные средства;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знание своего незнания, умение 	устранять возникшие трудности;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возрастной уровень знаний и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эрудиции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7E4B6-4B8B-4A5D-BC7D-817773D84DE4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140200" y="1484313"/>
            <a:ext cx="936625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1000125" y="2214563"/>
            <a:ext cx="574675" cy="457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429000"/>
            <a:ext cx="6032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5572125"/>
            <a:ext cx="6032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500563"/>
            <a:ext cx="6032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8339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>
          <a:xfrm>
            <a:off x="395288" y="188913"/>
            <a:ext cx="8291512" cy="593725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b="1" i="1" smtClean="0"/>
              <a:t>	</a:t>
            </a:r>
            <a:r>
              <a:rPr lang="ru-RU" sz="2600" b="1" i="1" smtClean="0">
                <a:solidFill>
                  <a:srgbClr val="FF0000"/>
                </a:solidFill>
              </a:rPr>
              <a:t>СОЦИАЛЬНАЯ цель</a:t>
            </a:r>
            <a:r>
              <a:rPr lang="ru-RU" sz="2600" smtClean="0"/>
              <a:t>: формирование основ российской гражданской идентичности</a:t>
            </a:r>
          </a:p>
          <a:p>
            <a:pPr marL="0" indent="0" algn="just" eaLnBrk="1" hangingPunct="1">
              <a:buFont typeface="Arial" charset="0"/>
              <a:buNone/>
            </a:pPr>
            <a:endParaRPr lang="ru-RU" sz="2600" smtClean="0"/>
          </a:p>
          <a:p>
            <a:pPr marL="0" indent="0" algn="just" eaLnBrk="1" hangingPunct="1">
              <a:buFont typeface="Arial" charset="0"/>
              <a:buNone/>
            </a:pPr>
            <a:r>
              <a:rPr lang="ru-RU" sz="2600" b="1" i="1" smtClean="0">
                <a:solidFill>
                  <a:srgbClr val="FF0000"/>
                </a:solidFill>
              </a:rPr>
              <a:t>ПЕДАГОГИЧЕСКАЯ цель</a:t>
            </a:r>
            <a:r>
              <a:rPr lang="ru-RU" sz="2600" smtClean="0"/>
              <a:t>: </a:t>
            </a:r>
            <a:r>
              <a:rPr lang="ru-RU" sz="2600" i="1" smtClean="0"/>
              <a:t>понимание своей принадлежности к российскому государству 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600" b="1" i="1" smtClean="0">
                <a:solidFill>
                  <a:srgbClr val="FF0000"/>
                </a:solidFill>
              </a:rPr>
              <a:t>знание</a:t>
            </a:r>
            <a:r>
              <a:rPr lang="ru-RU" sz="2600" smtClean="0"/>
              <a:t> - «я живу в России»; «Россия – многонациональное государство»;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600" b="1" i="1" smtClean="0">
                <a:solidFill>
                  <a:srgbClr val="FF0000"/>
                </a:solidFill>
              </a:rPr>
              <a:t>эмоциональное принятие </a:t>
            </a:r>
            <a:r>
              <a:rPr lang="ru-RU" sz="2600" smtClean="0"/>
              <a:t>- «Россия – моя Родина и Родина моих близких», все, что происходит в моем государстве, касается меня и интересует меня»;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600" b="1" i="1" smtClean="0">
                <a:solidFill>
                  <a:srgbClr val="FF0000"/>
                </a:solidFill>
              </a:rPr>
              <a:t>поведение</a:t>
            </a:r>
            <a:r>
              <a:rPr lang="ru-RU" sz="2600" b="1" smtClean="0">
                <a:solidFill>
                  <a:srgbClr val="FF0000"/>
                </a:solidFill>
              </a:rPr>
              <a:t> – </a:t>
            </a:r>
            <a:r>
              <a:rPr lang="ru-RU" sz="2600" smtClean="0"/>
              <a:t>«могу внести скромный вклад в жизнь общества и родной страны»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227763" y="908050"/>
            <a:ext cx="792162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1AEC-4B42-4B36-8FFB-4CAED8B129EC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19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idx="1"/>
          </p:nvPr>
        </p:nvSpPr>
        <p:spPr>
          <a:xfrm>
            <a:off x="468313" y="188913"/>
            <a:ext cx="8218487" cy="59372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		</a:t>
            </a:r>
            <a:r>
              <a:rPr lang="ru-RU" b="1" smtClean="0">
                <a:solidFill>
                  <a:srgbClr val="FF0000"/>
                </a:solidFill>
              </a:rPr>
              <a:t>   МЕТАПРЕДМЕТНОСТЬ</a:t>
            </a:r>
          </a:p>
          <a:p>
            <a:pPr marL="0" indent="0" eaLnBrk="1" hangingPunct="1">
              <a:buFont typeface="Arial" charset="0"/>
              <a:buNone/>
            </a:pPr>
            <a:endParaRPr lang="ru-RU" b="1" smtClean="0">
              <a:solidFill>
                <a:srgbClr val="FF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2400" b="1" smtClean="0"/>
              <a:t>Выходит за рамки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b="1" smtClean="0"/>
              <a:t>узкопредметного			Интегрирует общее на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b="1" smtClean="0"/>
              <a:t>					 основе сходства </a:t>
            </a:r>
            <a:r>
              <a:rPr lang="ru-RU" sz="2000" b="1" smtClean="0"/>
              <a:t>объектов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/>
              <a:t>		</a:t>
            </a:r>
            <a:r>
              <a:rPr lang="ru-RU" sz="2400" b="1" smtClean="0"/>
              <a:t>Позволяет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b="1" smtClean="0"/>
              <a:t>	вывести понятие		Дает возможность 						использования в любой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b="1" smtClean="0"/>
              <a:t>					учебной и жизненной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b="1" smtClean="0"/>
              <a:t>					ситуации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C3CF7-C3C4-4D09-BDA0-0AC0C6CDDFC5}" type="slidenum">
              <a:rPr lang="ru-RU"/>
              <a:pPr>
                <a:defRPr/>
              </a:pPr>
              <a:t>9</a:t>
            </a:fld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908175" y="765175"/>
            <a:ext cx="1295400" cy="647700"/>
          </a:xfrm>
          <a:prstGeom prst="straightConnector1">
            <a:avLst/>
          </a:prstGeom>
          <a:ln w="12700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72000" y="896938"/>
            <a:ext cx="647700" cy="2460625"/>
          </a:xfrm>
          <a:prstGeom prst="straightConnector1">
            <a:avLst/>
          </a:prstGeom>
          <a:ln w="12700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011863" y="692150"/>
            <a:ext cx="288925" cy="792163"/>
          </a:xfrm>
          <a:prstGeom prst="straightConnector1">
            <a:avLst/>
          </a:prstGeom>
          <a:ln w="12700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987675" y="896938"/>
            <a:ext cx="863600" cy="1884362"/>
          </a:xfrm>
          <a:prstGeom prst="straightConnector1">
            <a:avLst/>
          </a:prstGeom>
          <a:ln w="12700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9881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732</Words>
  <Application>Microsoft Office PowerPoint</Application>
  <PresentationFormat>Экран (4:3)</PresentationFormat>
  <Paragraphs>271</Paragraphs>
  <Slides>40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Тема Office</vt:lpstr>
      <vt:lpstr>Диаграмма</vt:lpstr>
      <vt:lpstr>Всероссийская научно- практическая конференция</vt:lpstr>
      <vt:lpstr>Начальная школа как ценность</vt:lpstr>
      <vt:lpstr>Слайд 3</vt:lpstr>
      <vt:lpstr>ПРОБЛЕМЫ РЕАЛИЗАЦИИ СТАНДАРТА    ШКОЛА НЕ МОЖЕТ ПЕРЕВЕСТИ СОЦИАЛЬНЫЕ ЦЕЛИ В ПЕДАГОГИЧЕСКИЕ, КОНКРЕТИЗИРОВАТЬ ИХ СООБРАЗНО ПОТРЕБНОСТЯМ ОБУЧАЮЩИХСЯ И ПЕДАГОГИЧЕСКОЙ ЦЕЛЕСООБРАЗНОСТИ</vt:lpstr>
      <vt:lpstr>     цели = результат обучения  – ответ на вопрос «чем ребенок отличается от самого себя в начале и конце обучения?» каковы возникшие психические новообразования?</vt:lpstr>
      <vt:lpstr>  Психические новообразования  сформированная   психические  ведущая деятельность  процессы       обобщенный способ     действий  коммуникативная деятельность  (устная и письменная речь)</vt:lpstr>
      <vt:lpstr> критерии Развития младшего     школьника      умение применять знания в             разнообразных ситуациях;              умение добывать самостоятельно  знания, используя разные средства;                        знание своего незнания, умение  устранять возникшие трудности;              возрастной уровень знаний и             эрудиции       </vt:lpstr>
      <vt:lpstr>Слайд 8</vt:lpstr>
      <vt:lpstr>Слайд 9</vt:lpstr>
      <vt:lpstr>Дети подходят к пониманию последовательности шагов при сравнении</vt:lpstr>
      <vt:lpstr>Слайд 11</vt:lpstr>
      <vt:lpstr>Слайд 12</vt:lpstr>
      <vt:lpstr>Слайд 13</vt:lpstr>
      <vt:lpstr>Слайд 14</vt:lpstr>
      <vt:lpstr>Пошаговые действия при написании творческой работы</vt:lpstr>
      <vt:lpstr>Слайд 16</vt:lpstr>
      <vt:lpstr>РАБОТА С БАЗОВОЙ (ОПОРНОЙ) ТЕРМИНОЛОГИЕЙ</vt:lpstr>
      <vt:lpstr> Задание. Составь предложение по образцу</vt:lpstr>
      <vt:lpstr>Знают, но не применяют.  Результаты выполнения: часть А – 85%, часть Б) - 20 %</vt:lpstr>
      <vt:lpstr>Слайд 20</vt:lpstr>
      <vt:lpstr>Слайд 21</vt:lpstr>
      <vt:lpstr>Слайд 22</vt:lpstr>
      <vt:lpstr>Слайд 23</vt:lpstr>
      <vt:lpstr>Слайд 24</vt:lpstr>
      <vt:lpstr>Слайд 25</vt:lpstr>
      <vt:lpstr>Распредели записи на группы.  Найди три решения</vt:lpstr>
      <vt:lpstr>Слайд 27</vt:lpstr>
      <vt:lpstr>Слайд 28</vt:lpstr>
      <vt:lpstr>Обеспечение УУД содержательными дидактическими  единицами</vt:lpstr>
      <vt:lpstr>Слайд 30</vt:lpstr>
      <vt:lpstr>Приемы развития смыслового чтения</vt:lpstr>
      <vt:lpstr>Результаты опроса фонда «Общественное мнение»</vt:lpstr>
      <vt:lpstr> УСПЕШНОСТЬ выполнения заданий международного теста TIMSS-2011 (математика)</vt:lpstr>
      <vt:lpstr>Слайд 34</vt:lpstr>
      <vt:lpstr>Слайд 35</vt:lpstr>
      <vt:lpstr>Слайд 36</vt:lpstr>
      <vt:lpstr>Слайд 37</vt:lpstr>
      <vt:lpstr>Новые структурные элементы урока</vt:lpstr>
      <vt:lpstr>Слайд 39</vt:lpstr>
      <vt:lpstr>Слайд 40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Начальная школа как ценность</dc:title>
  <dc:creator>Пользователь</dc:creator>
  <cp:lastModifiedBy>Elena</cp:lastModifiedBy>
  <cp:revision>19</cp:revision>
  <dcterms:created xsi:type="dcterms:W3CDTF">2015-11-13T15:32:27Z</dcterms:created>
  <dcterms:modified xsi:type="dcterms:W3CDTF">2015-12-02T18:02:15Z</dcterms:modified>
</cp:coreProperties>
</file>