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  <p:sldMasterId id="2147483696" r:id="rId2"/>
    <p:sldMasterId id="2147483708" r:id="rId3"/>
    <p:sldMasterId id="2147483720" r:id="rId4"/>
  </p:sldMasterIdLst>
  <p:notesMasterIdLst>
    <p:notesMasterId r:id="rId31"/>
  </p:notesMasterIdLst>
  <p:sldIdLst>
    <p:sldId id="288" r:id="rId5"/>
    <p:sldId id="258" r:id="rId6"/>
    <p:sldId id="300" r:id="rId7"/>
    <p:sldId id="289" r:id="rId8"/>
    <p:sldId id="290" r:id="rId9"/>
    <p:sldId id="291" r:id="rId10"/>
    <p:sldId id="294" r:id="rId11"/>
    <p:sldId id="272" r:id="rId12"/>
    <p:sldId id="275" r:id="rId13"/>
    <p:sldId id="281" r:id="rId14"/>
    <p:sldId id="273" r:id="rId15"/>
    <p:sldId id="276" r:id="rId16"/>
    <p:sldId id="286" r:id="rId17"/>
    <p:sldId id="287" r:id="rId18"/>
    <p:sldId id="265" r:id="rId19"/>
    <p:sldId id="266" r:id="rId20"/>
    <p:sldId id="282" r:id="rId21"/>
    <p:sldId id="283" r:id="rId22"/>
    <p:sldId id="284" r:id="rId23"/>
    <p:sldId id="299" r:id="rId24"/>
    <p:sldId id="301" r:id="rId25"/>
    <p:sldId id="295" r:id="rId26"/>
    <p:sldId id="303" r:id="rId27"/>
    <p:sldId id="302" r:id="rId28"/>
    <p:sldId id="298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2" autoAdjust="0"/>
    <p:restoredTop sz="86455" autoAdjust="0"/>
  </p:normalViewPr>
  <p:slideViewPr>
    <p:cSldViewPr>
      <p:cViewPr varScale="1">
        <p:scale>
          <a:sx n="67" d="100"/>
          <a:sy n="67" d="100"/>
        </p:scale>
        <p:origin x="105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443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2A53A-4B5B-4DA1-BB92-C0810592608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53AF0BC-CA76-4D6E-A08F-8A80467ABB1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2E3192"/>
              </a:solidFill>
              <a:latin typeface="Cambria" pitchFamily="18" charset="0"/>
            </a:rPr>
            <a:t>Исследование компетенций учителей</a:t>
          </a:r>
          <a:endParaRPr lang="ru-RU" sz="1800" b="1" dirty="0">
            <a:solidFill>
              <a:srgbClr val="2E3192"/>
            </a:solidFill>
            <a:latin typeface="Cambria" pitchFamily="18" charset="0"/>
          </a:endParaRPr>
        </a:p>
      </dgm:t>
    </dgm:pt>
    <dgm:pt modelId="{852699A8-0417-4150-B134-6CE9E078578C}" type="parTrans" cxnId="{DB67C4BE-49C5-4AA8-9244-506AF2301E94}">
      <dgm:prSet/>
      <dgm:spPr/>
      <dgm:t>
        <a:bodyPr/>
        <a:lstStyle/>
        <a:p>
          <a:endParaRPr lang="ru-RU" sz="3600"/>
        </a:p>
      </dgm:t>
    </dgm:pt>
    <dgm:pt modelId="{433FFCD7-C7D3-4C5F-9A47-2B4322FA954D}" type="sibTrans" cxnId="{DB67C4BE-49C5-4AA8-9244-506AF2301E94}">
      <dgm:prSet/>
      <dgm:spPr/>
      <dgm:t>
        <a:bodyPr/>
        <a:lstStyle/>
        <a:p>
          <a:endParaRPr lang="ru-RU" sz="3600"/>
        </a:p>
      </dgm:t>
    </dgm:pt>
    <dgm:pt modelId="{87A2393A-64C7-4CA5-9AC0-E3E81C0C9BC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2E3192"/>
              </a:solidFill>
              <a:latin typeface="Cambria" pitchFamily="18" charset="0"/>
            </a:rPr>
            <a:t>Банк оценочных средств</a:t>
          </a:r>
          <a:endParaRPr lang="ru-RU" sz="3200" b="1" dirty="0">
            <a:solidFill>
              <a:srgbClr val="2E3192"/>
            </a:solidFill>
            <a:latin typeface="Cambria" pitchFamily="18" charset="0"/>
          </a:endParaRPr>
        </a:p>
      </dgm:t>
    </dgm:pt>
    <dgm:pt modelId="{63C3E984-2B57-4C71-B1FF-5D346E7B7315}" type="parTrans" cxnId="{B7FEBFDA-8367-4151-BFBE-883651A1640E}">
      <dgm:prSet/>
      <dgm:spPr/>
      <dgm:t>
        <a:bodyPr/>
        <a:lstStyle/>
        <a:p>
          <a:endParaRPr lang="ru-RU" sz="3600"/>
        </a:p>
      </dgm:t>
    </dgm:pt>
    <dgm:pt modelId="{9FA92FEA-C134-4BBF-92C3-4849260C1FC8}" type="sibTrans" cxnId="{B7FEBFDA-8367-4151-BFBE-883651A1640E}">
      <dgm:prSet/>
      <dgm:spPr/>
      <dgm:t>
        <a:bodyPr/>
        <a:lstStyle/>
        <a:p>
          <a:endParaRPr lang="ru-RU" sz="3600"/>
        </a:p>
      </dgm:t>
    </dgm:pt>
    <dgm:pt modelId="{1655B91F-5CBE-4A24-9BBD-8DDA218E304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2E3192"/>
              </a:solidFill>
              <a:latin typeface="Cambria" pitchFamily="18" charset="0"/>
            </a:rPr>
            <a:t>ВПР</a:t>
          </a:r>
        </a:p>
        <a:p>
          <a:r>
            <a:rPr lang="ru-RU" sz="3200" b="1" dirty="0" smtClean="0">
              <a:solidFill>
                <a:srgbClr val="2E3192"/>
              </a:solidFill>
              <a:latin typeface="Cambria" pitchFamily="18" charset="0"/>
            </a:rPr>
            <a:t>НИКО</a:t>
          </a:r>
          <a:endParaRPr lang="ru-RU" sz="3200" b="1" dirty="0">
            <a:solidFill>
              <a:srgbClr val="2E3192"/>
            </a:solidFill>
            <a:latin typeface="Cambria" pitchFamily="18" charset="0"/>
          </a:endParaRPr>
        </a:p>
      </dgm:t>
    </dgm:pt>
    <dgm:pt modelId="{426D63BD-B78D-4082-AF21-44AA3BA9EC75}" type="parTrans" cxnId="{38BF74AC-1D35-43CE-BB53-042849C6BA99}">
      <dgm:prSet/>
      <dgm:spPr/>
      <dgm:t>
        <a:bodyPr/>
        <a:lstStyle/>
        <a:p>
          <a:endParaRPr lang="ru-RU" sz="3600"/>
        </a:p>
      </dgm:t>
    </dgm:pt>
    <dgm:pt modelId="{CB865467-8D6E-41B3-9B60-4CD59D919931}" type="sibTrans" cxnId="{38BF74AC-1D35-43CE-BB53-042849C6BA99}">
      <dgm:prSet/>
      <dgm:spPr/>
      <dgm:t>
        <a:bodyPr/>
        <a:lstStyle/>
        <a:p>
          <a:endParaRPr lang="ru-RU" sz="3600"/>
        </a:p>
      </dgm:t>
    </dgm:pt>
    <dgm:pt modelId="{DDCC0FFC-6E2E-40F5-85B2-46B023C05CF0}" type="pres">
      <dgm:prSet presAssocID="{FCF2A53A-4B5B-4DA1-BB92-C08105926082}" presName="compositeShape" presStyleCnt="0">
        <dgm:presLayoutVars>
          <dgm:chMax val="7"/>
          <dgm:dir/>
          <dgm:resizeHandles val="exact"/>
        </dgm:presLayoutVars>
      </dgm:prSet>
      <dgm:spPr/>
    </dgm:pt>
    <dgm:pt modelId="{40CD3E1C-08C1-41AD-8829-8E9BA1CCF8BA}" type="pres">
      <dgm:prSet presAssocID="{FCF2A53A-4B5B-4DA1-BB92-C08105926082}" presName="wedge1" presStyleLbl="node1" presStyleIdx="0" presStyleCnt="3" custScaleX="104405"/>
      <dgm:spPr/>
      <dgm:t>
        <a:bodyPr/>
        <a:lstStyle/>
        <a:p>
          <a:endParaRPr lang="ru-RU"/>
        </a:p>
      </dgm:t>
    </dgm:pt>
    <dgm:pt modelId="{07A97A48-2AEA-4EC4-AB1E-69B46A15B2E9}" type="pres">
      <dgm:prSet presAssocID="{FCF2A53A-4B5B-4DA1-BB92-C08105926082}" presName="dummy1a" presStyleCnt="0"/>
      <dgm:spPr/>
    </dgm:pt>
    <dgm:pt modelId="{72DAA744-22E5-4822-9126-79EF99C9BEE9}" type="pres">
      <dgm:prSet presAssocID="{FCF2A53A-4B5B-4DA1-BB92-C08105926082}" presName="dummy1b" presStyleCnt="0"/>
      <dgm:spPr/>
    </dgm:pt>
    <dgm:pt modelId="{48B0FA35-2EA2-4594-BA30-6C9D0E78B877}" type="pres">
      <dgm:prSet presAssocID="{FCF2A53A-4B5B-4DA1-BB92-C0810592608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AB8E8-5B11-4D1B-8CED-918A4A477C30}" type="pres">
      <dgm:prSet presAssocID="{FCF2A53A-4B5B-4DA1-BB92-C08105926082}" presName="wedge2" presStyleLbl="node1" presStyleIdx="1" presStyleCnt="3"/>
      <dgm:spPr/>
      <dgm:t>
        <a:bodyPr/>
        <a:lstStyle/>
        <a:p>
          <a:endParaRPr lang="ru-RU"/>
        </a:p>
      </dgm:t>
    </dgm:pt>
    <dgm:pt modelId="{6501B14F-D36A-488D-87D4-CFB4DF412B0B}" type="pres">
      <dgm:prSet presAssocID="{FCF2A53A-4B5B-4DA1-BB92-C08105926082}" presName="dummy2a" presStyleCnt="0"/>
      <dgm:spPr/>
    </dgm:pt>
    <dgm:pt modelId="{4D5A5060-CF7C-4B37-8501-4D40731DF173}" type="pres">
      <dgm:prSet presAssocID="{FCF2A53A-4B5B-4DA1-BB92-C08105926082}" presName="dummy2b" presStyleCnt="0"/>
      <dgm:spPr/>
    </dgm:pt>
    <dgm:pt modelId="{BE65F412-6C61-4131-82C7-700AA88D04A7}" type="pres">
      <dgm:prSet presAssocID="{FCF2A53A-4B5B-4DA1-BB92-C0810592608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16DE2-31DD-4FEE-97DC-7D71485EDA70}" type="pres">
      <dgm:prSet presAssocID="{FCF2A53A-4B5B-4DA1-BB92-C08105926082}" presName="wedge3" presStyleLbl="node1" presStyleIdx="2" presStyleCnt="3" custScaleX="101149" custScaleY="100601" custLinFactNeighborX="285" custLinFactNeighborY="-2281"/>
      <dgm:spPr/>
      <dgm:t>
        <a:bodyPr/>
        <a:lstStyle/>
        <a:p>
          <a:endParaRPr lang="ru-RU"/>
        </a:p>
      </dgm:t>
    </dgm:pt>
    <dgm:pt modelId="{FBE4160E-0D88-4EAB-B017-652615A07A53}" type="pres">
      <dgm:prSet presAssocID="{FCF2A53A-4B5B-4DA1-BB92-C08105926082}" presName="dummy3a" presStyleCnt="0"/>
      <dgm:spPr/>
    </dgm:pt>
    <dgm:pt modelId="{95250098-0176-45EC-B3B5-7C1F230143B7}" type="pres">
      <dgm:prSet presAssocID="{FCF2A53A-4B5B-4DA1-BB92-C08105926082}" presName="dummy3b" presStyleCnt="0"/>
      <dgm:spPr/>
    </dgm:pt>
    <dgm:pt modelId="{6CF296B3-5536-4053-821D-79FF5168E0C0}" type="pres">
      <dgm:prSet presAssocID="{FCF2A53A-4B5B-4DA1-BB92-C0810592608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8EE3B-E724-40A5-832D-183BE863EF14}" type="pres">
      <dgm:prSet presAssocID="{433FFCD7-C7D3-4C5F-9A47-2B4322FA954D}" presName="arrowWedge1" presStyleLbl="fgSibTrans2D1" presStyleIdx="0" presStyleCnt="3"/>
      <dgm:spPr/>
    </dgm:pt>
    <dgm:pt modelId="{F56C395C-9AB4-47DD-8F86-F1A61C6E6E54}" type="pres">
      <dgm:prSet presAssocID="{9FA92FEA-C134-4BBF-92C3-4849260C1FC8}" presName="arrowWedge2" presStyleLbl="fgSibTrans2D1" presStyleIdx="1" presStyleCnt="3"/>
      <dgm:spPr/>
    </dgm:pt>
    <dgm:pt modelId="{A996C94F-6D32-4CD6-B189-BCB6FA896B89}" type="pres">
      <dgm:prSet presAssocID="{CB865467-8D6E-41B3-9B60-4CD59D919931}" presName="arrowWedge3" presStyleLbl="fgSibTrans2D1" presStyleIdx="2" presStyleCnt="3"/>
      <dgm:spPr/>
    </dgm:pt>
  </dgm:ptLst>
  <dgm:cxnLst>
    <dgm:cxn modelId="{89B57B69-A441-45FD-93C6-0B896273481F}" type="presOf" srcId="{E53AF0BC-CA76-4D6E-A08F-8A80467ABB1E}" destId="{48B0FA35-2EA2-4594-BA30-6C9D0E78B877}" srcOrd="1" destOrd="0" presId="urn:microsoft.com/office/officeart/2005/8/layout/cycle8"/>
    <dgm:cxn modelId="{DB67C4BE-49C5-4AA8-9244-506AF2301E94}" srcId="{FCF2A53A-4B5B-4DA1-BB92-C08105926082}" destId="{E53AF0BC-CA76-4D6E-A08F-8A80467ABB1E}" srcOrd="0" destOrd="0" parTransId="{852699A8-0417-4150-B134-6CE9E078578C}" sibTransId="{433FFCD7-C7D3-4C5F-9A47-2B4322FA954D}"/>
    <dgm:cxn modelId="{45D6F949-48A4-4184-B95C-3977789F23BA}" type="presOf" srcId="{87A2393A-64C7-4CA5-9AC0-E3E81C0C9BC5}" destId="{BE65F412-6C61-4131-82C7-700AA88D04A7}" srcOrd="1" destOrd="0" presId="urn:microsoft.com/office/officeart/2005/8/layout/cycle8"/>
    <dgm:cxn modelId="{1693D59B-559F-4A16-B60B-2E92AD2D7E6E}" type="presOf" srcId="{E53AF0BC-CA76-4D6E-A08F-8A80467ABB1E}" destId="{40CD3E1C-08C1-41AD-8829-8E9BA1CCF8BA}" srcOrd="0" destOrd="0" presId="urn:microsoft.com/office/officeart/2005/8/layout/cycle8"/>
    <dgm:cxn modelId="{52660767-7C3B-4684-95CA-5C2C1AD1E473}" type="presOf" srcId="{1655B91F-5CBE-4A24-9BBD-8DDA218E304E}" destId="{06716DE2-31DD-4FEE-97DC-7D71485EDA70}" srcOrd="0" destOrd="0" presId="urn:microsoft.com/office/officeart/2005/8/layout/cycle8"/>
    <dgm:cxn modelId="{496FA216-8A17-47A8-A160-79979F1F0D63}" type="presOf" srcId="{1655B91F-5CBE-4A24-9BBD-8DDA218E304E}" destId="{6CF296B3-5536-4053-821D-79FF5168E0C0}" srcOrd="1" destOrd="0" presId="urn:microsoft.com/office/officeart/2005/8/layout/cycle8"/>
    <dgm:cxn modelId="{B7FEBFDA-8367-4151-BFBE-883651A1640E}" srcId="{FCF2A53A-4B5B-4DA1-BB92-C08105926082}" destId="{87A2393A-64C7-4CA5-9AC0-E3E81C0C9BC5}" srcOrd="1" destOrd="0" parTransId="{63C3E984-2B57-4C71-B1FF-5D346E7B7315}" sibTransId="{9FA92FEA-C134-4BBF-92C3-4849260C1FC8}"/>
    <dgm:cxn modelId="{83218AC7-0C62-4872-984C-850DD9298289}" type="presOf" srcId="{87A2393A-64C7-4CA5-9AC0-E3E81C0C9BC5}" destId="{793AB8E8-5B11-4D1B-8CED-918A4A477C30}" srcOrd="0" destOrd="0" presId="urn:microsoft.com/office/officeart/2005/8/layout/cycle8"/>
    <dgm:cxn modelId="{38BF74AC-1D35-43CE-BB53-042849C6BA99}" srcId="{FCF2A53A-4B5B-4DA1-BB92-C08105926082}" destId="{1655B91F-5CBE-4A24-9BBD-8DDA218E304E}" srcOrd="2" destOrd="0" parTransId="{426D63BD-B78D-4082-AF21-44AA3BA9EC75}" sibTransId="{CB865467-8D6E-41B3-9B60-4CD59D919931}"/>
    <dgm:cxn modelId="{EA37AE3F-53F6-4E77-88A2-96B8815C9FFB}" type="presOf" srcId="{FCF2A53A-4B5B-4DA1-BB92-C08105926082}" destId="{DDCC0FFC-6E2E-40F5-85B2-46B023C05CF0}" srcOrd="0" destOrd="0" presId="urn:microsoft.com/office/officeart/2005/8/layout/cycle8"/>
    <dgm:cxn modelId="{737FE324-0C72-4F7F-B5EA-ABD4DEA62A20}" type="presParOf" srcId="{DDCC0FFC-6E2E-40F5-85B2-46B023C05CF0}" destId="{40CD3E1C-08C1-41AD-8829-8E9BA1CCF8BA}" srcOrd="0" destOrd="0" presId="urn:microsoft.com/office/officeart/2005/8/layout/cycle8"/>
    <dgm:cxn modelId="{3A996DFD-D116-408B-B824-E36EEB1CE812}" type="presParOf" srcId="{DDCC0FFC-6E2E-40F5-85B2-46B023C05CF0}" destId="{07A97A48-2AEA-4EC4-AB1E-69B46A15B2E9}" srcOrd="1" destOrd="0" presId="urn:microsoft.com/office/officeart/2005/8/layout/cycle8"/>
    <dgm:cxn modelId="{F37FB65B-D27F-416F-B00F-859D8DD47FFF}" type="presParOf" srcId="{DDCC0FFC-6E2E-40F5-85B2-46B023C05CF0}" destId="{72DAA744-22E5-4822-9126-79EF99C9BEE9}" srcOrd="2" destOrd="0" presId="urn:microsoft.com/office/officeart/2005/8/layout/cycle8"/>
    <dgm:cxn modelId="{7F38671D-9ADD-449B-BA88-7C79E05D3FD6}" type="presParOf" srcId="{DDCC0FFC-6E2E-40F5-85B2-46B023C05CF0}" destId="{48B0FA35-2EA2-4594-BA30-6C9D0E78B877}" srcOrd="3" destOrd="0" presId="urn:microsoft.com/office/officeart/2005/8/layout/cycle8"/>
    <dgm:cxn modelId="{20983DB9-B514-44EC-8BF8-715BC353DB5B}" type="presParOf" srcId="{DDCC0FFC-6E2E-40F5-85B2-46B023C05CF0}" destId="{793AB8E8-5B11-4D1B-8CED-918A4A477C30}" srcOrd="4" destOrd="0" presId="urn:microsoft.com/office/officeart/2005/8/layout/cycle8"/>
    <dgm:cxn modelId="{091AE9A9-12A5-4A48-9976-937273A43B2E}" type="presParOf" srcId="{DDCC0FFC-6E2E-40F5-85B2-46B023C05CF0}" destId="{6501B14F-D36A-488D-87D4-CFB4DF412B0B}" srcOrd="5" destOrd="0" presId="urn:microsoft.com/office/officeart/2005/8/layout/cycle8"/>
    <dgm:cxn modelId="{8E310A93-76F4-4B00-B0E0-0F5A328ACEB8}" type="presParOf" srcId="{DDCC0FFC-6E2E-40F5-85B2-46B023C05CF0}" destId="{4D5A5060-CF7C-4B37-8501-4D40731DF173}" srcOrd="6" destOrd="0" presId="urn:microsoft.com/office/officeart/2005/8/layout/cycle8"/>
    <dgm:cxn modelId="{CC5FE4D8-DB09-4186-9E01-F1454085DEF8}" type="presParOf" srcId="{DDCC0FFC-6E2E-40F5-85B2-46B023C05CF0}" destId="{BE65F412-6C61-4131-82C7-700AA88D04A7}" srcOrd="7" destOrd="0" presId="urn:microsoft.com/office/officeart/2005/8/layout/cycle8"/>
    <dgm:cxn modelId="{11D63299-AF62-4427-B980-2E3DFD4E0616}" type="presParOf" srcId="{DDCC0FFC-6E2E-40F5-85B2-46B023C05CF0}" destId="{06716DE2-31DD-4FEE-97DC-7D71485EDA70}" srcOrd="8" destOrd="0" presId="urn:microsoft.com/office/officeart/2005/8/layout/cycle8"/>
    <dgm:cxn modelId="{6302F75A-7439-4E42-968B-33D07FF03ED9}" type="presParOf" srcId="{DDCC0FFC-6E2E-40F5-85B2-46B023C05CF0}" destId="{FBE4160E-0D88-4EAB-B017-652615A07A53}" srcOrd="9" destOrd="0" presId="urn:microsoft.com/office/officeart/2005/8/layout/cycle8"/>
    <dgm:cxn modelId="{9ECE8CD0-8A41-4687-BE94-8C6241BF036F}" type="presParOf" srcId="{DDCC0FFC-6E2E-40F5-85B2-46B023C05CF0}" destId="{95250098-0176-45EC-B3B5-7C1F230143B7}" srcOrd="10" destOrd="0" presId="urn:microsoft.com/office/officeart/2005/8/layout/cycle8"/>
    <dgm:cxn modelId="{D791D9F8-FF96-48CB-9384-671B1CAB8EDE}" type="presParOf" srcId="{DDCC0FFC-6E2E-40F5-85B2-46B023C05CF0}" destId="{6CF296B3-5536-4053-821D-79FF5168E0C0}" srcOrd="11" destOrd="0" presId="urn:microsoft.com/office/officeart/2005/8/layout/cycle8"/>
    <dgm:cxn modelId="{CFCCE145-98A7-4559-A824-15D87E61F235}" type="presParOf" srcId="{DDCC0FFC-6E2E-40F5-85B2-46B023C05CF0}" destId="{6B48EE3B-E724-40A5-832D-183BE863EF14}" srcOrd="12" destOrd="0" presId="urn:microsoft.com/office/officeart/2005/8/layout/cycle8"/>
    <dgm:cxn modelId="{E7CC0B92-1F24-42BA-A304-672BCC0F6898}" type="presParOf" srcId="{DDCC0FFC-6E2E-40F5-85B2-46B023C05CF0}" destId="{F56C395C-9AB4-47DD-8F86-F1A61C6E6E54}" srcOrd="13" destOrd="0" presId="urn:microsoft.com/office/officeart/2005/8/layout/cycle8"/>
    <dgm:cxn modelId="{1D98A8E3-CAE9-47C4-9DCB-4DA184615DA6}" type="presParOf" srcId="{DDCC0FFC-6E2E-40F5-85B2-46B023C05CF0}" destId="{A996C94F-6D32-4CD6-B189-BCB6FA896B8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7AB991-FE8E-45EE-9D40-1D0CB704DBA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63D936-F63E-479C-8B97-6D56B463480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2E3192"/>
              </a:solidFill>
              <a:latin typeface="Cambria" pitchFamily="18" charset="0"/>
            </a:rPr>
            <a:t>Предметная подготовка</a:t>
          </a:r>
          <a:endParaRPr lang="ru-RU" sz="2800" b="1" dirty="0">
            <a:solidFill>
              <a:srgbClr val="2E3192"/>
            </a:solidFill>
            <a:latin typeface="Cambria" pitchFamily="18" charset="0"/>
          </a:endParaRPr>
        </a:p>
      </dgm:t>
    </dgm:pt>
    <dgm:pt modelId="{8D235330-96B8-4EA9-BAB9-2FEE73C2B219}" type="parTrans" cxnId="{4BF7CFF2-3681-4C20-9579-3AB3CE16DCAA}">
      <dgm:prSet/>
      <dgm:spPr/>
      <dgm:t>
        <a:bodyPr/>
        <a:lstStyle/>
        <a:p>
          <a:endParaRPr lang="ru-RU"/>
        </a:p>
      </dgm:t>
    </dgm:pt>
    <dgm:pt modelId="{E9B42F42-C158-4F8F-B4F2-DBC09F20EA44}" type="sibTrans" cxnId="{4BF7CFF2-3681-4C20-9579-3AB3CE16DCAA}">
      <dgm:prSet/>
      <dgm:spPr/>
      <dgm:t>
        <a:bodyPr/>
        <a:lstStyle/>
        <a:p>
          <a:endParaRPr lang="ru-RU"/>
        </a:p>
      </dgm:t>
    </dgm:pt>
    <dgm:pt modelId="{C66EC262-AE6B-492E-AEE3-194EFA705D7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2E3192"/>
              </a:solidFill>
              <a:latin typeface="Cambria" pitchFamily="18" charset="0"/>
            </a:rPr>
            <a:t>Оценивание</a:t>
          </a:r>
          <a:endParaRPr lang="ru-RU" sz="2800" b="1" dirty="0">
            <a:solidFill>
              <a:srgbClr val="2E3192"/>
            </a:solidFill>
            <a:latin typeface="Cambria" pitchFamily="18" charset="0"/>
          </a:endParaRPr>
        </a:p>
      </dgm:t>
    </dgm:pt>
    <dgm:pt modelId="{C2BC88D1-378E-41E4-9CC9-1A868112F46E}" type="parTrans" cxnId="{6A07A148-DAE5-4BBF-ACE5-7D3C2F7047A2}">
      <dgm:prSet/>
      <dgm:spPr/>
      <dgm:t>
        <a:bodyPr/>
        <a:lstStyle/>
        <a:p>
          <a:endParaRPr lang="ru-RU"/>
        </a:p>
      </dgm:t>
    </dgm:pt>
    <dgm:pt modelId="{72CFFB4A-603F-44D8-A6DA-40D42B813B3E}" type="sibTrans" cxnId="{6A07A148-DAE5-4BBF-ACE5-7D3C2F7047A2}">
      <dgm:prSet/>
      <dgm:spPr/>
      <dgm:t>
        <a:bodyPr/>
        <a:lstStyle/>
        <a:p>
          <a:endParaRPr lang="ru-RU"/>
        </a:p>
      </dgm:t>
    </dgm:pt>
    <dgm:pt modelId="{9FD30DC4-AC9A-45FE-8BDD-C88A8857018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2E3192"/>
              </a:solidFill>
              <a:latin typeface="Cambria" pitchFamily="18" charset="0"/>
            </a:rPr>
            <a:t>Методика преподавания</a:t>
          </a:r>
          <a:endParaRPr lang="ru-RU" sz="2800" b="1" dirty="0">
            <a:solidFill>
              <a:srgbClr val="2E3192"/>
            </a:solidFill>
            <a:latin typeface="Cambria" pitchFamily="18" charset="0"/>
          </a:endParaRPr>
        </a:p>
      </dgm:t>
    </dgm:pt>
    <dgm:pt modelId="{940BFC69-B405-4A94-A1E7-06AB166EAD55}" type="parTrans" cxnId="{1D926782-9D29-44E3-A069-981E37D080CA}">
      <dgm:prSet/>
      <dgm:spPr/>
      <dgm:t>
        <a:bodyPr/>
        <a:lstStyle/>
        <a:p>
          <a:endParaRPr lang="ru-RU"/>
        </a:p>
      </dgm:t>
    </dgm:pt>
    <dgm:pt modelId="{B038A41D-6D43-408E-97C5-2B5F7160FC9B}" type="sibTrans" cxnId="{1D926782-9D29-44E3-A069-981E37D080CA}">
      <dgm:prSet/>
      <dgm:spPr/>
      <dgm:t>
        <a:bodyPr/>
        <a:lstStyle/>
        <a:p>
          <a:endParaRPr lang="ru-RU"/>
        </a:p>
      </dgm:t>
    </dgm:pt>
    <dgm:pt modelId="{9F2F68C0-0657-4F68-9D15-DD04ED8DF488}" type="pres">
      <dgm:prSet presAssocID="{ED7AB991-FE8E-45EE-9D40-1D0CB704DB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F5FD57-EED1-4018-8748-085927E732A4}" type="pres">
      <dgm:prSet presAssocID="{A463D936-F63E-479C-8B97-6D56B4634802}" presName="node" presStyleLbl="node1" presStyleIdx="0" presStyleCnt="3" custScaleX="147327" custScaleY="110583" custRadScaleRad="94685" custRadScaleInc="-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86ABA-5BC5-4DEF-AF86-8F72DF4A2F83}" type="pres">
      <dgm:prSet presAssocID="{E9B42F42-C158-4F8F-B4F2-DBC09F20EA44}" presName="sibTrans" presStyleLbl="sibTrans2D1" presStyleIdx="0" presStyleCnt="3" custLinFactX="4041" custLinFactY="-26784" custLinFactNeighborX="100000" custLinFactNeighborY="-100000"/>
      <dgm:spPr/>
      <dgm:t>
        <a:bodyPr/>
        <a:lstStyle/>
        <a:p>
          <a:endParaRPr lang="ru-RU"/>
        </a:p>
      </dgm:t>
    </dgm:pt>
    <dgm:pt modelId="{DE5F8E16-EC6F-45AA-8F1B-F28420C9D0AF}" type="pres">
      <dgm:prSet presAssocID="{E9B42F42-C158-4F8F-B4F2-DBC09F20EA4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48B746E-3E6C-4F3C-AA97-FB6756247E2D}" type="pres">
      <dgm:prSet presAssocID="{C66EC262-AE6B-492E-AEE3-194EFA705D78}" presName="node" presStyleLbl="node1" presStyleIdx="1" presStyleCnt="3" custScaleX="105153" custScaleY="151527" custRadScaleRad="110253" custRadScaleInc="-14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93A7D-3A34-4DB7-9E83-21EA561170A4}" type="pres">
      <dgm:prSet presAssocID="{72CFFB4A-603F-44D8-A6DA-40D42B813B3E}" presName="sibTrans" presStyleLbl="sibTrans2D1" presStyleIdx="1" presStyleCnt="3" custAng="0" custLinFactNeighborX="-1279" custLinFactNeighborY="83806"/>
      <dgm:spPr/>
      <dgm:t>
        <a:bodyPr/>
        <a:lstStyle/>
        <a:p>
          <a:endParaRPr lang="ru-RU"/>
        </a:p>
      </dgm:t>
    </dgm:pt>
    <dgm:pt modelId="{F5D5A642-1728-4E85-8996-1BD84B6C0E04}" type="pres">
      <dgm:prSet presAssocID="{72CFFB4A-603F-44D8-A6DA-40D42B813B3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01B711B-89AD-4AC0-A7CF-6D4858229DF7}" type="pres">
      <dgm:prSet presAssocID="{9FD30DC4-AC9A-45FE-8BDD-C88A88570180}" presName="node" presStyleLbl="node1" presStyleIdx="2" presStyleCnt="3" custScaleX="131392" custScaleY="151527" custRadScaleRad="123058" custRadScaleInc="18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1E342-70BF-43C1-82B2-59746250CD05}" type="pres">
      <dgm:prSet presAssocID="{B038A41D-6D43-408E-97C5-2B5F7160FC9B}" presName="sibTrans" presStyleLbl="sibTrans2D1" presStyleIdx="2" presStyleCnt="3" custLinFactX="-5375" custLinFactY="-30110" custLinFactNeighborX="-100000" custLinFactNeighborY="-100000"/>
      <dgm:spPr/>
      <dgm:t>
        <a:bodyPr/>
        <a:lstStyle/>
        <a:p>
          <a:endParaRPr lang="ru-RU"/>
        </a:p>
      </dgm:t>
    </dgm:pt>
    <dgm:pt modelId="{1B20B45C-770A-47D2-9D02-748C3A0D1D8A}" type="pres">
      <dgm:prSet presAssocID="{B038A41D-6D43-408E-97C5-2B5F7160FC9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DB07CC5-B55E-4233-B46C-FFDC4F7FCBD7}" type="presOf" srcId="{ED7AB991-FE8E-45EE-9D40-1D0CB704DBA4}" destId="{9F2F68C0-0657-4F68-9D15-DD04ED8DF488}" srcOrd="0" destOrd="0" presId="urn:microsoft.com/office/officeart/2005/8/layout/cycle7"/>
    <dgm:cxn modelId="{64D73DB7-C960-4116-82F6-1734F60FC901}" type="presOf" srcId="{72CFFB4A-603F-44D8-A6DA-40D42B813B3E}" destId="{F5D5A642-1728-4E85-8996-1BD84B6C0E04}" srcOrd="1" destOrd="0" presId="urn:microsoft.com/office/officeart/2005/8/layout/cycle7"/>
    <dgm:cxn modelId="{4BF7CFF2-3681-4C20-9579-3AB3CE16DCAA}" srcId="{ED7AB991-FE8E-45EE-9D40-1D0CB704DBA4}" destId="{A463D936-F63E-479C-8B97-6D56B4634802}" srcOrd="0" destOrd="0" parTransId="{8D235330-96B8-4EA9-BAB9-2FEE73C2B219}" sibTransId="{E9B42F42-C158-4F8F-B4F2-DBC09F20EA44}"/>
    <dgm:cxn modelId="{C0EF8F2C-8375-4368-876C-5A6F8590388A}" type="presOf" srcId="{E9B42F42-C158-4F8F-B4F2-DBC09F20EA44}" destId="{DE5F8E16-EC6F-45AA-8F1B-F28420C9D0AF}" srcOrd="1" destOrd="0" presId="urn:microsoft.com/office/officeart/2005/8/layout/cycle7"/>
    <dgm:cxn modelId="{B7F10663-5423-499F-9280-864C35BB2F8D}" type="presOf" srcId="{C66EC262-AE6B-492E-AEE3-194EFA705D78}" destId="{A48B746E-3E6C-4F3C-AA97-FB6756247E2D}" srcOrd="0" destOrd="0" presId="urn:microsoft.com/office/officeart/2005/8/layout/cycle7"/>
    <dgm:cxn modelId="{57CA5658-11F6-45A9-B88F-0123D65DEB07}" type="presOf" srcId="{9FD30DC4-AC9A-45FE-8BDD-C88A88570180}" destId="{D01B711B-89AD-4AC0-A7CF-6D4858229DF7}" srcOrd="0" destOrd="0" presId="urn:microsoft.com/office/officeart/2005/8/layout/cycle7"/>
    <dgm:cxn modelId="{1E6C1081-FEB8-4D76-A6EB-9CD2F60128EC}" type="presOf" srcId="{72CFFB4A-603F-44D8-A6DA-40D42B813B3E}" destId="{44C93A7D-3A34-4DB7-9E83-21EA561170A4}" srcOrd="0" destOrd="0" presId="urn:microsoft.com/office/officeart/2005/8/layout/cycle7"/>
    <dgm:cxn modelId="{EB5461A6-E28A-4B54-A98A-7C607A13D44B}" type="presOf" srcId="{B038A41D-6D43-408E-97C5-2B5F7160FC9B}" destId="{1B20B45C-770A-47D2-9D02-748C3A0D1D8A}" srcOrd="1" destOrd="0" presId="urn:microsoft.com/office/officeart/2005/8/layout/cycle7"/>
    <dgm:cxn modelId="{1D926782-9D29-44E3-A069-981E37D080CA}" srcId="{ED7AB991-FE8E-45EE-9D40-1D0CB704DBA4}" destId="{9FD30DC4-AC9A-45FE-8BDD-C88A88570180}" srcOrd="2" destOrd="0" parTransId="{940BFC69-B405-4A94-A1E7-06AB166EAD55}" sibTransId="{B038A41D-6D43-408E-97C5-2B5F7160FC9B}"/>
    <dgm:cxn modelId="{A803249E-A3F0-42DC-87D1-8935EA8F82C7}" type="presOf" srcId="{B038A41D-6D43-408E-97C5-2B5F7160FC9B}" destId="{7891E342-70BF-43C1-82B2-59746250CD05}" srcOrd="0" destOrd="0" presId="urn:microsoft.com/office/officeart/2005/8/layout/cycle7"/>
    <dgm:cxn modelId="{6A07A148-DAE5-4BBF-ACE5-7D3C2F7047A2}" srcId="{ED7AB991-FE8E-45EE-9D40-1D0CB704DBA4}" destId="{C66EC262-AE6B-492E-AEE3-194EFA705D78}" srcOrd="1" destOrd="0" parTransId="{C2BC88D1-378E-41E4-9CC9-1A868112F46E}" sibTransId="{72CFFB4A-603F-44D8-A6DA-40D42B813B3E}"/>
    <dgm:cxn modelId="{DF43438F-101B-46BD-A9EF-95FE9140A313}" type="presOf" srcId="{E9B42F42-C158-4F8F-B4F2-DBC09F20EA44}" destId="{E1086ABA-5BC5-4DEF-AF86-8F72DF4A2F83}" srcOrd="0" destOrd="0" presId="urn:microsoft.com/office/officeart/2005/8/layout/cycle7"/>
    <dgm:cxn modelId="{6F338CBF-88B6-41FC-B3F0-6F7DBA8D0C10}" type="presOf" srcId="{A463D936-F63E-479C-8B97-6D56B4634802}" destId="{10F5FD57-EED1-4018-8748-085927E732A4}" srcOrd="0" destOrd="0" presId="urn:microsoft.com/office/officeart/2005/8/layout/cycle7"/>
    <dgm:cxn modelId="{FA043950-D11E-41D7-8729-A96A11CDC29F}" type="presParOf" srcId="{9F2F68C0-0657-4F68-9D15-DD04ED8DF488}" destId="{10F5FD57-EED1-4018-8748-085927E732A4}" srcOrd="0" destOrd="0" presId="urn:microsoft.com/office/officeart/2005/8/layout/cycle7"/>
    <dgm:cxn modelId="{65FCB0C6-5B8D-4A83-AE2D-DC6EED17B918}" type="presParOf" srcId="{9F2F68C0-0657-4F68-9D15-DD04ED8DF488}" destId="{E1086ABA-5BC5-4DEF-AF86-8F72DF4A2F83}" srcOrd="1" destOrd="0" presId="urn:microsoft.com/office/officeart/2005/8/layout/cycle7"/>
    <dgm:cxn modelId="{868AEDA5-CBF8-47F1-91E3-36BE149945E2}" type="presParOf" srcId="{E1086ABA-5BC5-4DEF-AF86-8F72DF4A2F83}" destId="{DE5F8E16-EC6F-45AA-8F1B-F28420C9D0AF}" srcOrd="0" destOrd="0" presId="urn:microsoft.com/office/officeart/2005/8/layout/cycle7"/>
    <dgm:cxn modelId="{5DAD27CE-4439-4B15-8416-212BE177CA98}" type="presParOf" srcId="{9F2F68C0-0657-4F68-9D15-DD04ED8DF488}" destId="{A48B746E-3E6C-4F3C-AA97-FB6756247E2D}" srcOrd="2" destOrd="0" presId="urn:microsoft.com/office/officeart/2005/8/layout/cycle7"/>
    <dgm:cxn modelId="{6E82D23D-DAAA-4BA4-9044-6DC723763D6F}" type="presParOf" srcId="{9F2F68C0-0657-4F68-9D15-DD04ED8DF488}" destId="{44C93A7D-3A34-4DB7-9E83-21EA561170A4}" srcOrd="3" destOrd="0" presId="urn:microsoft.com/office/officeart/2005/8/layout/cycle7"/>
    <dgm:cxn modelId="{D45A2DC3-D435-4051-8060-3BE00FD436C2}" type="presParOf" srcId="{44C93A7D-3A34-4DB7-9E83-21EA561170A4}" destId="{F5D5A642-1728-4E85-8996-1BD84B6C0E04}" srcOrd="0" destOrd="0" presId="urn:microsoft.com/office/officeart/2005/8/layout/cycle7"/>
    <dgm:cxn modelId="{AFD86D00-BEB4-4C60-8D17-3283FEF1D14B}" type="presParOf" srcId="{9F2F68C0-0657-4F68-9D15-DD04ED8DF488}" destId="{D01B711B-89AD-4AC0-A7CF-6D4858229DF7}" srcOrd="4" destOrd="0" presId="urn:microsoft.com/office/officeart/2005/8/layout/cycle7"/>
    <dgm:cxn modelId="{21541B78-B06F-4304-B105-6FF6453CB351}" type="presParOf" srcId="{9F2F68C0-0657-4F68-9D15-DD04ED8DF488}" destId="{7891E342-70BF-43C1-82B2-59746250CD05}" srcOrd="5" destOrd="0" presId="urn:microsoft.com/office/officeart/2005/8/layout/cycle7"/>
    <dgm:cxn modelId="{D47DD40E-29AF-4B39-8B89-45FA288DCB4F}" type="presParOf" srcId="{7891E342-70BF-43C1-82B2-59746250CD05}" destId="{1B20B45C-770A-47D2-9D02-748C3A0D1D8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D3E1C-08C1-41AD-8829-8E9BA1CCF8BA}">
      <dsp:nvSpPr>
        <dsp:cNvPr id="0" name=""/>
        <dsp:cNvSpPr/>
      </dsp:nvSpPr>
      <dsp:spPr>
        <a:xfrm>
          <a:off x="1986319" y="344586"/>
          <a:ext cx="4560719" cy="4368295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2E3192"/>
              </a:solidFill>
              <a:latin typeface="Cambria" pitchFamily="18" charset="0"/>
            </a:rPr>
            <a:t>Исследование компетенций учителей</a:t>
          </a:r>
          <a:endParaRPr lang="ru-RU" sz="1800" b="1" kern="1200" dirty="0">
            <a:solidFill>
              <a:srgbClr val="2E3192"/>
            </a:solidFill>
            <a:latin typeface="Cambria" pitchFamily="18" charset="0"/>
          </a:endParaRPr>
        </a:p>
      </dsp:txBody>
      <dsp:txXfrm>
        <a:off x="4389926" y="1270248"/>
        <a:ext cx="1628828" cy="1300088"/>
      </dsp:txXfrm>
    </dsp:sp>
    <dsp:sp modelId="{793AB8E8-5B11-4D1B-8CED-918A4A477C30}">
      <dsp:nvSpPr>
        <dsp:cNvPr id="0" name=""/>
        <dsp:cNvSpPr/>
      </dsp:nvSpPr>
      <dsp:spPr>
        <a:xfrm>
          <a:off x="1992564" y="500596"/>
          <a:ext cx="4368295" cy="4368295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2E3192"/>
              </a:solidFill>
              <a:latin typeface="Cambria" pitchFamily="18" charset="0"/>
            </a:rPr>
            <a:t>Банк оценочных средств</a:t>
          </a:r>
          <a:endParaRPr lang="ru-RU" sz="3200" b="1" kern="1200" dirty="0">
            <a:solidFill>
              <a:srgbClr val="2E3192"/>
            </a:solidFill>
            <a:latin typeface="Cambria" pitchFamily="18" charset="0"/>
          </a:endParaRPr>
        </a:p>
      </dsp:txBody>
      <dsp:txXfrm>
        <a:off x="3032635" y="3334788"/>
        <a:ext cx="2340158" cy="1144077"/>
      </dsp:txXfrm>
    </dsp:sp>
    <dsp:sp modelId="{06716DE2-31DD-4FEE-97DC-7D71485EDA70}">
      <dsp:nvSpPr>
        <dsp:cNvPr id="0" name=""/>
        <dsp:cNvSpPr/>
      </dsp:nvSpPr>
      <dsp:spPr>
        <a:xfrm>
          <a:off x="1889952" y="231818"/>
          <a:ext cx="4418487" cy="4394549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2E3192"/>
              </a:solidFill>
              <a:latin typeface="Cambria" pitchFamily="18" charset="0"/>
            </a:rPr>
            <a:t>ВПР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2E3192"/>
              </a:solidFill>
              <a:latin typeface="Cambria" pitchFamily="18" charset="0"/>
            </a:rPr>
            <a:t>НИКО</a:t>
          </a:r>
          <a:endParaRPr lang="ru-RU" sz="3200" b="1" kern="1200" dirty="0">
            <a:solidFill>
              <a:srgbClr val="2E3192"/>
            </a:solidFill>
            <a:latin typeface="Cambria" pitchFamily="18" charset="0"/>
          </a:endParaRPr>
        </a:p>
      </dsp:txBody>
      <dsp:txXfrm>
        <a:off x="2401760" y="1163044"/>
        <a:ext cx="1578031" cy="1307901"/>
      </dsp:txXfrm>
    </dsp:sp>
    <dsp:sp modelId="{6B48EE3B-E724-40A5-832D-183BE863EF14}">
      <dsp:nvSpPr>
        <dsp:cNvPr id="0" name=""/>
        <dsp:cNvSpPr/>
      </dsp:nvSpPr>
      <dsp:spPr>
        <a:xfrm>
          <a:off x="1811645" y="74167"/>
          <a:ext cx="4909132" cy="49091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C395C-9AB4-47DD-8F86-F1A61C6E6E54}">
      <dsp:nvSpPr>
        <dsp:cNvPr id="0" name=""/>
        <dsp:cNvSpPr/>
      </dsp:nvSpPr>
      <dsp:spPr>
        <a:xfrm>
          <a:off x="1722146" y="229902"/>
          <a:ext cx="4909132" cy="49091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6C94F-6D32-4CD6-B189-BCB6FA896B89}">
      <dsp:nvSpPr>
        <dsp:cNvPr id="0" name=""/>
        <dsp:cNvSpPr/>
      </dsp:nvSpPr>
      <dsp:spPr>
        <a:xfrm>
          <a:off x="1644060" y="-25581"/>
          <a:ext cx="4909132" cy="49091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5FD57-EED1-4018-8748-085927E732A4}">
      <dsp:nvSpPr>
        <dsp:cNvPr id="0" name=""/>
        <dsp:cNvSpPr/>
      </dsp:nvSpPr>
      <dsp:spPr>
        <a:xfrm>
          <a:off x="2253356" y="-72788"/>
          <a:ext cx="4121240" cy="15466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35000"/>
                <a:satMod val="260000"/>
              </a:schemeClr>
            </a:gs>
            <a:gs pos="30000">
              <a:schemeClr val="accent6">
                <a:tint val="38000"/>
                <a:satMod val="260000"/>
              </a:schemeClr>
            </a:gs>
            <a:gs pos="75000">
              <a:schemeClr val="accent6">
                <a:tint val="55000"/>
                <a:satMod val="255000"/>
              </a:schemeClr>
            </a:gs>
            <a:gs pos="100000">
              <a:schemeClr val="accent6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2E3192"/>
              </a:solidFill>
              <a:latin typeface="Cambria" pitchFamily="18" charset="0"/>
            </a:rPr>
            <a:t>Предметная подготовка</a:t>
          </a:r>
          <a:endParaRPr lang="ru-RU" sz="2800" b="1" kern="1200" dirty="0">
            <a:solidFill>
              <a:srgbClr val="2E3192"/>
            </a:solidFill>
            <a:latin typeface="Cambria" pitchFamily="18" charset="0"/>
          </a:endParaRPr>
        </a:p>
      </dsp:txBody>
      <dsp:txXfrm>
        <a:off x="2298657" y="-27487"/>
        <a:ext cx="4030638" cy="1456090"/>
      </dsp:txXfrm>
    </dsp:sp>
    <dsp:sp modelId="{E1086ABA-5BC5-4DEF-AF86-8F72DF4A2F83}">
      <dsp:nvSpPr>
        <dsp:cNvPr id="0" name=""/>
        <dsp:cNvSpPr/>
      </dsp:nvSpPr>
      <dsp:spPr>
        <a:xfrm rot="3223948">
          <a:off x="6310674" y="1491214"/>
          <a:ext cx="1446370" cy="4895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457534" y="1589121"/>
        <a:ext cx="1152650" cy="293720"/>
      </dsp:txXfrm>
    </dsp:sp>
    <dsp:sp modelId="{A48B746E-3E6C-4F3C-AA97-FB6756247E2D}">
      <dsp:nvSpPr>
        <dsp:cNvPr id="0" name=""/>
        <dsp:cNvSpPr/>
      </dsp:nvSpPr>
      <dsp:spPr>
        <a:xfrm>
          <a:off x="5483446" y="3239364"/>
          <a:ext cx="2941489" cy="21193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35000"/>
                <a:satMod val="260000"/>
              </a:schemeClr>
            </a:gs>
            <a:gs pos="30000">
              <a:schemeClr val="accent6">
                <a:tint val="38000"/>
                <a:satMod val="260000"/>
              </a:schemeClr>
            </a:gs>
            <a:gs pos="75000">
              <a:schemeClr val="accent6">
                <a:tint val="55000"/>
                <a:satMod val="255000"/>
              </a:schemeClr>
            </a:gs>
            <a:gs pos="100000">
              <a:schemeClr val="accent6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2E3192"/>
              </a:solidFill>
              <a:latin typeface="Cambria" pitchFamily="18" charset="0"/>
            </a:rPr>
            <a:t>Оценивание</a:t>
          </a:r>
          <a:endParaRPr lang="ru-RU" sz="2800" b="1" kern="1200" dirty="0">
            <a:solidFill>
              <a:srgbClr val="2E3192"/>
            </a:solidFill>
            <a:latin typeface="Cambria" pitchFamily="18" charset="0"/>
          </a:endParaRPr>
        </a:p>
      </dsp:txBody>
      <dsp:txXfrm>
        <a:off x="5545520" y="3301438"/>
        <a:ext cx="2817341" cy="1995216"/>
      </dsp:txXfrm>
    </dsp:sp>
    <dsp:sp modelId="{44C93A7D-3A34-4DB7-9E83-21EA561170A4}">
      <dsp:nvSpPr>
        <dsp:cNvPr id="0" name=""/>
        <dsp:cNvSpPr/>
      </dsp:nvSpPr>
      <dsp:spPr>
        <a:xfrm rot="10800020">
          <a:off x="3837780" y="4464524"/>
          <a:ext cx="1446370" cy="4895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984640" y="4562431"/>
        <a:ext cx="1152650" cy="293720"/>
      </dsp:txXfrm>
    </dsp:sp>
    <dsp:sp modelId="{D01B711B-89AD-4AC0-A7CF-6D4858229DF7}">
      <dsp:nvSpPr>
        <dsp:cNvPr id="0" name=""/>
        <dsp:cNvSpPr/>
      </dsp:nvSpPr>
      <dsp:spPr>
        <a:xfrm>
          <a:off x="0" y="3239334"/>
          <a:ext cx="3675483" cy="21193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35000"/>
                <a:satMod val="260000"/>
              </a:schemeClr>
            </a:gs>
            <a:gs pos="30000">
              <a:schemeClr val="accent6">
                <a:tint val="38000"/>
                <a:satMod val="260000"/>
              </a:schemeClr>
            </a:gs>
            <a:gs pos="75000">
              <a:schemeClr val="accent6">
                <a:tint val="55000"/>
                <a:satMod val="255000"/>
              </a:schemeClr>
            </a:gs>
            <a:gs pos="100000">
              <a:schemeClr val="accent6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2E3192"/>
              </a:solidFill>
              <a:latin typeface="Cambria" pitchFamily="18" charset="0"/>
            </a:rPr>
            <a:t>Методика преподавания</a:t>
          </a:r>
          <a:endParaRPr lang="ru-RU" sz="2800" b="1" kern="1200" dirty="0">
            <a:solidFill>
              <a:srgbClr val="2E3192"/>
            </a:solidFill>
            <a:latin typeface="Cambria" pitchFamily="18" charset="0"/>
          </a:endParaRPr>
        </a:p>
      </dsp:txBody>
      <dsp:txXfrm>
        <a:off x="62074" y="3301408"/>
        <a:ext cx="3551335" cy="1995216"/>
      </dsp:txXfrm>
    </dsp:sp>
    <dsp:sp modelId="{7891E342-70BF-43C1-82B2-59746250CD05}">
      <dsp:nvSpPr>
        <dsp:cNvPr id="0" name=""/>
        <dsp:cNvSpPr/>
      </dsp:nvSpPr>
      <dsp:spPr>
        <a:xfrm rot="18271999">
          <a:off x="927080" y="1474917"/>
          <a:ext cx="1446370" cy="4895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1073940" y="1572824"/>
        <a:ext cx="1152650" cy="293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8F137-F74C-4FB6-9363-F9568B1D856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480D0-23CE-4A76-8B50-A8A49B30D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1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5821FF-7456-4F9A-A363-CBD771ED237D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5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5780" name="Номер слайда 3"/>
          <p:cNvSpPr txBox="1">
            <a:spLocks noGrp="1"/>
          </p:cNvSpPr>
          <p:nvPr/>
        </p:nvSpPr>
        <p:spPr bwMode="auto">
          <a:xfrm>
            <a:off x="3883853" y="8684900"/>
            <a:ext cx="2972547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CA42095F-BD6C-481D-829A-FB4DD7D69C89}" type="slidenum">
              <a:rPr lang="ru-RU" altLang="ru-RU" sz="1200">
                <a:solidFill>
                  <a:srgbClr val="000000"/>
                </a:solidFill>
              </a:rPr>
              <a:pPr algn="r"/>
              <a:t>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5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0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22575D5-7356-45DD-880F-3887FC139160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59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5780" name="Номер слайда 3"/>
          <p:cNvSpPr txBox="1">
            <a:spLocks noGrp="1"/>
          </p:cNvSpPr>
          <p:nvPr/>
        </p:nvSpPr>
        <p:spPr bwMode="auto">
          <a:xfrm>
            <a:off x="3883853" y="8684900"/>
            <a:ext cx="2972547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CA42095F-BD6C-481D-829A-FB4DD7D69C89}" type="slidenum">
              <a:rPr lang="ru-RU" altLang="ru-RU" sz="1200">
                <a:solidFill>
                  <a:srgbClr val="000000"/>
                </a:solidFill>
              </a:rPr>
              <a:pPr algn="r"/>
              <a:t>12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2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8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2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8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3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6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75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67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3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84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54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61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01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76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45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00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0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4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3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50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98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13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9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5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15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11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16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96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5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40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76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17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22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9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5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7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299E-9A03-4E20-B3F1-80E6647497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9E417-87E3-4A52-82B6-D7C83DBA1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8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reception@fipi.org" TargetMode="Externa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afedra_filologia@mail.r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kafedra_filologia@mail.r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sz="quarter" idx="1"/>
          </p:nvPr>
        </p:nvSpPr>
        <p:spPr>
          <a:xfrm>
            <a:off x="1691680" y="764704"/>
            <a:ext cx="6264696" cy="57092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altLang="ru-RU" sz="3200" b="1" dirty="0" smtClean="0">
                <a:solidFill>
                  <a:srgbClr val="FF0000"/>
                </a:solidFill>
              </a:rPr>
              <a:t>ЗАСЕДАНИЕ РУМО: </a:t>
            </a:r>
          </a:p>
          <a:p>
            <a:pPr algn="ctr">
              <a:buNone/>
            </a:pPr>
            <a:endParaRPr lang="ru-RU" altLang="ru-RU" sz="3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altLang="ru-RU" sz="3200" b="1" dirty="0" smtClean="0">
                <a:solidFill>
                  <a:srgbClr val="FF0000"/>
                </a:solidFill>
              </a:rPr>
              <a:t>АКТУАЛЬНЫЕ НАПРАВЛЕНИЯ  И ПЛАНИРОВАНИЕ РАБОТЫ </a:t>
            </a:r>
          </a:p>
          <a:p>
            <a:pPr algn="ctr">
              <a:buNone/>
            </a:pPr>
            <a:r>
              <a:rPr lang="ru-RU" altLang="ru-RU" sz="3200" b="1" dirty="0" smtClean="0">
                <a:solidFill>
                  <a:srgbClr val="FF0000"/>
                </a:solidFill>
              </a:rPr>
              <a:t>НА 2017 ГОД </a:t>
            </a:r>
          </a:p>
          <a:p>
            <a:pPr algn="ctr">
              <a:buNone/>
            </a:pPr>
            <a:r>
              <a:rPr lang="ru-RU" altLang="ru-RU" sz="3200" b="1" dirty="0" smtClean="0">
                <a:solidFill>
                  <a:srgbClr val="002060"/>
                </a:solidFill>
              </a:rPr>
              <a:t>(социально-гуманитарное направление)</a:t>
            </a:r>
          </a:p>
          <a:p>
            <a:pPr algn="r">
              <a:buNone/>
            </a:pPr>
            <a:endParaRPr lang="ru-RU" altLang="ru-RU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ru-RU" altLang="ru-RU" sz="2400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ru-RU" altLang="ru-RU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ВОЛОДИНА Е.Н.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,</a:t>
            </a:r>
          </a:p>
          <a:p>
            <a:pPr algn="r"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к.ф.н., доцент </a:t>
            </a:r>
          </a:p>
          <a:p>
            <a:pPr algn="r"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кафедры социально-гуманитарных дисциплин ТОГИРРО </a:t>
            </a:r>
          </a:p>
          <a:p>
            <a:pPr algn="r">
              <a:buNone/>
            </a:pPr>
            <a:r>
              <a:rPr lang="ru-RU" altLang="ru-RU" sz="1900" b="1" i="1" dirty="0" smtClean="0">
                <a:solidFill>
                  <a:srgbClr val="002060"/>
                </a:solidFill>
              </a:rPr>
              <a:t>8-904-875-73-59</a:t>
            </a:r>
          </a:p>
          <a:p>
            <a:pPr algn="r">
              <a:buNone/>
            </a:pPr>
            <a:r>
              <a:rPr lang="en-US" altLang="ru-RU" sz="1900" b="1" i="1" dirty="0" smtClean="0">
                <a:solidFill>
                  <a:srgbClr val="002060"/>
                </a:solidFill>
              </a:rPr>
              <a:t>elena_mayak_@mail.ru</a:t>
            </a:r>
            <a:r>
              <a:rPr lang="ru-RU" altLang="ru-RU" sz="1900" b="1" i="1" dirty="0" smtClean="0">
                <a:solidFill>
                  <a:srgbClr val="002060"/>
                </a:solidFill>
              </a:rPr>
              <a:t> </a:t>
            </a:r>
            <a:endParaRPr lang="ru-RU" altLang="ru-RU" sz="19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332656"/>
            <a:ext cx="16891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85921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none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Проблемные разделы по результатам </a:t>
            </a:r>
            <a:r>
              <a:rPr lang="ru-RU" sz="2800" b="1" cap="none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федерального исследования </a:t>
            </a:r>
            <a:r>
              <a:rPr lang="ru-RU" sz="2800" b="1" cap="none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предметных компетенций учителей русского языка, литературы (</a:t>
            </a:r>
            <a:r>
              <a:rPr lang="ru-RU" sz="2800" b="1" cap="none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2015-2016 г</a:t>
            </a:r>
            <a:r>
              <a:rPr lang="ru-RU" sz="2800" b="1" cap="none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.)</a:t>
            </a:r>
            <a:br>
              <a:rPr lang="ru-RU" sz="2800" b="1" cap="none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96944" cy="5257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3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Недостаточно качественный и корректный материал при ответе на вопрос ученика – более 60%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3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Объяснение ошибок, допущенных в словообразовательном разборе – более 60%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3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Фонетический анализ слова – 40%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3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Определение литературного направления по цитате – 40%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3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Знание произведения и автора по цитате героя – 32%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3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Определение стихотворного размера (по его характеристике, отрывку из стихотворения) – 25%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3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Ошибка в морфологической характеристике слова -12</a:t>
            </a:r>
            <a:r>
              <a:rPr lang="ru-RU" sz="33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%</a:t>
            </a:r>
            <a:endParaRPr lang="ru-RU" sz="33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3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Недостаточный уровень владения приемами объективного стандартизированного </a:t>
            </a:r>
            <a:r>
              <a:rPr lang="ru-RU" sz="33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обучения.</a:t>
            </a:r>
            <a:endParaRPr lang="ru-RU" sz="33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3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Низкий уровень умения находить и объяснять ошибки в </a:t>
            </a:r>
            <a:r>
              <a:rPr lang="ru-RU" sz="33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выполненном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детьми задании.</a:t>
            </a:r>
            <a:endParaRPr lang="ru-RU" sz="33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9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6513" y="2927353"/>
            <a:ext cx="220662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3341" y="2927386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0918" y="2736852"/>
            <a:ext cx="306387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6513" y="2927353"/>
            <a:ext cx="220662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0918" y="2736852"/>
            <a:ext cx="306387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50535" name="Rectangle 1"/>
          <p:cNvSpPr>
            <a:spLocks noChangeArrowheads="1"/>
          </p:cNvSpPr>
          <p:nvPr/>
        </p:nvSpPr>
        <p:spPr bwMode="auto">
          <a:xfrm>
            <a:off x="3508381" y="14875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2E3192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9566" y="3056468"/>
            <a:ext cx="1400175" cy="1185333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  <a:alpha val="49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ВПР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972733"/>
            <a:ext cx="2847290" cy="1847851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Cambria" pitchFamily="18" charset="0"/>
              </a:rPr>
              <a:t>НЕ ЕГЭ!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Вместо КИМ – варианты проверочной работы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Вместо демоверсии – образец проверочной работы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Нет заданий с выбором ответа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994152"/>
            <a:ext cx="2828230" cy="131233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Русский язык 4 класс – </a:t>
            </a:r>
            <a:br>
              <a:rPr lang="ru-RU" sz="1400" b="1" dirty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на основе диктанта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Оценка предметных результатов в соответствии с ФГОС, оценка УУД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5963" y="4870486"/>
            <a:ext cx="2952501" cy="153458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Оценивание работ на основе стандартизированных критериев, интеграция проекта с системой повышения квалификации в вопросах оценивания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5963" y="3477720"/>
            <a:ext cx="2880493" cy="124883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Использование банков заданий, построенных с учетом опыта российских и международных оценочных процедур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5446187"/>
            <a:ext cx="2871103" cy="95250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Предоставление школам единых вариантов и критериев оценивания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95963" y="1767420"/>
            <a:ext cx="2880493" cy="156633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Доступность для всех школ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Возможность провести на уровне региона. Возможность получить сводные результаты на федеральном уровне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5302250" y="3270251"/>
            <a:ext cx="331788" cy="768349"/>
          </a:xfrm>
          <a:prstGeom prst="rightArrow">
            <a:avLst/>
          </a:prstGeom>
          <a:solidFill>
            <a:schemeClr val="accent5">
              <a:lumMod val="75000"/>
              <a:alpha val="49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4207193" y="2272013"/>
            <a:ext cx="442383" cy="576263"/>
          </a:xfrm>
          <a:prstGeom prst="rightArrow">
            <a:avLst/>
          </a:prstGeom>
          <a:solidFill>
            <a:schemeClr val="accent5">
              <a:lumMod val="75000"/>
              <a:alpha val="49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208780" y="4452145"/>
            <a:ext cx="442383" cy="576262"/>
          </a:xfrm>
          <a:prstGeom prst="rightArrow">
            <a:avLst/>
          </a:prstGeom>
          <a:solidFill>
            <a:schemeClr val="accent5">
              <a:lumMod val="75000"/>
              <a:alpha val="49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3206750" y="3270251"/>
            <a:ext cx="330200" cy="768349"/>
          </a:xfrm>
          <a:prstGeom prst="rightArrow">
            <a:avLst/>
          </a:prstGeom>
          <a:solidFill>
            <a:schemeClr val="accent5">
              <a:lumMod val="75000"/>
              <a:alpha val="49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3568" y="0"/>
            <a:ext cx="7488831" cy="1629835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Cambria" pitchFamily="18" charset="0"/>
              </a:rPr>
              <a:t>Совершенствование механизмов развития общероссийской системы оценки качества образования 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путём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34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9592" y="28"/>
            <a:ext cx="7704856" cy="1015663"/>
          </a:xfrm>
          <a:prstGeom prst="rect">
            <a:avLst/>
          </a:prstGeom>
          <a:solidFill>
            <a:schemeClr val="bg1">
              <a:alpha val="13000"/>
            </a:schemeClr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>Открытый банк оценочных средств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>по русскому языку</a:t>
            </a:r>
            <a:endParaRPr lang="ru-RU" sz="3000" b="1" dirty="0">
              <a:solidFill>
                <a:srgbClr val="2D3E93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72148"/>
            <a:ext cx="3312368" cy="3816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E3192"/>
                </a:solidFill>
                <a:latin typeface="Cambria" pitchFamily="18" charset="0"/>
              </a:rPr>
              <a:t>ВПР</a:t>
            </a:r>
          </a:p>
          <a:p>
            <a:pPr algn="ctr"/>
            <a:r>
              <a:rPr lang="ru-RU" sz="2800" b="1" dirty="0" smtClean="0">
                <a:solidFill>
                  <a:srgbClr val="2E3192"/>
                </a:solidFill>
                <a:latin typeface="Cambria" pitchFamily="18" charset="0"/>
              </a:rPr>
              <a:t>НИКО</a:t>
            </a:r>
          </a:p>
          <a:p>
            <a:pPr algn="ctr"/>
            <a:r>
              <a:rPr lang="ru-RU" sz="2800" b="1" dirty="0" smtClean="0">
                <a:solidFill>
                  <a:srgbClr val="2E3192"/>
                </a:solidFill>
                <a:latin typeface="Cambria" pitchFamily="18" charset="0"/>
              </a:rPr>
              <a:t>ОГЭ</a:t>
            </a:r>
          </a:p>
          <a:p>
            <a:pPr algn="ctr"/>
            <a:r>
              <a:rPr lang="ru-RU" sz="2800" b="1" dirty="0" smtClean="0">
                <a:solidFill>
                  <a:srgbClr val="2E3192"/>
                </a:solidFill>
                <a:latin typeface="Cambria" pitchFamily="18" charset="0"/>
              </a:rPr>
              <a:t>Исследование компетенций учителей</a:t>
            </a:r>
            <a:endParaRPr lang="ru-RU" sz="28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62365" y="835811"/>
            <a:ext cx="1686099" cy="44891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800" b="1" dirty="0" smtClean="0">
                <a:solidFill>
                  <a:srgbClr val="2E3192"/>
                </a:solidFill>
                <a:latin typeface="Cambria" pitchFamily="18" charset="0"/>
              </a:rPr>
              <a:t>Банк</a:t>
            </a:r>
          </a:p>
          <a:p>
            <a:pPr algn="ctr"/>
            <a:r>
              <a:rPr lang="ru-RU" sz="2800" b="1" dirty="0" smtClean="0">
                <a:solidFill>
                  <a:srgbClr val="2E3192"/>
                </a:solidFill>
                <a:latin typeface="Cambria" pitchFamily="18" charset="0"/>
              </a:rPr>
              <a:t> оценочных средств</a:t>
            </a:r>
            <a:endParaRPr lang="ru-RU" sz="28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051950" y="1052735"/>
            <a:ext cx="2689448" cy="1106403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E3192"/>
                </a:solidFill>
                <a:latin typeface="Cambria" pitchFamily="18" charset="0"/>
              </a:rPr>
              <a:t>Требования ФГОС</a:t>
            </a: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707904" y="2132856"/>
            <a:ext cx="3240360" cy="1944216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rgbClr val="2E3192"/>
                </a:solidFill>
                <a:latin typeface="Cambria" pitchFamily="18" charset="0"/>
              </a:rPr>
              <a:t>Конструирование заданий + </a:t>
            </a:r>
            <a:r>
              <a:rPr lang="ru-RU" sz="1700" dirty="0" err="1">
                <a:solidFill>
                  <a:srgbClr val="2E3192"/>
                </a:solidFill>
                <a:latin typeface="Cambria" pitchFamily="18" charset="0"/>
              </a:rPr>
              <a:t>тестологические</a:t>
            </a:r>
            <a:r>
              <a:rPr lang="ru-RU" sz="1700" dirty="0">
                <a:solidFill>
                  <a:srgbClr val="2E3192"/>
                </a:solidFill>
                <a:latin typeface="Cambria" pitchFamily="18" charset="0"/>
              </a:rPr>
              <a:t> нормы</a:t>
            </a: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896235" y="4077072"/>
            <a:ext cx="3071630" cy="1512168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3192"/>
                </a:solidFill>
                <a:latin typeface="Cambria" pitchFamily="18" charset="0"/>
              </a:rPr>
              <a:t>Оценка образовательных достижений</a:t>
            </a:r>
            <a:endParaRPr lang="ru-RU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5589241"/>
            <a:ext cx="8424936" cy="12687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Формирование единого образовательного пространства в Российской Федерации</a:t>
            </a:r>
            <a:endParaRPr lang="ru-RU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13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000" b="1" dirty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  <a:t>Открытый банк оценочных средств </a:t>
            </a:r>
            <a:br>
              <a:rPr lang="ru-RU" sz="3000" b="1" dirty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3000" b="1" dirty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  <a:t>по русскому языку</a:t>
            </a:r>
            <a:br>
              <a:rPr lang="ru-RU" sz="3000" b="1" dirty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en-US" sz="4400" b="1" dirty="0">
                <a:solidFill>
                  <a:srgbClr val="FF0000"/>
                </a:solidFill>
                <a:hlinkClick r:id="rId2"/>
              </a:rPr>
              <a:t>http://www.fipi.ru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25625"/>
            <a:ext cx="826383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E\Desktop\fXaEamS6L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1563" y="857250"/>
            <a:ext cx="2560320" cy="1914907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11465" t="22668" r="28207" b="4900"/>
          <a:stretch/>
        </p:blipFill>
        <p:spPr>
          <a:xfrm>
            <a:off x="683568" y="1988840"/>
            <a:ext cx="511256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9073008" cy="1214017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700" b="1" dirty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  <a:t>Открытый банк оценочных средств </a:t>
            </a:r>
            <a:br>
              <a:rPr lang="ru-RU" sz="2700" b="1" dirty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2700" b="1" dirty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  <a:t>по русскому </a:t>
            </a:r>
            <a:r>
              <a:rPr lang="ru-RU" sz="2700" b="1" dirty="0" smtClean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  <a:t>языку </a:t>
            </a:r>
            <a:br>
              <a:rPr lang="ru-RU" sz="2700" b="1" dirty="0" smtClean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FF0000"/>
                </a:solidFill>
                <a:latin typeface="Cambria" pitchFamily="18" charset="0"/>
                <a:ea typeface="+mn-ea"/>
                <a:cs typeface="+mn-cs"/>
              </a:rPr>
              <a:t>как дидактический ресурс по подготовке к говорению</a:t>
            </a:r>
            <a:r>
              <a:rPr lang="ru-RU" sz="2700" b="1" dirty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en-US" sz="4000" b="1" dirty="0">
                <a:solidFill>
                  <a:srgbClr val="FF0000"/>
                </a:solidFill>
                <a:hlinkClick r:id="rId2"/>
              </a:rPr>
              <a:t>http://www.fipi.ru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25625"/>
            <a:ext cx="826383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1465" t="22668" r="28207" b="4900"/>
          <a:stretch/>
        </p:blipFill>
        <p:spPr>
          <a:xfrm>
            <a:off x="251520" y="2564904"/>
            <a:ext cx="3456384" cy="4104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6678" t="22715" r="40683" b="4888"/>
          <a:stretch/>
        </p:blipFill>
        <p:spPr>
          <a:xfrm>
            <a:off x="3995936" y="1618682"/>
            <a:ext cx="4916698" cy="49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260647"/>
            <a:ext cx="8229600" cy="10801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Говорение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как форма допуска к ОГЭ в 9 классе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641379"/>
          </a:xfrm>
        </p:spPr>
        <p:txBody>
          <a:bodyPr>
            <a:normAutofit lnSpcReduction="10000"/>
          </a:bodyPr>
          <a:lstStyle/>
          <a:p>
            <a:pPr marL="650875" indent="-514350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Форматы:</a:t>
            </a:r>
          </a:p>
          <a:p>
            <a:pPr marL="650875" indent="-514350"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Беседа с учителем</a:t>
            </a:r>
          </a:p>
          <a:p>
            <a:pPr marL="650875" indent="-514350"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Работа в парах</a:t>
            </a:r>
          </a:p>
          <a:p>
            <a:pPr marL="650875" indent="-514350"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Компьютер</a:t>
            </a:r>
          </a:p>
          <a:p>
            <a:pPr marL="650875" indent="-514350"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подходы:</a:t>
            </a:r>
          </a:p>
          <a:p>
            <a:pPr marL="650875" indent="-514350"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Коммуникативный подход</a:t>
            </a:r>
          </a:p>
          <a:p>
            <a:pPr marL="650875" indent="-514350"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Неподготовленная, спонтанная речь</a:t>
            </a:r>
          </a:p>
          <a:p>
            <a:pPr marL="650875" indent="-514350"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Монолог + диалог</a:t>
            </a:r>
          </a:p>
          <a:p>
            <a:pPr marL="650875" indent="-514350"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типы речи (описание, повествование, рассуждение)</a:t>
            </a:r>
          </a:p>
          <a:p>
            <a:pPr marL="650875" indent="-514350">
              <a:defRPr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1"/>
            <a:ext cx="8229600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Говорение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как форма допуска к ОГЭ в 9 классе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748464" cy="4968552"/>
          </a:xfrm>
        </p:spPr>
        <p:txBody>
          <a:bodyPr>
            <a:normAutofit fontScale="92500" lnSpcReduction="20000"/>
          </a:bodyPr>
          <a:lstStyle/>
          <a:p>
            <a:pPr marL="650875" indent="-514350" algn="ctr">
              <a:buFont typeface="Wingdings 2" pitchFamily="18" charset="2"/>
              <a:buNone/>
              <a:defRPr/>
            </a:pPr>
            <a:r>
              <a:rPr lang="ru-RU" sz="35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Типология заданий:</a:t>
            </a:r>
          </a:p>
          <a:p>
            <a:pPr marL="650875" indent="-514350" algn="ctr">
              <a:buFont typeface="Wingdings 2" pitchFamily="18" charset="2"/>
              <a:buNone/>
              <a:defRPr/>
            </a:pPr>
            <a:endParaRPr lang="ru-RU" sz="35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50875" indent="-514350">
              <a:buFont typeface="Courier New" pitchFamily="49" charset="0"/>
              <a:buChar char="o"/>
              <a:defRPr/>
            </a:pPr>
            <a:r>
              <a:rPr lang="ru-RU" sz="2800" b="1" dirty="0" smtClean="0"/>
              <a:t>Выразительное чтение вслух</a:t>
            </a:r>
          </a:p>
          <a:p>
            <a:pPr marL="650875" indent="-514350">
              <a:buFont typeface="Courier New" pitchFamily="49" charset="0"/>
              <a:buChar char="o"/>
              <a:defRPr/>
            </a:pPr>
            <a:r>
              <a:rPr lang="ru-RU" sz="2800" b="1" dirty="0" smtClean="0"/>
              <a:t>Монологическое высказывание с элементом диалога </a:t>
            </a:r>
            <a:r>
              <a:rPr lang="ru-RU" sz="2800" dirty="0" smtClean="0"/>
              <a:t>(</a:t>
            </a:r>
            <a:r>
              <a:rPr lang="ru-RU" sz="2800" i="1" dirty="0" smtClean="0"/>
              <a:t>Опишите фотографию. </a:t>
            </a: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Расскажите о своём посещении музея, которое запомнилось больше всего)</a:t>
            </a:r>
          </a:p>
          <a:p>
            <a:pPr marL="650875" indent="-514350">
              <a:buFont typeface="Courier New" pitchFamily="49" charset="0"/>
              <a:buChar char="o"/>
              <a:defRPr/>
            </a:pPr>
            <a:r>
              <a:rPr lang="ru-RU" sz="2800" b="1" dirty="0" smtClean="0"/>
              <a:t>Диалог в парах </a:t>
            </a:r>
            <a:r>
              <a:rPr lang="ru-RU" sz="2800" dirty="0" smtClean="0"/>
              <a:t>(</a:t>
            </a: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Обсудите, нужна ли в школе форма?</a:t>
            </a:r>
            <a:r>
              <a:rPr lang="ru-RU" sz="2800" dirty="0" smtClean="0"/>
              <a:t>)</a:t>
            </a:r>
            <a:endParaRPr lang="ru-RU" sz="28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50875" indent="-514350">
              <a:buFont typeface="Courier New" pitchFamily="49" charset="0"/>
              <a:buChar char="o"/>
              <a:defRPr/>
            </a:pPr>
            <a:r>
              <a:rPr lang="ru-RU" sz="2800" b="1" dirty="0" smtClean="0"/>
              <a:t>Условный диалог. Интервью </a:t>
            </a:r>
            <a:r>
              <a:rPr lang="ru-RU" sz="2800" dirty="0" smtClean="0"/>
              <a:t>(</a:t>
            </a: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Примите участие в интервью. Вам необходимо ответить на пять вопросов.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Пожалуйста, дайте полные ответы на вопросы</a:t>
            </a:r>
            <a:r>
              <a:rPr lang="ru-RU" sz="2800" dirty="0" smtClean="0"/>
              <a:t>) 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3778" y="620688"/>
            <a:ext cx="8332677" cy="334903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В ЕГЭ ПО РУССКОМУ ЯЗЫКУ  </a:t>
            </a: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И.П. </a:t>
            </a:r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Цыбулько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endParaRPr lang="ru-RU" sz="26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             из области чистой рациональности               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              </a:t>
            </a:r>
          </a:p>
          <a:p>
            <a:pPr>
              <a:buNone/>
            </a:pP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                     в сферу языкового мышления</a:t>
            </a:r>
          </a:p>
          <a:p>
            <a:pPr>
              <a:buNone/>
            </a:pPr>
            <a:r>
              <a:rPr lang="ru-RU" dirty="0" smtClean="0"/>
              <a:t>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</a:t>
            </a:r>
            <a:r>
              <a:rPr lang="ru-RU" sz="3100" b="1" i="1" dirty="0" err="1" smtClean="0">
                <a:solidFill>
                  <a:srgbClr val="FF0000"/>
                </a:solidFill>
              </a:rPr>
              <a:t>лингвоконцептоцентрическая</a:t>
            </a:r>
            <a:r>
              <a:rPr lang="ru-RU" sz="3100" b="1" i="1" dirty="0" smtClean="0">
                <a:solidFill>
                  <a:srgbClr val="FF0000"/>
                </a:solidFill>
              </a:rPr>
              <a:t> модель</a:t>
            </a:r>
            <a:endParaRPr lang="ru-RU" sz="31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E\Desktop\fXaEamS6L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68760"/>
            <a:ext cx="2560320" cy="1914907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2483768" y="2060848"/>
            <a:ext cx="211016" cy="65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1026" name="Picture 2" descr="C:\Users\E\Desktop\zx8bpz8ji5yf-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303" y="3747657"/>
            <a:ext cx="2672861" cy="200464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75856" y="3789040"/>
            <a:ext cx="58681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7030A0"/>
                </a:solidFill>
              </a:rPr>
              <a:t>          </a:t>
            </a:r>
            <a:r>
              <a:rPr lang="ru-RU" sz="2800" b="1" dirty="0" smtClean="0">
                <a:solidFill>
                  <a:srgbClr val="000066"/>
                </a:solidFill>
              </a:rPr>
              <a:t>Язык как 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0066"/>
                </a:solidFill>
              </a:rPr>
              <a:t>медиатор культуры,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0066"/>
                </a:solidFill>
              </a:rPr>
              <a:t> генератор культурных и личностных смыслов,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0066"/>
                </a:solidFill>
              </a:rPr>
              <a:t>универсальный механизм </a:t>
            </a:r>
          </a:p>
          <a:p>
            <a:pPr algn="r"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000066"/>
                </a:solidFill>
              </a:rPr>
              <a:t> развития и саморазвития личности,</a:t>
            </a:r>
          </a:p>
          <a:p>
            <a:pPr algn="r"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000066"/>
                </a:solidFill>
              </a:rPr>
              <a:t> освоения национальной </a:t>
            </a:r>
            <a:r>
              <a:rPr lang="ru-RU" sz="2100" b="1" dirty="0" err="1" smtClean="0">
                <a:solidFill>
                  <a:srgbClr val="000066"/>
                </a:solidFill>
              </a:rPr>
              <a:t>концептосферы</a:t>
            </a:r>
            <a:r>
              <a:rPr lang="ru-RU" sz="2100" b="1" dirty="0" smtClean="0">
                <a:solidFill>
                  <a:srgbClr val="000066"/>
                </a:solidFill>
              </a:rPr>
              <a:t>,</a:t>
            </a:r>
          </a:p>
          <a:p>
            <a:pPr algn="r"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000066"/>
                </a:solidFill>
              </a:rPr>
              <a:t> становления личностной </a:t>
            </a:r>
            <a:r>
              <a:rPr lang="ru-RU" sz="2100" b="1" dirty="0" err="1" smtClean="0">
                <a:solidFill>
                  <a:srgbClr val="000066"/>
                </a:solidFill>
              </a:rPr>
              <a:t>концептосферы</a:t>
            </a:r>
            <a:r>
              <a:rPr lang="ru-RU" sz="2100" b="1" dirty="0" smtClean="0">
                <a:solidFill>
                  <a:srgbClr val="00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5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0801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В ЕГЭ ПО ЛИТЕРАТУРЕ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4536504" cy="5472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ФИПИ проводит </a:t>
            </a:r>
            <a:r>
              <a:rPr lang="ru-RU" sz="1600" dirty="0" smtClean="0">
                <a:solidFill>
                  <a:srgbClr val="FF0000"/>
                </a:solidFill>
              </a:rPr>
              <a:t>общественно-профессиональное обсуждение </a:t>
            </a:r>
            <a:r>
              <a:rPr lang="ru-RU" sz="1600" dirty="0" smtClean="0"/>
              <a:t>перспективной модели ЕГЭ по литературе. 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Из новой модели КИМ по литературе </a:t>
            </a:r>
            <a:r>
              <a:rPr lang="ru-RU" sz="1600" dirty="0" smtClean="0">
                <a:solidFill>
                  <a:srgbClr val="FF0000"/>
                </a:solidFill>
              </a:rPr>
              <a:t>исключены задания с кратким ответом.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Экзамен по литературе будет состоять из 5 заданий, требующих развернутых ответов. 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Увеличено число заданий </a:t>
            </a:r>
            <a:r>
              <a:rPr lang="ru-RU" sz="1600" dirty="0" smtClean="0">
                <a:solidFill>
                  <a:srgbClr val="FF0000"/>
                </a:solidFill>
              </a:rPr>
              <a:t>по выбору участника.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Повышены требования </a:t>
            </a:r>
            <a:r>
              <a:rPr lang="ru-RU" sz="1600" dirty="0" smtClean="0">
                <a:solidFill>
                  <a:srgbClr val="FF0000"/>
                </a:solidFill>
              </a:rPr>
              <a:t>к объему сочинения  (250 слов).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Усовершенствованы </a:t>
            </a:r>
            <a:r>
              <a:rPr lang="ru-RU" sz="1600" dirty="0" smtClean="0">
                <a:solidFill>
                  <a:srgbClr val="FF0000"/>
                </a:solidFill>
              </a:rPr>
              <a:t>критерии оценивания развернутых ответов</a:t>
            </a:r>
            <a:r>
              <a:rPr lang="ru-RU" sz="1600" dirty="0" smtClean="0"/>
              <a:t>.  Во все 5 заданиях проверяется </a:t>
            </a:r>
            <a:r>
              <a:rPr lang="ru-RU" sz="1600" dirty="0" smtClean="0">
                <a:solidFill>
                  <a:srgbClr val="FF0000"/>
                </a:solidFill>
              </a:rPr>
              <a:t>соблюдение речевых норм.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Перспективная модель ЕГЭ по литературе апробирована в апреле-мае 2016 года</a:t>
            </a:r>
            <a:r>
              <a:rPr lang="ru-RU" sz="1600" dirty="0" smtClean="0">
                <a:solidFill>
                  <a:srgbClr val="FF0000"/>
                </a:solidFill>
              </a:rPr>
              <a:t> в 13 субъектах </a:t>
            </a:r>
            <a:r>
              <a:rPr lang="ru-RU" sz="1600" dirty="0" smtClean="0"/>
              <a:t>Российской Федерации. </a:t>
            </a:r>
            <a:endParaRPr lang="ru-RU" sz="1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Предложения  направлять </a:t>
            </a:r>
            <a:r>
              <a:rPr lang="ru-RU" sz="1600" dirty="0" smtClean="0">
                <a:solidFill>
                  <a:srgbClr val="FF0000"/>
                </a:solidFill>
              </a:rPr>
              <a:t>до конца марта 2017 года </a:t>
            </a:r>
            <a:r>
              <a:rPr lang="ru-RU" sz="1600" dirty="0" smtClean="0"/>
              <a:t>на адрес ФИПИ: </a:t>
            </a:r>
            <a:r>
              <a:rPr lang="ru-RU" sz="1600" b="1" dirty="0" err="1" smtClean="0">
                <a:solidFill>
                  <a:srgbClr val="7030A0"/>
                </a:solidFill>
                <a:hlinkClick r:id="rId2"/>
              </a:rPr>
              <a:t>reception@fipi.org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/>
          <a:srcRect l="10260" t="20287" r="27485" b="4062"/>
          <a:stretch/>
        </p:blipFill>
        <p:spPr>
          <a:xfrm>
            <a:off x="5148064" y="1196752"/>
            <a:ext cx="3672408" cy="49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7886700" cy="34484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В ЕГЭ ПО ЛИТЕРАТУРЕ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 г.: изменений нет,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перспективной модели ЕГЭ</a:t>
            </a:r>
          </a:p>
          <a:p>
            <a:pPr lvl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новая модель ЕГЭ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E\Desktop\fXaEamS6L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556792"/>
            <a:ext cx="1952897" cy="2863279"/>
          </a:xfrm>
          <a:prstGeom prst="rect">
            <a:avLst/>
          </a:prstGeom>
          <a:noFill/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/>
          <a:srcRect l="10260" t="20287" r="27485" b="4062"/>
          <a:stretch/>
        </p:blipFill>
        <p:spPr>
          <a:xfrm>
            <a:off x="179512" y="2060848"/>
            <a:ext cx="636293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5567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муниципальный модуль курсов повышения квалификации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820472" cy="4873752"/>
          </a:xfrm>
        </p:spPr>
        <p:txBody>
          <a:bodyPr/>
          <a:lstStyle/>
          <a:p>
            <a:pPr>
              <a:buNone/>
            </a:pPr>
            <a:endParaRPr lang="ru-RU" sz="2800" b="1" dirty="0" smtClean="0">
              <a:solidFill>
                <a:schemeClr val="accent3"/>
              </a:solidFill>
            </a:endParaRP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</a:rPr>
              <a:t>ОБСУЖДЕНИЕ ПРОЕКТА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МЕТОДИЧЕСКИХ РЕКОМЕНДАЦИЙ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МУНИЦИПАЛИТЕТАМ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ПО ОРГАНИЗАЦИИ РАБОТЫ</a:t>
            </a:r>
            <a:r>
              <a:rPr lang="ru-RU" i="1" dirty="0" smtClean="0">
                <a:solidFill>
                  <a:srgbClr val="002060"/>
                </a:solidFill>
              </a:rPr>
              <a:t>  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ПО ИНДИВИДУАЛЬНОМУ МАРШРУТУ ПРОФЕССИОНАЛЬНО-ПЕДАГОГИЧЕСКОГО РОСТА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83768" y="3124200"/>
            <a:ext cx="6984776" cy="217700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АССОЦИАЦИЯ УЧИТЕЛЕЙ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РУССКОГО </a:t>
            </a:r>
            <a:r>
              <a:rPr lang="ru-RU" sz="3600" dirty="0" smtClean="0">
                <a:solidFill>
                  <a:srgbClr val="FF0000"/>
                </a:solidFill>
              </a:rPr>
              <a:t>ЯЗЫКА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И ЛИТЕРАТУРЫ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51720" y="4941168"/>
            <a:ext cx="6406480" cy="14337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</a:t>
            </a:r>
            <a:r>
              <a:rPr lang="ru-RU" sz="2800" i="1" dirty="0" smtClean="0"/>
              <a:t>ТЮМЕНСКОЙ ОБЛАСТИ 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323529" y="-315416"/>
            <a:ext cx="8280920" cy="717341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altLang="ru-RU" sz="2000" b="1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АКТУАЛЬНЫЕ НАПРАВЛЕНИЯ РАЗВИТИЯ</a:t>
            </a:r>
          </a:p>
          <a:p>
            <a:pPr algn="ctr">
              <a:buNone/>
            </a:pPr>
            <a:r>
              <a:rPr lang="ru-RU" alt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ГУМАНИТАРНОГО ОБРАЗОВАНИЯ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Продуктивные технологии работы с тестом: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технология развития критического мышления через чтение и письмо, 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текстуально-диалогическая педагогическая технология (С.В. Белова) и др.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 Организация текстовой и интерпретационной деятельности на уроке и во внеурочном пространстве, развитие устной и письменной речи учащихся, навыков создания «вторичных» и «встречных» текстов, работы с разными знаково-семиотическими системами.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Интеграция </a:t>
            </a:r>
            <a:r>
              <a:rPr lang="ru-RU" sz="2000" dirty="0" err="1" smtClean="0">
                <a:solidFill>
                  <a:srgbClr val="002060"/>
                </a:solidFill>
              </a:rPr>
              <a:t>личностноразвивающего</a:t>
            </a:r>
            <a:r>
              <a:rPr lang="ru-RU" sz="2000" dirty="0" smtClean="0">
                <a:solidFill>
                  <a:srgbClr val="002060"/>
                </a:solidFill>
              </a:rPr>
              <a:t> потенциала гуманитарной и естественнонаучной парадигм, школьного и семейного речевого воспитания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Профилизация</a:t>
            </a:r>
            <a:r>
              <a:rPr lang="ru-RU" sz="2000" dirty="0" smtClean="0">
                <a:solidFill>
                  <a:srgbClr val="002060"/>
                </a:solidFill>
              </a:rPr>
              <a:t> образования (ФГОС  старшей школы).</a:t>
            </a:r>
          </a:p>
          <a:p>
            <a:pPr>
              <a:buFont typeface="Wingdings" pitchFamily="2" charset="2"/>
              <a:buChar char="Ø"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57606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АНОНС КУРСОВ И СЕМИНАРОВ ТОГИРРО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марта 2017 года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семинар-практикум  (8 часов)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«Методика подготовки к ОГЭ по литературе. Типология затруднений учащихся» </a:t>
            </a:r>
            <a:r>
              <a:rPr lang="ru-RU" sz="16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(сертификат, ДПУ – 660 руб.)</a:t>
            </a:r>
          </a:p>
          <a:p>
            <a:pPr marL="0" indent="0">
              <a:buNone/>
            </a:pPr>
            <a:endParaRPr lang="ru-RU" sz="1600" b="1" u="sng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2-3 марта 2017 года </a:t>
            </a:r>
            <a:r>
              <a:rPr lang="ru-RU" sz="1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краткосрочные курсы (16 часов)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«Стратегии подготовки к итоговой аттестации (ОГЭ) по русскому языку в 2016-2017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уч.г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Типология затруднений учащихся»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(удостоверение, ДПУ – 1 320 руб.)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участия в семинаре, курсах необходимо сделать заявку по </a:t>
            </a: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электронной почте: </a:t>
            </a:r>
            <a:r>
              <a:rPr lang="en-US" sz="1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kafedra</a:t>
            </a:r>
            <a:r>
              <a:rPr lang="ru-RU" sz="1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_</a:t>
            </a:r>
            <a:r>
              <a:rPr lang="en-US" sz="1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filologia</a:t>
            </a:r>
            <a:r>
              <a:rPr lang="ru-RU" sz="1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@</a:t>
            </a:r>
            <a:r>
              <a:rPr lang="en-US" sz="1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mail</a:t>
            </a:r>
            <a:r>
              <a:rPr lang="ru-RU" sz="1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.</a:t>
            </a:r>
            <a:r>
              <a:rPr lang="en-US" sz="1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ru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u="sng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600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157192"/>
          <a:ext cx="7632849" cy="144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720080"/>
                <a:gridCol w="720080"/>
                <a:gridCol w="1296144"/>
                <a:gridCol w="1368152"/>
                <a:gridCol w="1933930"/>
                <a:gridCol w="1090407"/>
              </a:tblGrid>
              <a:tr h="913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ОУ, город \\район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Семинар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литература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ОГЭ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Курсы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русский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язык ОГЭ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(16 часов)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Форма оплаты</a:t>
                      </a:r>
                    </a:p>
                  </a:txBody>
                  <a:tcPr marL="68580" marR="68580" marT="0" marB="0"/>
                </a:tc>
              </a:tr>
              <a:tr h="5345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АНОНС КУРСОВ И СЕМИНАРОВ ТОГИРРО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5493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21марта 2017 года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Семинар по подготовке к участию в областном конкурсе «Педагог года – 2015» в номинациях «Учитель года», «Воспитатель года», «Мастер года», «Педагог-психолог года» (ГЗ, 8 час.)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22 -25  марта 2017 года</a:t>
            </a:r>
          </a:p>
          <a:p>
            <a:pPr hangingPunc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Курсы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для творчески работающих педагогов </a:t>
            </a:r>
            <a:endParaRPr lang="ru-RU" dirty="0" smtClean="0">
              <a:solidFill>
                <a:srgbClr val="002060"/>
              </a:solidFill>
            </a:endParaRPr>
          </a:p>
          <a:p>
            <a:pPr hangingPunc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«Конкурс профессионального мастерства как творческая площадка инновационных идей и современных образовательных технологий» </a:t>
            </a:r>
            <a:r>
              <a:rPr lang="ru-RU" b="1" dirty="0" smtClean="0">
                <a:solidFill>
                  <a:srgbClr val="002060"/>
                </a:solidFill>
              </a:rPr>
              <a:t>(ДПУ, 36 час.)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АНОНС КУРСОВ И СЕМИНАРОВ ТОГИРРО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5493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27–31 марта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2017 года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Курсы-тренинг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для </a:t>
            </a:r>
            <a:r>
              <a:rPr lang="ru-RU" sz="2800" b="1" dirty="0" smtClean="0">
                <a:solidFill>
                  <a:srgbClr val="002060"/>
                </a:solidFill>
              </a:rPr>
              <a:t>всех категорий педагогических работников и учащихся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hangingPunc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</a:rPr>
              <a:t>«Вы знаете, ЧТО говорить, - мы научим Вас, КАК говорить!» </a:t>
            </a:r>
            <a:r>
              <a:rPr lang="ru-RU" sz="3200" b="1" dirty="0" smtClean="0">
                <a:solidFill>
                  <a:srgbClr val="002060"/>
                </a:solidFill>
              </a:rPr>
              <a:t>(</a:t>
            </a:r>
            <a:r>
              <a:rPr lang="ru-RU" sz="3200" b="1" dirty="0" smtClean="0">
                <a:solidFill>
                  <a:srgbClr val="002060"/>
                </a:solidFill>
              </a:rPr>
              <a:t>ДПУ, 36 </a:t>
            </a:r>
            <a:r>
              <a:rPr lang="ru-RU" sz="3200" b="1" smtClean="0">
                <a:solidFill>
                  <a:srgbClr val="002060"/>
                </a:solidFill>
              </a:rPr>
              <a:t>час</a:t>
            </a:r>
            <a:r>
              <a:rPr lang="ru-RU" sz="3200" b="1" smtClean="0">
                <a:solidFill>
                  <a:srgbClr val="002060"/>
                </a:solidFill>
              </a:rPr>
              <a:t>.).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hangingPunct="0"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 lvl="0" indent="449580" algn="just">
              <a:buClr>
                <a:srgbClr val="FE8637"/>
              </a:buClr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участия в семинаре, курсах необходимо сделать заявку по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электронной почте: </a:t>
            </a:r>
            <a:r>
              <a:rPr 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kafedra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_</a:t>
            </a:r>
            <a:r>
              <a:rPr 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filologia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@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mail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.</a:t>
            </a:r>
            <a:r>
              <a:rPr 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ru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08912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Всероссийский конкурс 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исследовательских, научно-проектных и творческих работ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"Тебя ж, как первую любовь, России сердце не забудет...", посвященном жизни и творчеству А.С. Пушкина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 использованием электронного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контента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Президентской библиотеки).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748464" cy="530120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Государственное образовательное учреждение дополнительного педагогического профессионального образования центр повышения квалификации специалистов «Информационно-методический центр»                      Приморского района Санкт-Петербурга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-11 классы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январь – май 2017 г.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Историческая тема в творчестве А.С. Пушкина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Творчество А.С. Пушкина в контексте русской культуры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Творчество А.С. Пушкина в контексте мировой культуры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темы творчества А.С. Пушкина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Поэты пушкинской поры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А.С. Пушкин и Отечественная война 1812 года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Восточные мотивы в творчестве А.С. Пушкина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Пушкин и музыка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Традиции А.С. Пушкина в современной прозе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Традиции А.С. Пушкина в современной поэзии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Изображение национального характера в творчестве А.С. Пушкина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Женские образы в творчестве А.С. Пушкина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Пушкинские адреса Петербурга и Москвы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Памятные места России, связанные с именем А.С. Пушкина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Изображение провинциальной России в творчестве А.С. Пушкина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Мой Пушкин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Лицейское братство в жизни и творчестве А.С. Пушкина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Пушкин и изобразительное искусство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Язык Пушкина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Стилевые особенности позы А.С. Пушкина</a:t>
            </a:r>
            <a:r>
              <a:rPr lang="ru-RU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Вклад А.С. Пушкина в развитие русского литературного языка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712" y="0"/>
            <a:ext cx="6478488" cy="29969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ВАШИ ПРЕДЛОЖЕНИЯ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В ПЛАН РУМО?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4581128"/>
            <a:ext cx="6172200" cy="194421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altLang="ru-RU" sz="2400" i="1" dirty="0" smtClean="0">
                <a:solidFill>
                  <a:srgbClr val="FF0000"/>
                </a:solidFill>
              </a:rPr>
              <a:t>ВОЛОДИНА Е.Н.</a:t>
            </a:r>
            <a:r>
              <a:rPr lang="ru-RU" altLang="ru-RU" sz="2400" dirty="0" smtClean="0">
                <a:solidFill>
                  <a:srgbClr val="FF0000"/>
                </a:solidFill>
              </a:rPr>
              <a:t>,</a:t>
            </a:r>
          </a:p>
          <a:p>
            <a:pPr algn="r"/>
            <a:r>
              <a:rPr lang="ru-RU" altLang="ru-RU" sz="2400" i="1" dirty="0" smtClean="0">
                <a:solidFill>
                  <a:srgbClr val="FF0000"/>
                </a:solidFill>
              </a:rPr>
              <a:t>к.ф.н., доцент кафедры </a:t>
            </a:r>
          </a:p>
          <a:p>
            <a:pPr algn="r"/>
            <a:r>
              <a:rPr lang="ru-RU" altLang="ru-RU" sz="2400" i="1" dirty="0" smtClean="0">
                <a:solidFill>
                  <a:srgbClr val="FF0000"/>
                </a:solidFill>
              </a:rPr>
              <a:t>социально-гуманитарных дисциплин ТОГИРРО</a:t>
            </a:r>
          </a:p>
          <a:p>
            <a:pPr algn="r"/>
            <a:r>
              <a:rPr lang="ru-RU" altLang="ru-RU" sz="1700" i="1" dirty="0" smtClean="0">
                <a:solidFill>
                  <a:schemeClr val="accent6">
                    <a:lumMod val="50000"/>
                  </a:schemeClr>
                </a:solidFill>
              </a:rPr>
              <a:t>8-904-875-73-59</a:t>
            </a:r>
          </a:p>
          <a:p>
            <a:pPr algn="r"/>
            <a:r>
              <a:rPr lang="en-US" altLang="ru-RU" sz="1700" i="1" dirty="0" smtClean="0">
                <a:solidFill>
                  <a:schemeClr val="accent6">
                    <a:lumMod val="50000"/>
                  </a:schemeClr>
                </a:solidFill>
              </a:rPr>
              <a:t>elena_mayak_@mail.ru</a:t>
            </a:r>
            <a:r>
              <a:rPr lang="ru-RU" altLang="ru-RU" sz="1700" i="1" dirty="0" smtClean="0">
                <a:solidFill>
                  <a:schemeClr val="bg2"/>
                </a:solidFill>
              </a:rPr>
              <a:t> </a:t>
            </a:r>
            <a:endParaRPr lang="ru-RU" altLang="ru-RU" sz="1700" dirty="0" smtClean="0">
              <a:solidFill>
                <a:schemeClr val="bg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5567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муниципальный модуль курсов повышения квалификации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820472" cy="4873752"/>
          </a:xfrm>
        </p:spPr>
        <p:txBody>
          <a:bodyPr/>
          <a:lstStyle/>
          <a:p>
            <a:pPr>
              <a:buNone/>
            </a:pPr>
            <a:endParaRPr lang="ru-RU" sz="2800" b="1" dirty="0" smtClean="0">
              <a:solidFill>
                <a:schemeClr val="accent3"/>
              </a:solidFill>
            </a:endParaRP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</a:rPr>
              <a:t>ОБСУЖДЕНИЕ ПРОЕКТА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МЕТОДИЧЕСКИХ РЕКОМЕНДАЦИЙ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МУНИЦИПАЛИТЕТАМ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ПО ОРГАНИЗАЦИИ РАБОТЫ</a:t>
            </a:r>
            <a:r>
              <a:rPr lang="ru-RU" i="1" dirty="0" smtClean="0">
                <a:solidFill>
                  <a:srgbClr val="002060"/>
                </a:solidFill>
              </a:rPr>
              <a:t>  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ПО ИНДИВИДУАЛЬНОМУ МАРШРУТУ ПРОФЕССИОНАЛЬНО-ПЕДАГОГИЧЕСКОГО РОСТА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556792"/>
          </a:xfrm>
        </p:spPr>
        <p:txBody>
          <a:bodyPr>
            <a:no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муниципальный модуль курсов повышения квалификации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820472" cy="4873752"/>
          </a:xfrm>
        </p:spPr>
        <p:txBody>
          <a:bodyPr/>
          <a:lstStyle/>
          <a:p>
            <a:pPr>
              <a:buNone/>
            </a:pPr>
            <a:endParaRPr lang="ru-RU" sz="2800" b="1" dirty="0" smtClean="0">
              <a:solidFill>
                <a:schemeClr val="accent3"/>
              </a:solidFill>
            </a:endParaRP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</a:rPr>
              <a:t>ОБСУЖДЕНИЕ ПРОЕКТА 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ИНДИВИДУАЛЬНОГО МАРШРУТА 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ПРОФЕССИОНАЛЬНО-ПЕДАГОГИЧЕСКОГО РОСТА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1656184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</a:rPr>
              <a:t>ПЛАНИРОВАНИЕ РАБОТЫ РУМО </a:t>
            </a:r>
            <a:br>
              <a:rPr lang="ru-RU" altLang="ru-RU" sz="3200" b="1" dirty="0" smtClean="0">
                <a:solidFill>
                  <a:srgbClr val="FF0000"/>
                </a:solidFill>
              </a:rPr>
            </a:br>
            <a:r>
              <a:rPr lang="ru-RU" altLang="ru-RU" sz="3200" b="1" dirty="0" smtClean="0">
                <a:solidFill>
                  <a:srgbClr val="FF0000"/>
                </a:solidFill>
              </a:rPr>
              <a:t>НА 2017 ГОД </a:t>
            </a:r>
            <a:br>
              <a:rPr lang="ru-RU" alt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8532440" cy="4873752"/>
          </a:xfrm>
        </p:spPr>
        <p:txBody>
          <a:bodyPr/>
          <a:lstStyle/>
          <a:p>
            <a:pPr>
              <a:buNone/>
            </a:pPr>
            <a:endParaRPr lang="ru-RU" sz="2800" b="1" dirty="0" smtClean="0">
              <a:solidFill>
                <a:schemeClr val="accent3"/>
              </a:solidFill>
            </a:endParaRP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altLang="ru-RU" b="1" i="1" dirty="0" smtClean="0">
                <a:solidFill>
                  <a:srgbClr val="002060"/>
                </a:solidFill>
              </a:rPr>
              <a:t>АКТУАЛЬНЫЕ НАПРАВЛЕНИЯ РАЗВИТИЯ ПРЕДМЕТНЫХ ОБЛАСТЕЙ</a:t>
            </a:r>
          </a:p>
          <a:p>
            <a:pPr>
              <a:buNone/>
            </a:pPr>
            <a:endParaRPr lang="ru-RU" altLang="ru-RU" b="1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</a:rPr>
              <a:t>ОБСУЖДЕНИЕ ПРЕДЛОЖЕНИЙ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В  ПЛАН РАБОТЫ</a:t>
            </a:r>
            <a:r>
              <a:rPr lang="ru-RU" i="1" dirty="0" smtClean="0">
                <a:solidFill>
                  <a:srgbClr val="002060"/>
                </a:solidFill>
              </a:rPr>
              <a:t>  </a:t>
            </a:r>
            <a:r>
              <a:rPr lang="ru-RU" b="1" i="1" dirty="0" smtClean="0">
                <a:solidFill>
                  <a:srgbClr val="002060"/>
                </a:solidFill>
              </a:rPr>
              <a:t>РУМО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60020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</a:rPr>
              <a:t>ПЛАНИРОВАНИЕ РАБОТЫ РУМО </a:t>
            </a:r>
            <a:br>
              <a:rPr lang="ru-RU" altLang="ru-RU" sz="2800" b="1" dirty="0" smtClean="0">
                <a:solidFill>
                  <a:srgbClr val="FF0000"/>
                </a:solidFill>
              </a:rPr>
            </a:br>
            <a:r>
              <a:rPr lang="ru-RU" altLang="ru-RU" sz="2800" b="1" dirty="0" smtClean="0">
                <a:solidFill>
                  <a:srgbClr val="FF0000"/>
                </a:solidFill>
              </a:rPr>
              <a:t>НА 2017 ГОД </a:t>
            </a:r>
            <a:br>
              <a:rPr lang="ru-RU" alt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4824536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sz="2200" b="1" dirty="0" smtClean="0">
                <a:solidFill>
                  <a:srgbClr val="002060"/>
                </a:solidFill>
              </a:rPr>
              <a:t>Проблемные зоны </a:t>
            </a:r>
          </a:p>
          <a:p>
            <a:pPr>
              <a:buNone/>
            </a:pP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   </a:t>
            </a:r>
            <a:r>
              <a:rPr lang="ru-RU" sz="2200" b="1" dirty="0" smtClean="0">
                <a:solidFill>
                  <a:srgbClr val="002060"/>
                </a:solidFill>
              </a:rPr>
              <a:t>в предметных областях гуманитарного образования, затруднения в вопросах практической </a:t>
            </a:r>
            <a:r>
              <a:rPr lang="ru-RU" sz="2200" b="1" dirty="0" smtClean="0">
                <a:solidFill>
                  <a:srgbClr val="002060"/>
                </a:solidFill>
              </a:rPr>
              <a:t>реализации решений Августовской конференции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____________________________________________________________________________________________________________________________________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32040" y="1600200"/>
            <a:ext cx="3744416" cy="4572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Необходимая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методическая помощь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____________________________________________________________________________________________________________________________________________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7467600" cy="1642641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</a:rPr>
              <a:t>ПЛАНИРОВАНИЕ РАБОТЫ РУМО </a:t>
            </a:r>
            <a:br>
              <a:rPr lang="ru-RU" altLang="ru-RU" sz="3200" b="1" dirty="0" smtClean="0">
                <a:solidFill>
                  <a:srgbClr val="FF0000"/>
                </a:solidFill>
              </a:rPr>
            </a:br>
            <a:r>
              <a:rPr lang="ru-RU" altLang="ru-RU" sz="3200" b="1" dirty="0" smtClean="0">
                <a:solidFill>
                  <a:srgbClr val="FF0000"/>
                </a:solidFill>
              </a:rPr>
              <a:t>НА 2017 ГОД </a:t>
            </a:r>
            <a:br>
              <a:rPr lang="ru-RU" alt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8604448" cy="4873752"/>
          </a:xfrm>
        </p:spPr>
        <p:txBody>
          <a:bodyPr/>
          <a:lstStyle/>
          <a:p>
            <a:pPr algn="ctr">
              <a:buNone/>
            </a:pPr>
            <a:endParaRPr lang="ru-RU" altLang="ru-RU" sz="2800" b="1" dirty="0" smtClean="0"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b="1" i="1" dirty="0" smtClean="0">
                <a:solidFill>
                  <a:srgbClr val="002060"/>
                </a:solidFill>
              </a:rPr>
              <a:t>АКТУАЛЬНЫЕ </a:t>
            </a:r>
            <a:endParaRPr lang="ru-RU" alt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altLang="ru-RU" b="1" i="1" dirty="0" smtClean="0">
                <a:solidFill>
                  <a:srgbClr val="002060"/>
                </a:solidFill>
              </a:rPr>
              <a:t>НАПРАВЛЕНИЯ РАЗВИТИЯ </a:t>
            </a:r>
            <a:endParaRPr lang="ru-RU" alt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altLang="ru-RU" b="1" i="1" dirty="0" smtClean="0">
                <a:solidFill>
                  <a:srgbClr val="002060"/>
                </a:solidFill>
              </a:rPr>
              <a:t>ПРЕДМЕТНОЙ ОБЛАСТИ</a:t>
            </a:r>
          </a:p>
          <a:p>
            <a:pPr>
              <a:buFont typeface="Wingdings" pitchFamily="2" charset="2"/>
              <a:buChar char="Ø"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              ФИЛОЛОГИЯ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119313"/>
            <a:ext cx="2952328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508" y="2660878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864" y="165100"/>
            <a:ext cx="7488237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>Оценочные процедуры по диагностике качества национального образования </a:t>
            </a:r>
            <a:endParaRPr lang="ru-RU" sz="3000" b="1" dirty="0">
              <a:solidFill>
                <a:srgbClr val="2D3E93"/>
              </a:solidFill>
              <a:latin typeface="Cambria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25717220"/>
              </p:ext>
            </p:extLst>
          </p:nvPr>
        </p:nvGraphicFramePr>
        <p:xfrm>
          <a:off x="611559" y="1397000"/>
          <a:ext cx="8424541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4733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38"/>
            <a:ext cx="8280920" cy="1015663"/>
          </a:xfrm>
          <a:prstGeom prst="rect">
            <a:avLst/>
          </a:prstGeom>
          <a:solidFill>
            <a:schemeClr val="bg1">
              <a:alpha val="13000"/>
            </a:schemeClr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FF0000"/>
                </a:solidFill>
                <a:latin typeface="Cambria" pitchFamily="18" charset="0"/>
              </a:rPr>
              <a:t>Исследование компетенций учителей русского языка </a:t>
            </a:r>
            <a:r>
              <a:rPr lang="ru-RU" sz="3000" b="1" i="1" dirty="0" smtClean="0">
                <a:solidFill>
                  <a:srgbClr val="FF0000"/>
                </a:solidFill>
                <a:latin typeface="Cambria" pitchFamily="18" charset="0"/>
              </a:rPr>
              <a:t>(апрель-май 2016 года)</a:t>
            </a:r>
            <a:endParaRPr lang="ru-RU" sz="30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21178917"/>
              </p:ext>
            </p:extLst>
          </p:nvPr>
        </p:nvGraphicFramePr>
        <p:xfrm>
          <a:off x="323528" y="1196752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915816" y="3140968"/>
            <a:ext cx="381642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Основные блоки работ</a:t>
            </a:r>
            <a:endParaRPr lang="ru-RU" sz="24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64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1885</TotalTime>
  <Words>1015</Words>
  <Application>Microsoft Office PowerPoint</Application>
  <PresentationFormat>Экран (4:3)</PresentationFormat>
  <Paragraphs>229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Century Schoolbook</vt:lpstr>
      <vt:lpstr>Courier New</vt:lpstr>
      <vt:lpstr>Times New Roman</vt:lpstr>
      <vt:lpstr>Wingdings</vt:lpstr>
      <vt:lpstr>Wingdings 2</vt:lpstr>
      <vt:lpstr>Эркер</vt:lpstr>
      <vt:lpstr>1_Тема Office</vt:lpstr>
      <vt:lpstr>2_Тема Office</vt:lpstr>
      <vt:lpstr>3_Тема Office</vt:lpstr>
      <vt:lpstr> </vt:lpstr>
      <vt:lpstr>муниципальный модуль курсов повышения квалификации</vt:lpstr>
      <vt:lpstr>муниципальный модуль курсов повышения квалификации</vt:lpstr>
      <vt:lpstr>муниципальный модуль курсов повышения квалификации</vt:lpstr>
      <vt:lpstr>ПЛАНИРОВАНИЕ РАБОТЫ РУМО  НА 2017 ГОД  </vt:lpstr>
      <vt:lpstr>ПЛАНИРОВАНИЕ РАБОТЫ РУМО  НА 2017 ГОД  </vt:lpstr>
      <vt:lpstr>ПЛАНИРОВАНИЕ РАБОТЫ РУМО  НА 2017 ГОД  </vt:lpstr>
      <vt:lpstr>Презентация PowerPoint</vt:lpstr>
      <vt:lpstr>Презентация PowerPoint</vt:lpstr>
      <vt:lpstr>Проблемные разделы по результатам федерального исследования предметных компетенций учителей русского языка, литературы (2015-2016 г.) </vt:lpstr>
      <vt:lpstr>Презентация PowerPoint</vt:lpstr>
      <vt:lpstr>Презентация PowerPoint</vt:lpstr>
      <vt:lpstr>Открытый банк оценочных средств  по русскому языку http://www.fipi.ru </vt:lpstr>
      <vt:lpstr>Открытый банк оценочных средств  по русскому языку  как дидактический ресурс по подготовке к говорению http://www.fipi.ru </vt:lpstr>
      <vt:lpstr>Говорение  как форма допуска к ОГЭ в 9 классе</vt:lpstr>
      <vt:lpstr>Говорение  как форма допуска к ОГЭ в 9 классе</vt:lpstr>
      <vt:lpstr>Презентация PowerPoint</vt:lpstr>
      <vt:lpstr>       ИЗМЕНЕНИЯ В ЕГЭ ПО ЛИТЕРАТУРЕ  </vt:lpstr>
      <vt:lpstr>Презентация PowerPoint</vt:lpstr>
      <vt:lpstr>АССОЦИАЦИЯ УЧИТЕЛЕЙ  РУССКОГО ЯЗЫКА  И ЛИТЕРАТУРЫ </vt:lpstr>
      <vt:lpstr> </vt:lpstr>
      <vt:lpstr>АНОНС КУРСОВ И СЕМИНАРОВ ТОГИРРО</vt:lpstr>
      <vt:lpstr>АНОНС КУРСОВ И СЕМИНАРОВ ТОГИРРО</vt:lpstr>
      <vt:lpstr>АНОНС КУРСОВ И СЕМИНАРОВ ТОГИРРО</vt:lpstr>
      <vt:lpstr>Всероссийский конкурс  исследовательских, научно-проектных и творческих работ  "Тебя ж, как первую любовь, России сердце не забудет...", посвященном жизни и творчеству А.С. Пушкина  (с использованием электронного контента Президентской библиотеки).</vt:lpstr>
      <vt:lpstr>ВАШИ ПРЕДЛОЖЕНИЯ            В ПЛАН РУМО?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42</cp:revision>
  <dcterms:created xsi:type="dcterms:W3CDTF">2016-09-28T16:36:47Z</dcterms:created>
  <dcterms:modified xsi:type="dcterms:W3CDTF">2017-02-27T07:01:47Z</dcterms:modified>
</cp:coreProperties>
</file>