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91" r:id="rId5"/>
    <p:sldId id="258" r:id="rId6"/>
    <p:sldId id="259" r:id="rId7"/>
    <p:sldId id="265" r:id="rId8"/>
    <p:sldId id="290" r:id="rId9"/>
    <p:sldId id="260" r:id="rId10"/>
    <p:sldId id="261" r:id="rId11"/>
    <p:sldId id="262" r:id="rId12"/>
    <p:sldId id="263" r:id="rId13"/>
    <p:sldId id="266" r:id="rId14"/>
    <p:sldId id="267" r:id="rId15"/>
    <p:sldId id="268" r:id="rId16"/>
    <p:sldId id="283" r:id="rId17"/>
    <p:sldId id="277" r:id="rId18"/>
    <p:sldId id="285" r:id="rId19"/>
    <p:sldId id="286" r:id="rId20"/>
    <p:sldId id="28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5 класс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оценка "2"</c:v>
                </c:pt>
                <c:pt idx="1">
                  <c:v>оценка "3"</c:v>
                </c:pt>
                <c:pt idx="2">
                  <c:v>оценка "4"</c:v>
                </c:pt>
                <c:pt idx="3">
                  <c:v>оценка "5"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0.24</c:v>
                </c:pt>
                <c:pt idx="1">
                  <c:v>0.65</c:v>
                </c:pt>
                <c:pt idx="2">
                  <c:v>0.08</c:v>
                </c:pt>
                <c:pt idx="3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8 класс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оценка "2"</c:v>
                </c:pt>
                <c:pt idx="1">
                  <c:v>оценка "3"</c:v>
                </c:pt>
                <c:pt idx="2">
                  <c:v>оценка "4"</c:v>
                </c:pt>
                <c:pt idx="3">
                  <c:v>оценка "5"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0.41</c:v>
                </c:pt>
                <c:pt idx="1">
                  <c:v>0.5</c:v>
                </c:pt>
                <c:pt idx="2" formatCode="0.00%">
                  <c:v>5.7000000000000002E-2</c:v>
                </c:pt>
                <c:pt idx="3" formatCode="0.00%">
                  <c:v>2.8000000000000001E-2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оценка "2"</c:v>
                </c:pt>
                <c:pt idx="1">
                  <c:v>оценка "3"</c:v>
                </c:pt>
                <c:pt idx="2">
                  <c:v>оценка "4"</c:v>
                </c:pt>
                <c:pt idx="3">
                  <c:v>оценка "5"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820824"/>
        <c:axId val="142823568"/>
      </c:barChart>
      <c:catAx>
        <c:axId val="142820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823568"/>
        <c:crosses val="autoZero"/>
        <c:auto val="1"/>
        <c:lblAlgn val="ctr"/>
        <c:lblOffset val="100"/>
        <c:noMultiLvlLbl val="0"/>
      </c:catAx>
      <c:valAx>
        <c:axId val="142823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820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eduniko.ru/kopiya-metodicheskie-materialy-ikt-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Национальное исследование качества образования по </a:t>
            </a:r>
            <a:br>
              <a:rPr lang="ru-RU" dirty="0" smtClean="0"/>
            </a:br>
            <a:r>
              <a:rPr lang="ru-RU" dirty="0" smtClean="0"/>
              <a:t>иностранным языкам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57" y="4881561"/>
            <a:ext cx="165735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42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 по чтению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требует </a:t>
            </a:r>
            <a:r>
              <a:rPr lang="ru-RU" sz="4000" dirty="0"/>
              <a:t>понимания прочитанного текста. Все используемые в работе тексты носят практический характер, учитывают возрастные особенности и интересы участников исследования. </a:t>
            </a:r>
          </a:p>
        </p:txBody>
      </p:sp>
    </p:spTree>
    <p:extLst>
      <p:ext uri="{BB962C8B-B14F-4D97-AF65-F5344CB8AC3E}">
        <p14:creationId xmlns:p14="http://schemas.microsoft.com/office/powerpoint/2010/main" val="223715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на </a:t>
            </a:r>
            <a:r>
              <a:rPr lang="ru-RU" dirty="0" err="1" smtClean="0"/>
              <a:t>Аудирование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t"/>
            <a:r>
              <a:rPr lang="ru-RU" sz="3600" dirty="0" smtClean="0"/>
              <a:t> проверяет </a:t>
            </a:r>
            <a:r>
              <a:rPr lang="ru-RU" sz="3600" dirty="0"/>
              <a:t>умение понимать звучащий текст и соотносить его с определенной жизненной ситуацией. Например, по звучащему тексту требуется определить, </a:t>
            </a:r>
            <a:r>
              <a:rPr lang="ru-RU" sz="3600" dirty="0" smtClean="0"/>
              <a:t>идет  ли речь </a:t>
            </a:r>
            <a:r>
              <a:rPr lang="ru-RU" sz="3600" dirty="0"/>
              <a:t>об игре детей в </a:t>
            </a:r>
            <a:r>
              <a:rPr lang="ru-RU" sz="3600" dirty="0" smtClean="0"/>
              <a:t>мяч</a:t>
            </a:r>
            <a:r>
              <a:rPr lang="ru-RU" sz="3600" dirty="0"/>
              <a:t>,</a:t>
            </a:r>
            <a:r>
              <a:rPr lang="ru-RU" sz="3600" dirty="0" smtClean="0"/>
              <a:t> </a:t>
            </a:r>
            <a:r>
              <a:rPr lang="ru-RU" sz="3600" dirty="0"/>
              <a:t>или общении учителя и ученика, или о семейном празднике. 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37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Два задания по грамматике и лексике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проверяют </a:t>
            </a:r>
            <a:r>
              <a:rPr lang="ru-RU" sz="3600" dirty="0"/>
              <a:t>владение изученными грамматическими формами и словами. В таком задании надо вставить пропущенное слово, выбрав его из списка, употребить определенную часть речи в нужной форме. </a:t>
            </a:r>
          </a:p>
        </p:txBody>
      </p:sp>
    </p:spTree>
    <p:extLst>
      <p:ext uri="{BB962C8B-B14F-4D97-AF65-F5344CB8AC3E}">
        <p14:creationId xmlns:p14="http://schemas.microsoft.com/office/powerpoint/2010/main" val="15487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7751"/>
            <a:ext cx="12051957" cy="5453449"/>
          </a:xfrm>
        </p:spPr>
        <p:txBody>
          <a:bodyPr>
            <a:normAutofit/>
          </a:bodyPr>
          <a:lstStyle/>
          <a:p>
            <a:r>
              <a:rPr lang="ru-RU" sz="4000" u="sng" dirty="0">
                <a:hlinkClick r:id="rId2"/>
              </a:rPr>
              <a:t>http://www.eduniko.ru/kopiya-metodicheskie-materialy-ikt-1</a:t>
            </a:r>
            <a:endParaRPr lang="ru-RU" sz="4000" dirty="0"/>
          </a:p>
          <a:p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832" y="3937686"/>
            <a:ext cx="3641125" cy="2791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96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результаты,  5 класс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135" y="1812323"/>
            <a:ext cx="11623589" cy="486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95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результаты, 8 класс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185" y="1820561"/>
            <a:ext cx="11598874" cy="481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Тюменской области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154615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528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1"/>
            <a:ext cx="10131425" cy="691978"/>
          </a:xfrm>
        </p:spPr>
        <p:txBody>
          <a:bodyPr/>
          <a:lstStyle/>
          <a:p>
            <a:r>
              <a:rPr lang="ru-RU" dirty="0" smtClean="0"/>
              <a:t>Общие выводы: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65" y="832022"/>
            <a:ext cx="12076670" cy="4959178"/>
          </a:xfrm>
        </p:spPr>
        <p:txBody>
          <a:bodyPr>
            <a:noAutofit/>
          </a:bodyPr>
          <a:lstStyle/>
          <a:p>
            <a:r>
              <a:rPr lang="ru-RU" sz="2400" dirty="0"/>
              <a:t>Умения в рецептивных видах речевой деятельности сформированы у </a:t>
            </a:r>
            <a:r>
              <a:rPr lang="ru-RU" sz="2400" dirty="0" smtClean="0"/>
              <a:t>обучающихся в </a:t>
            </a:r>
            <a:r>
              <a:rPr lang="ru-RU" sz="2400" dirty="0"/>
              <a:t>большей степени, чем умения в продуктивных видах речевой деятельности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Фиксируется недостаточный уровень </a:t>
            </a:r>
            <a:r>
              <a:rPr lang="ru-RU" sz="2400" dirty="0"/>
              <a:t>сформированности языковых навыков у большинства обучающихся.</a:t>
            </a:r>
          </a:p>
          <a:p>
            <a:r>
              <a:rPr lang="ru-RU" sz="2400" dirty="0" smtClean="0"/>
              <a:t>Самый </a:t>
            </a:r>
            <a:r>
              <a:rPr lang="ru-RU" sz="2400" dirty="0"/>
              <a:t>низкий процент выполнения отмечен в заданиях по устной </a:t>
            </a:r>
            <a:r>
              <a:rPr lang="ru-RU" sz="2400" dirty="0" smtClean="0"/>
              <a:t>речи: чтению </a:t>
            </a:r>
            <a:r>
              <a:rPr lang="ru-RU" sz="2400" dirty="0"/>
              <a:t>текста вслух и говорению. Приходится признать, что даже элементарные умения </a:t>
            </a:r>
            <a:r>
              <a:rPr lang="ru-RU" sz="2400" dirty="0" smtClean="0"/>
              <a:t>и навыки </a:t>
            </a:r>
            <a:r>
              <a:rPr lang="ru-RU" sz="2400" dirty="0"/>
              <a:t>устной речи оказываются несформированными у абсолютного </a:t>
            </a:r>
            <a:r>
              <a:rPr lang="ru-RU" sz="2400" dirty="0" smtClean="0"/>
              <a:t>большинства.</a:t>
            </a:r>
          </a:p>
          <a:p>
            <a:r>
              <a:rPr lang="ru-RU" sz="2400" dirty="0" smtClean="0"/>
              <a:t>Уровень </a:t>
            </a:r>
            <a:r>
              <a:rPr lang="ru-RU" sz="2400" dirty="0"/>
              <a:t>сформированности навыков самоконтроля, включая </a:t>
            </a:r>
            <a:r>
              <a:rPr lang="ru-RU" sz="2400" dirty="0" smtClean="0"/>
              <a:t>навыки внимательного </a:t>
            </a:r>
            <a:r>
              <a:rPr lang="ru-RU" sz="2400" dirty="0"/>
              <a:t>прочтения текста задания, сопоставления </a:t>
            </a:r>
            <a:r>
              <a:rPr lang="ru-RU" sz="2400" dirty="0" smtClean="0"/>
              <a:t>выполняемых действий </a:t>
            </a:r>
            <a:r>
              <a:rPr lang="ru-RU" sz="2400" dirty="0"/>
              <a:t>с условием задания, предварительной оценки </a:t>
            </a:r>
            <a:r>
              <a:rPr lang="ru-RU" sz="2400" dirty="0" smtClean="0"/>
              <a:t>правильности полученного </a:t>
            </a:r>
            <a:r>
              <a:rPr lang="ru-RU" sz="2400" dirty="0"/>
              <a:t>ответа и его </a:t>
            </a:r>
            <a:r>
              <a:rPr lang="ru-RU" sz="2400" dirty="0" smtClean="0"/>
              <a:t>проверки, является очень низким;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86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1"/>
            <a:ext cx="10131425" cy="5272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Рекомендации учителям: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807308"/>
            <a:ext cx="11094307" cy="4983892"/>
          </a:xfrm>
        </p:spPr>
        <p:txBody>
          <a:bodyPr>
            <a:noAutofit/>
          </a:bodyPr>
          <a:lstStyle/>
          <a:p>
            <a:r>
              <a:rPr lang="ru-RU" sz="2400" dirty="0"/>
              <a:t>продумать способы повышения как внешней, так и внутренней </a:t>
            </a:r>
            <a:r>
              <a:rPr lang="ru-RU" sz="2400" dirty="0" smtClean="0"/>
              <a:t>мотивации к </a:t>
            </a:r>
            <a:r>
              <a:rPr lang="ru-RU" sz="2400" dirty="0"/>
              <a:t>изучению английского языка в целом и </a:t>
            </a:r>
            <a:r>
              <a:rPr lang="ru-RU" sz="2400" dirty="0" smtClean="0"/>
              <a:t>выполнению </a:t>
            </a:r>
            <a:r>
              <a:rPr lang="ru-RU" sz="2400" dirty="0"/>
              <a:t>конкретных </a:t>
            </a:r>
            <a:r>
              <a:rPr lang="ru-RU" sz="2400" dirty="0" smtClean="0"/>
              <a:t>заданий в </a:t>
            </a:r>
            <a:r>
              <a:rPr lang="ru-RU" sz="2400" dirty="0"/>
              <a:t>частности и внедрить их в обучение;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усилить работу со слабыми обучающимися за счет мониторинга дефицитов </a:t>
            </a:r>
            <a:r>
              <a:rPr lang="ru-RU" sz="2400" dirty="0" smtClean="0"/>
              <a:t>и адресной </a:t>
            </a:r>
            <a:r>
              <a:rPr lang="ru-RU" sz="2400" dirty="0"/>
              <a:t>индивидуализации и дифференциации заданий с </a:t>
            </a:r>
            <a:r>
              <a:rPr lang="ru-RU" sz="2400" dirty="0" smtClean="0"/>
              <a:t>помощью специально </a:t>
            </a:r>
            <a:r>
              <a:rPr lang="ru-RU" sz="2400" dirty="0"/>
              <a:t>подготовленных для таких детей дистанционных программ </a:t>
            </a:r>
            <a:r>
              <a:rPr lang="ru-RU" sz="2400" dirty="0" smtClean="0"/>
              <a:t>и индивидуальных </a:t>
            </a:r>
            <a:r>
              <a:rPr lang="ru-RU" sz="2400" dirty="0"/>
              <a:t>траекторий обучения;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использовать результаты НИКО, ОГЭ и ЕГЭ для выяснения типичных </a:t>
            </a:r>
            <a:r>
              <a:rPr lang="ru-RU" sz="2400" dirty="0" smtClean="0"/>
              <a:t>ошибок учащихся </a:t>
            </a:r>
            <a:r>
              <a:rPr lang="ru-RU" sz="2400" dirty="0"/>
              <a:t>и постоянно осуществлять профилактику возникновения </a:t>
            </a:r>
            <a:r>
              <a:rPr lang="ru-RU" sz="2400" dirty="0" smtClean="0"/>
              <a:t>подобных ошибок</a:t>
            </a:r>
            <a:r>
              <a:rPr lang="ru-RU" sz="2400" dirty="0"/>
              <a:t>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увеличить количество и расширить формы (групповые, </a:t>
            </a:r>
            <a:r>
              <a:rPr lang="ru-RU" sz="2400" dirty="0" smtClean="0"/>
              <a:t>индивидуальные, очные</a:t>
            </a:r>
            <a:r>
              <a:rPr lang="ru-RU" sz="2400" dirty="0"/>
              <a:t>, заочные) консультаций для слабых детей;</a:t>
            </a:r>
          </a:p>
          <a:p>
            <a:pPr marL="0" indent="0">
              <a:buNone/>
            </a:pPr>
            <a:r>
              <a:rPr lang="ru-RU" sz="2400" dirty="0" smtClean="0"/>
              <a:t>     интенсивнее </a:t>
            </a:r>
            <a:r>
              <a:rPr lang="ru-RU" sz="2400" dirty="0"/>
              <a:t>работать над формированием и развитием </a:t>
            </a:r>
            <a:r>
              <a:rPr lang="ru-RU" sz="2400" dirty="0" err="1" smtClean="0"/>
              <a:t>метапредметных</a:t>
            </a:r>
            <a:r>
              <a:rPr lang="ru-RU" sz="2400" dirty="0"/>
              <a:t> </a:t>
            </a:r>
            <a:r>
              <a:rPr lang="ru-RU" sz="2400" dirty="0" smtClean="0"/>
              <a:t>навыков </a:t>
            </a:r>
            <a:r>
              <a:rPr lang="ru-RU" sz="2400" dirty="0"/>
              <a:t>и умений</a:t>
            </a:r>
            <a:r>
              <a:rPr lang="ru-RU" sz="2400" dirty="0" smtClean="0"/>
              <a:t>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802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184" y="698818"/>
            <a:ext cx="1162358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NewRomanPSMT"/>
              </a:rPr>
              <a:t>«…пора </a:t>
            </a:r>
            <a:r>
              <a:rPr lang="ru-RU" sz="2000" b="1" dirty="0">
                <a:latin typeface="TimesNewRomanPSMT"/>
              </a:rPr>
              <a:t>от деклараций реально перейти на </a:t>
            </a:r>
            <a:r>
              <a:rPr lang="ru-RU" sz="2000" b="1" dirty="0" smtClean="0">
                <a:solidFill>
                  <a:srgbClr val="FF0000"/>
                </a:solidFill>
                <a:latin typeface="TimesNewRomanPSMT"/>
              </a:rPr>
              <a:t>коммуникативно-когнитивную </a:t>
            </a:r>
            <a:r>
              <a:rPr lang="ru-RU" sz="2000" b="1" dirty="0">
                <a:solidFill>
                  <a:srgbClr val="FF0000"/>
                </a:solidFill>
                <a:latin typeface="TimesNewRomanPSMT"/>
              </a:rPr>
              <a:t>методику </a:t>
            </a:r>
            <a:r>
              <a:rPr lang="ru-RU" sz="2000" b="1" dirty="0">
                <a:latin typeface="TimesNewRomanPSMT"/>
              </a:rPr>
              <a:t>обучения, что подразумевает отказ от </a:t>
            </a:r>
            <a:r>
              <a:rPr lang="ru-RU" sz="2000" b="1" dirty="0" smtClean="0">
                <a:latin typeface="TimesNewRomanPSMT"/>
              </a:rPr>
              <a:t>грамматико-переводного метода </a:t>
            </a:r>
            <a:r>
              <a:rPr lang="ru-RU" sz="2000" b="1" dirty="0">
                <a:latin typeface="TimesNewRomanPSMT"/>
              </a:rPr>
              <a:t>и использование </a:t>
            </a:r>
            <a:r>
              <a:rPr lang="ru-RU" sz="2000" b="1" dirty="0">
                <a:solidFill>
                  <a:srgbClr val="FF0000"/>
                </a:solidFill>
                <a:latin typeface="TimesNewRomanPSMT"/>
              </a:rPr>
              <a:t>активных методов обучения </a:t>
            </a:r>
            <a:r>
              <a:rPr lang="ru-RU" sz="2000" b="1" dirty="0">
                <a:latin typeface="TimesNewRomanPSMT"/>
              </a:rPr>
              <a:t>с вовлечением всех учащихся </a:t>
            </a:r>
            <a:r>
              <a:rPr lang="ru-RU" sz="2000" b="1" dirty="0" smtClean="0">
                <a:latin typeface="TimesNewRomanPSMT"/>
              </a:rPr>
              <a:t>в активный </a:t>
            </a:r>
            <a:r>
              <a:rPr lang="ru-RU" sz="2000" b="1" dirty="0">
                <a:latin typeface="TimesNewRomanPSMT"/>
              </a:rPr>
              <a:t>учебный процесс, </a:t>
            </a:r>
            <a:r>
              <a:rPr lang="ru-RU" sz="2000" b="1" dirty="0" smtClean="0">
                <a:latin typeface="TimesNewRomanPSMT"/>
              </a:rPr>
              <a:t>только</a:t>
            </a:r>
            <a:r>
              <a:rPr lang="ru-RU" sz="2000" b="1" dirty="0">
                <a:latin typeface="TimesNewRomanPSMT"/>
              </a:rPr>
              <a:t> в ходе которого</a:t>
            </a:r>
            <a:r>
              <a:rPr lang="ru-RU" sz="2000" b="1" dirty="0" smtClean="0">
                <a:latin typeface="TimesNewRomanPSMT"/>
              </a:rPr>
              <a:t> </a:t>
            </a:r>
            <a:r>
              <a:rPr lang="ru-RU" sz="2000" b="1" dirty="0">
                <a:latin typeface="TimesNewRomanPSMT"/>
              </a:rPr>
              <a:t>и возможно формирование и </a:t>
            </a:r>
            <a:r>
              <a:rPr lang="ru-RU" sz="2000" b="1" dirty="0" smtClean="0">
                <a:latin typeface="TimesNewRomanPSMT"/>
              </a:rPr>
              <a:t>развитие как </a:t>
            </a:r>
            <a:r>
              <a:rPr lang="ru-RU" sz="2000" b="1" dirty="0">
                <a:latin typeface="TimesNewRomanPSMT"/>
              </a:rPr>
              <a:t>предметных, так и </a:t>
            </a:r>
            <a:r>
              <a:rPr lang="ru-RU" sz="2000" b="1" dirty="0" err="1">
                <a:latin typeface="TimesNewRomanPSMT"/>
              </a:rPr>
              <a:t>метапредметных</a:t>
            </a:r>
            <a:r>
              <a:rPr lang="ru-RU" sz="2000" b="1" dirty="0">
                <a:latin typeface="TimesNewRomanPSMT"/>
              </a:rPr>
              <a:t> умений и навыков.</a:t>
            </a:r>
          </a:p>
          <a:p>
            <a:pPr algn="just"/>
            <a:r>
              <a:rPr lang="ru-RU" sz="2000" b="1" dirty="0">
                <a:latin typeface="TimesNewRomanPSMT"/>
              </a:rPr>
              <a:t>Учителю </a:t>
            </a:r>
            <a:r>
              <a:rPr lang="ru-RU" sz="2000" b="1" dirty="0" smtClean="0">
                <a:latin typeface="TimesNewRomanPSMT"/>
              </a:rPr>
              <a:t> </a:t>
            </a:r>
            <a:r>
              <a:rPr lang="ru-RU" sz="2000" b="1" dirty="0">
                <a:latin typeface="TimesNewRomanPSMT"/>
              </a:rPr>
              <a:t>следует вести урок </a:t>
            </a:r>
            <a:r>
              <a:rPr lang="ru-RU" sz="2000" b="1" dirty="0">
                <a:solidFill>
                  <a:srgbClr val="FF0000"/>
                </a:solidFill>
                <a:latin typeface="TimesNewRomanPSMT"/>
              </a:rPr>
              <a:t>на </a:t>
            </a:r>
            <a:r>
              <a:rPr lang="ru-RU" sz="2000" b="1" dirty="0" smtClean="0">
                <a:solidFill>
                  <a:srgbClr val="FF0000"/>
                </a:solidFill>
                <a:latin typeface="TimesNewRomanPSMT"/>
              </a:rPr>
              <a:t>изучаемом иностранном </a:t>
            </a:r>
            <a:r>
              <a:rPr lang="ru-RU" sz="2000" b="1" dirty="0">
                <a:solidFill>
                  <a:srgbClr val="FF0000"/>
                </a:solidFill>
                <a:latin typeface="TimesNewRomanPSMT"/>
              </a:rPr>
              <a:t>языке</a:t>
            </a:r>
            <a:r>
              <a:rPr lang="ru-RU" sz="2000" b="1" dirty="0">
                <a:latin typeface="TimesNewRomanPSMT"/>
              </a:rPr>
              <a:t>, создавать на уроке естественные коммуникативные </a:t>
            </a:r>
            <a:r>
              <a:rPr lang="ru-RU" sz="2000" b="1" dirty="0" smtClean="0">
                <a:latin typeface="TimesNewRomanPSMT"/>
              </a:rPr>
              <a:t>ситуации, повышать </a:t>
            </a:r>
            <a:r>
              <a:rPr lang="ru-RU" sz="2000" b="1" dirty="0">
                <a:latin typeface="TimesNewRomanPSMT"/>
              </a:rPr>
              <a:t>мотивацию учащихся и их интерес к изучению иностранного языка.</a:t>
            </a:r>
          </a:p>
          <a:p>
            <a:pPr algn="just"/>
            <a:r>
              <a:rPr lang="ru-RU" sz="2000" b="1" dirty="0">
                <a:latin typeface="TimesNewRomanPSMT"/>
              </a:rPr>
              <a:t>Необходимо отказаться от распространенного порочного убеждения, что научиться</a:t>
            </a:r>
          </a:p>
          <a:p>
            <a:pPr algn="just"/>
            <a:r>
              <a:rPr lang="ru-RU" sz="2000" b="1" dirty="0">
                <a:latin typeface="TimesNewRomanPSMT"/>
              </a:rPr>
              <a:t>говорить на иностранном языке можно только в стране изучаемого языка или с</a:t>
            </a:r>
          </a:p>
          <a:p>
            <a:pPr algn="just"/>
            <a:r>
              <a:rPr lang="ru-RU" sz="2000" b="1" dirty="0">
                <a:latin typeface="TimesNewRomanPSMT"/>
              </a:rPr>
              <a:t>преподавателем – носителем языка. Следует шире использовать на уроке работу в </a:t>
            </a:r>
            <a:r>
              <a:rPr lang="ru-RU" sz="2000" b="1" dirty="0">
                <a:solidFill>
                  <a:srgbClr val="FF0000"/>
                </a:solidFill>
                <a:latin typeface="TimesNewRomanPSMT"/>
              </a:rPr>
              <a:t>парах </a:t>
            </a:r>
            <a:r>
              <a:rPr lang="ru-RU" sz="2000" b="1" dirty="0" smtClean="0">
                <a:solidFill>
                  <a:srgbClr val="FF0000"/>
                </a:solidFill>
                <a:latin typeface="TimesNewRomanPSMT"/>
              </a:rPr>
              <a:t>и малых </a:t>
            </a:r>
            <a:r>
              <a:rPr lang="ru-RU" sz="2000" b="1" dirty="0">
                <a:solidFill>
                  <a:srgbClr val="FF0000"/>
                </a:solidFill>
                <a:latin typeface="TimesNewRomanPSMT"/>
              </a:rPr>
              <a:t>группах</a:t>
            </a:r>
            <a:r>
              <a:rPr lang="ru-RU" sz="2000" b="1" dirty="0">
                <a:latin typeface="TimesNewRomanPSMT"/>
              </a:rPr>
              <a:t>, вовлекать всех учащихся в активное овладение иностранным языком. </a:t>
            </a:r>
            <a:r>
              <a:rPr lang="ru-RU" sz="2000" b="1" dirty="0" smtClean="0">
                <a:latin typeface="TimesNewRomanPSMT"/>
              </a:rPr>
              <a:t>Для достижения </a:t>
            </a:r>
            <a:r>
              <a:rPr lang="ru-RU" sz="2000" b="1" dirty="0">
                <a:latin typeface="TimesNewRomanPSMT"/>
              </a:rPr>
              <a:t>поставленных в ФГОС целей необходимо в полной мере использовать </a:t>
            </a:r>
            <a:r>
              <a:rPr lang="ru-RU" sz="2000" b="1" dirty="0">
                <a:solidFill>
                  <a:srgbClr val="FF0000"/>
                </a:solidFill>
                <a:latin typeface="TimesNewRomanPSMT"/>
              </a:rPr>
              <a:t>ИКТ</a:t>
            </a:r>
            <a:r>
              <a:rPr lang="ru-RU" sz="2000" b="1" dirty="0">
                <a:latin typeface="TimesNewRomanPSMT"/>
              </a:rPr>
              <a:t>.</a:t>
            </a:r>
          </a:p>
          <a:p>
            <a:pPr algn="just"/>
            <a:r>
              <a:rPr lang="ru-RU" sz="2000" b="1" dirty="0">
                <a:latin typeface="TimesNewRomanPSMT"/>
              </a:rPr>
              <a:t>К сожалению, до сих пор не везде и не в должной мере в школах практикуется работа с</a:t>
            </a:r>
          </a:p>
          <a:p>
            <a:pPr algn="just"/>
            <a:r>
              <a:rPr lang="ru-RU" sz="2000" b="1" dirty="0">
                <a:solidFill>
                  <a:srgbClr val="FF0000"/>
                </a:solidFill>
                <a:latin typeface="TimesNewRomanPSMT"/>
              </a:rPr>
              <a:t>аудиозаписями</a:t>
            </a:r>
            <a:r>
              <a:rPr lang="ru-RU" sz="2000" b="1" dirty="0">
                <a:latin typeface="TimesNewRomanPSMT"/>
              </a:rPr>
              <a:t> на компакт-дисках, которые являются обязательным компонентом всех</a:t>
            </a:r>
          </a:p>
          <a:p>
            <a:pPr algn="just"/>
            <a:r>
              <a:rPr lang="ru-RU" sz="2000" b="1" dirty="0">
                <a:latin typeface="TimesNewRomanPSMT"/>
              </a:rPr>
              <a:t>УМК из Федерального перечня</a:t>
            </a:r>
            <a:r>
              <a:rPr lang="ru-RU" sz="2000" b="1" dirty="0" smtClean="0">
                <a:latin typeface="TimesNewRomanPSMT"/>
              </a:rPr>
              <a:t>.»</a:t>
            </a:r>
            <a:endParaRPr lang="ru-RU" sz="2000" b="1" dirty="0"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304957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Национальные исследования качества образования (НИКО) </a:t>
            </a:r>
            <a:r>
              <a:rPr lang="ru-RU" dirty="0" smtClean="0"/>
              <a:t>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142067"/>
            <a:ext cx="10946026" cy="4456441"/>
          </a:xfrm>
        </p:spPr>
        <p:txBody>
          <a:bodyPr>
            <a:normAutofit lnSpcReduction="10000"/>
          </a:bodyPr>
          <a:lstStyle/>
          <a:p>
            <a:pPr fontAlgn="t"/>
            <a:r>
              <a:rPr lang="ru-RU" sz="2800" dirty="0" smtClean="0"/>
              <a:t>общероссийская </a:t>
            </a:r>
            <a:r>
              <a:rPr lang="ru-RU" sz="2800" dirty="0"/>
              <a:t>программа по оценке качества среднего образования, начатая в 2014 году по инициативе </a:t>
            </a:r>
            <a:r>
              <a:rPr lang="ru-RU" sz="2800" dirty="0" err="1"/>
              <a:t>Рособрнадзора</a:t>
            </a:r>
            <a:r>
              <a:rPr lang="ru-RU" sz="2800" dirty="0"/>
              <a:t>. Исследования проводятся на выборке школ из различных субъектов РФ по отдельным учебным предметам на конкретных уровнях общего образования и включают в себя проведение диагностической работы и анкетирование. </a:t>
            </a:r>
            <a:r>
              <a:rPr lang="ru-RU" sz="2800" u="sng" dirty="0"/>
              <a:t>Целью исследований является развитие единого образовательного пространства в Российской Федерации и совершенствование единой системы оценки качества образования. 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54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749644"/>
            <a:ext cx="10131425" cy="3855307"/>
          </a:xfrm>
        </p:spPr>
        <p:txBody>
          <a:bodyPr/>
          <a:lstStyle/>
          <a:p>
            <a:pPr algn="ctr"/>
            <a:r>
              <a:rPr lang="ru-RU" dirty="0" smtClean="0"/>
              <a:t>УСПЕХОВ ВАМ И ВАШИМ УЧЕНИКАМ!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263" y="3237192"/>
            <a:ext cx="4762500" cy="3171825"/>
          </a:xfrm>
        </p:spPr>
      </p:pic>
    </p:spTree>
    <p:extLst>
      <p:ext uri="{BB962C8B-B14F-4D97-AF65-F5344CB8AC3E}">
        <p14:creationId xmlns:p14="http://schemas.microsoft.com/office/powerpoint/2010/main" val="327610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395416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Основная цель </a:t>
            </a:r>
            <a:r>
              <a:rPr lang="ru-RU" dirty="0" smtClean="0"/>
              <a:t>исследования-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t"/>
            <a:r>
              <a:rPr lang="ru-RU" sz="3600" dirty="0" smtClean="0"/>
              <a:t>изучить </a:t>
            </a:r>
            <a:r>
              <a:rPr lang="ru-RU" sz="3600" dirty="0"/>
              <a:t>различные аспекты подготовки по иностранным языкам в школах Российской Федерации с учетом предстоящего через несколько лет введения единого государственного экзамена по иностранному языку как обязательного для выпускников школ.   </a:t>
            </a:r>
            <a:endParaRPr lang="ru-RU" sz="3600" dirty="0" smtClean="0"/>
          </a:p>
          <a:p>
            <a:pPr fontAlgn="t"/>
            <a:endParaRPr lang="ru-RU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4158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86498"/>
            <a:ext cx="10131425" cy="902043"/>
          </a:xfrm>
        </p:spPr>
        <p:txBody>
          <a:bodyPr>
            <a:normAutofit/>
          </a:bodyPr>
          <a:lstStyle/>
          <a:p>
            <a:r>
              <a:rPr lang="ru-RU" sz="4000" b="1" dirty="0"/>
              <a:t>ФГОС старшей школы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563" y="877331"/>
            <a:ext cx="11590638" cy="4913870"/>
          </a:xfrm>
        </p:spPr>
        <p:txBody>
          <a:bodyPr>
            <a:normAutofit/>
          </a:bodyPr>
          <a:lstStyle/>
          <a:p>
            <a:r>
              <a:rPr lang="ru-RU" sz="2400" dirty="0"/>
              <a:t>Государственная (итоговая) аттестация обучающихся, освоивших основную образовательную программу, проводится в форме единого государственного экзамена по окончании 11 класса в обязательном порядке по учебным предметам: </a:t>
            </a:r>
          </a:p>
          <a:p>
            <a:r>
              <a:rPr lang="ru-RU" sz="2400" dirty="0"/>
              <a:t>«Русский язык и литература»;</a:t>
            </a:r>
          </a:p>
          <a:p>
            <a:r>
              <a:rPr lang="ru-RU" sz="2400" dirty="0"/>
              <a:t>«Математика: алгебра и начала анализа, геометрия»;</a:t>
            </a:r>
          </a:p>
          <a:p>
            <a:r>
              <a:rPr lang="ru-RU" sz="2400" dirty="0">
                <a:solidFill>
                  <a:srgbClr val="FF0000"/>
                </a:solidFill>
              </a:rPr>
              <a:t>«Иностранный язык». </a:t>
            </a:r>
          </a:p>
          <a:p>
            <a:r>
              <a:rPr lang="ru-RU" sz="2400" dirty="0"/>
              <a:t>Обучающийся может самостоятельно выбрать уровень (базовый или углубленный), в соответствии с которым будет проводиться государственная (итоговая) аттестация в форме единого государственного экзамена.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0336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24713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369" y="980532"/>
            <a:ext cx="10131425" cy="5667403"/>
          </a:xfrm>
        </p:spPr>
        <p:txBody>
          <a:bodyPr/>
          <a:lstStyle/>
          <a:p>
            <a:r>
              <a:rPr lang="ru-RU" sz="2800" dirty="0"/>
              <a:t>НИКО по иностранным языкам было  проведено во всех регионах России, всего в исследованиях приняли  участие около 40 тысяч школьников из примерно 800 школ. Из них более 35 тысяч участников выполняли работу по английскому языку и по 2000 – по французскому и немецкому. </a:t>
            </a:r>
            <a:endParaRPr lang="ru-RU" sz="2800" dirty="0" smtClean="0"/>
          </a:p>
          <a:p>
            <a:r>
              <a:rPr lang="ru-RU" sz="2800" dirty="0" smtClean="0"/>
              <a:t>Выборка </a:t>
            </a:r>
            <a:r>
              <a:rPr lang="ru-RU" sz="2800" dirty="0"/>
              <a:t>участников исследования составлена таким образом, чтобы получить полную и объективную картину знаний учащихся по всей </a:t>
            </a:r>
            <a:r>
              <a:rPr lang="ru-RU" sz="2800" dirty="0" smtClean="0"/>
              <a:t>стране.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  <a:p>
            <a:r>
              <a:rPr lang="ru-RU" sz="2800" dirty="0"/>
              <a:t>Исследование проводится анонимно, данные об участниках собираются без привязки к школьнику.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41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142067"/>
            <a:ext cx="11110783" cy="3649133"/>
          </a:xfrm>
        </p:spPr>
        <p:txBody>
          <a:bodyPr>
            <a:noAutofit/>
          </a:bodyPr>
          <a:lstStyle/>
          <a:p>
            <a:r>
              <a:rPr lang="ru-RU" sz="4000" dirty="0"/>
              <a:t>В рамках НИКО проверяется, насколько обучающиеся 5 и 8 классов овладели на элементарном уровне устной и письменной речью на английском, французском или немецком языке. Главный критерий при оценивании – насколько успешно учащемуся удалось справиться с решением </a:t>
            </a:r>
            <a:r>
              <a:rPr lang="ru-RU" sz="4000" dirty="0" smtClean="0"/>
              <a:t>коммуникативной  </a:t>
            </a:r>
            <a:r>
              <a:rPr lang="ru-RU" sz="4000" dirty="0"/>
              <a:t>задачи. </a:t>
            </a:r>
          </a:p>
        </p:txBody>
      </p:sp>
    </p:spTree>
    <p:extLst>
      <p:ext uri="{BB962C8B-B14F-4D97-AF65-F5344CB8AC3E}">
        <p14:creationId xmlns:p14="http://schemas.microsoft.com/office/powerpoint/2010/main" val="66834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510746"/>
            <a:ext cx="11324967" cy="5972431"/>
          </a:xfrm>
        </p:spPr>
        <p:txBody>
          <a:bodyPr>
            <a:noAutofit/>
          </a:bodyPr>
          <a:lstStyle/>
          <a:p>
            <a:r>
              <a:rPr lang="ru-RU" sz="3600" dirty="0"/>
              <a:t>Процедуры исследований для каждой из параллелей </a:t>
            </a:r>
            <a:r>
              <a:rPr lang="ru-RU" sz="3600" dirty="0" smtClean="0"/>
              <a:t>проводились  </a:t>
            </a:r>
            <a:r>
              <a:rPr lang="ru-RU" sz="3600" dirty="0"/>
              <a:t>в течение двух дней на втором, третьем и четвертом уроках. Задания выполняются на компьютере. В каждой аудитории, в которой проводится работа, должно находиться не более четырех компьютеров. Задания и программное обеспечение для проведения исследования школы получают через личные кабинеты в информационной системе НИКО. 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461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66" y="74142"/>
            <a:ext cx="11895438" cy="1351004"/>
          </a:xfrm>
        </p:spPr>
        <p:txBody>
          <a:bodyPr>
            <a:normAutofit fontScale="90000"/>
          </a:bodyPr>
          <a:lstStyle/>
          <a:p>
            <a:r>
              <a:rPr lang="ru-RU" dirty="0"/>
              <a:t> Распределение заданий диагностической работы по проверяемым умениям, навыкам и видам деятельности 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757" y="1425146"/>
            <a:ext cx="11697729" cy="52722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61694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состоит из 6 заданий: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u="sng" dirty="0"/>
              <a:t>2 задания =</a:t>
            </a:r>
            <a:r>
              <a:rPr lang="ru-RU" sz="4000" u="sng" dirty="0" smtClean="0"/>
              <a:t> устная часть. </a:t>
            </a:r>
          </a:p>
          <a:p>
            <a:r>
              <a:rPr lang="ru-RU" sz="4000" dirty="0" smtClean="0"/>
              <a:t>Проверяемые умения:</a:t>
            </a:r>
          </a:p>
          <a:p>
            <a:r>
              <a:rPr lang="ru-RU" sz="4000" dirty="0" smtClean="0"/>
              <a:t> умение </a:t>
            </a:r>
            <a:r>
              <a:rPr lang="ru-RU" sz="4000" dirty="0"/>
              <a:t>осмысленно прочитать текст </a:t>
            </a:r>
            <a:r>
              <a:rPr lang="ru-RU" sz="4000" dirty="0" smtClean="0"/>
              <a:t>вслух;</a:t>
            </a:r>
          </a:p>
          <a:p>
            <a:r>
              <a:rPr lang="ru-RU" sz="4000" dirty="0" smtClean="0"/>
              <a:t> навыки монологической речи (способность продуцировать речь </a:t>
            </a:r>
            <a:r>
              <a:rPr lang="ru-RU" sz="4000" dirty="0"/>
              <a:t>на иностранном </a:t>
            </a:r>
            <a:r>
              <a:rPr lang="ru-RU" sz="4000" dirty="0" smtClean="0"/>
              <a:t>языке – описание картинки/фото)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4235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611</TotalTime>
  <Words>893</Words>
  <Application>Microsoft Office PowerPoint</Application>
  <PresentationFormat>Широкоэкранный</PresentationFormat>
  <Paragraphs>55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TimesNewRomanPSMT</vt:lpstr>
      <vt:lpstr>Небеса</vt:lpstr>
      <vt:lpstr>Национальное исследование качества образования по  иностранным языкам </vt:lpstr>
      <vt:lpstr>Национальные исследования качества образования (НИКО) - </vt:lpstr>
      <vt:lpstr>Основная цель исследования-</vt:lpstr>
      <vt:lpstr>ФГОС старшей школы</vt:lpstr>
      <vt:lpstr>Презентация PowerPoint</vt:lpstr>
      <vt:lpstr>Презентация PowerPoint</vt:lpstr>
      <vt:lpstr>Презентация PowerPoint</vt:lpstr>
      <vt:lpstr> Распределение заданий диагностической работы по проверяемым умениям, навыкам и видам деятельности </vt:lpstr>
      <vt:lpstr>Работа состоит из 6 заданий:</vt:lpstr>
      <vt:lpstr>Задание по чтению </vt:lpstr>
      <vt:lpstr>Задание на Аудирование </vt:lpstr>
      <vt:lpstr>Два задания по грамматике и лексике</vt:lpstr>
      <vt:lpstr>Презентация PowerPoint</vt:lpstr>
      <vt:lpstr>Общие результаты,  5 класс</vt:lpstr>
      <vt:lpstr>Общие результаты, 8 класс</vt:lpstr>
      <vt:lpstr>Результаты Тюменской области</vt:lpstr>
      <vt:lpstr>Общие выводы:</vt:lpstr>
      <vt:lpstr>Рекомендации учителям:</vt:lpstr>
      <vt:lpstr>Презентация PowerPoint</vt:lpstr>
      <vt:lpstr>УСПЕХОВ ВАМ И ВАШИМ УЧЕНИКАМ!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Национальное исследование качества образования по  иностранным языкам</dc:title>
  <dc:creator>user</dc:creator>
  <cp:lastModifiedBy>user</cp:lastModifiedBy>
  <cp:revision>37</cp:revision>
  <dcterms:created xsi:type="dcterms:W3CDTF">2017-02-14T05:38:34Z</dcterms:created>
  <dcterms:modified xsi:type="dcterms:W3CDTF">2017-02-27T05:31:05Z</dcterms:modified>
</cp:coreProperties>
</file>