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69" r:id="rId4"/>
    <p:sldId id="265" r:id="rId5"/>
    <p:sldId id="267" r:id="rId6"/>
    <p:sldId id="263" r:id="rId7"/>
    <p:sldId id="258" r:id="rId8"/>
    <p:sldId id="261" r:id="rId9"/>
    <p:sldId id="260" r:id="rId10"/>
    <p:sldId id="268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A1FCF-BE55-4C23-98BD-B667AE43601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2F5DD-6320-4C89-8270-C33C7E2C0A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12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2F5DD-6320-4C89-8270-C33C7E2C0AA7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159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133600"/>
            <a:ext cx="8305800" cy="143827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 </a:t>
            </a:r>
            <a:r>
              <a:rPr lang="ru-RU" sz="2800" dirty="0" smtClean="0"/>
              <a:t>Проектирование единого методического пространства </a:t>
            </a:r>
            <a:r>
              <a:rPr lang="ru-RU" sz="2800" b="1" dirty="0" smtClean="0"/>
              <a:t>  </a:t>
            </a:r>
            <a:br>
              <a:rPr lang="ru-RU" sz="2800" b="1" dirty="0" smtClean="0"/>
            </a:br>
            <a:r>
              <a:rPr lang="ru-RU" sz="2800" b="1" dirty="0" smtClean="0"/>
              <a:t>в  условиях </a:t>
            </a:r>
            <a:r>
              <a:rPr lang="ru-RU" sz="2800" b="1" smtClean="0"/>
              <a:t>реализации </a:t>
            </a:r>
            <a:r>
              <a:rPr lang="ru-RU" sz="2800" b="1" smtClean="0"/>
              <a:t>ФГОС НОО</a:t>
            </a:r>
            <a:endParaRPr lang="ru-RU" sz="28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29198"/>
            <a:ext cx="7162800" cy="1071570"/>
          </a:xfrm>
        </p:spPr>
        <p:txBody>
          <a:bodyPr>
            <a:noAutofit/>
          </a:bodyPr>
          <a:lstStyle/>
          <a:p>
            <a:pPr eaLnBrk="1" hangingPunct="1"/>
            <a:r>
              <a:rPr lang="ru-RU" sz="2400" b="1" dirty="0" err="1" smtClean="0">
                <a:solidFill>
                  <a:schemeClr val="tx1"/>
                </a:solidFill>
              </a:rPr>
              <a:t>Менчинская</a:t>
            </a:r>
            <a:r>
              <a:rPr lang="ru-RU" sz="2400" b="1" dirty="0" smtClean="0">
                <a:solidFill>
                  <a:schemeClr val="tx1"/>
                </a:solidFill>
              </a:rPr>
              <a:t> Елена Анатольевна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</a:p>
          <a:p>
            <a:pPr eaLnBrk="1" hangingPunct="1"/>
            <a:r>
              <a:rPr lang="ru-RU" sz="2400" dirty="0" smtClean="0">
                <a:solidFill>
                  <a:schemeClr val="tx1"/>
                </a:solidFill>
              </a:rPr>
              <a:t>к.п.н., доцент кафедры дошкольного и начального общего образования ТОГИРРО</a:t>
            </a:r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457200"/>
            <a:ext cx="9286875" cy="1747838"/>
            <a:chOff x="-32" y="-24"/>
            <a:chExt cx="9286940" cy="1519241"/>
          </a:xfrm>
        </p:grpSpPr>
        <p:sp>
          <p:nvSpPr>
            <p:cNvPr id="3077" name="Line 12"/>
            <p:cNvSpPr>
              <a:spLocks noChangeShapeType="1"/>
            </p:cNvSpPr>
            <p:nvPr/>
          </p:nvSpPr>
          <p:spPr bwMode="auto">
            <a:xfrm>
              <a:off x="3826510" y="617198"/>
              <a:ext cx="5317490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3078" name="Picture 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2" y="-24"/>
              <a:ext cx="3809557" cy="1519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9" name="Text Box 11"/>
            <p:cNvSpPr txBox="1">
              <a:spLocks noChangeArrowheads="1"/>
            </p:cNvSpPr>
            <p:nvPr/>
          </p:nvSpPr>
          <p:spPr bwMode="auto">
            <a:xfrm>
              <a:off x="1142976" y="120025"/>
              <a:ext cx="8143932" cy="505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 b="1">
                  <a:solidFill>
                    <a:srgbClr val="0070C0"/>
                  </a:solidFill>
                  <a:cs typeface="Arial" charset="0"/>
                </a:rPr>
                <a:t>Тюменский областной государственный институт развития регионального образования</a:t>
              </a:r>
            </a:p>
          </p:txBody>
        </p:sp>
        <p:sp>
          <p:nvSpPr>
            <p:cNvPr id="3080" name="Line 13"/>
            <p:cNvSpPr>
              <a:spLocks noChangeShapeType="1"/>
            </p:cNvSpPr>
            <p:nvPr/>
          </p:nvSpPr>
          <p:spPr bwMode="auto">
            <a:xfrm>
              <a:off x="4112262" y="686091"/>
              <a:ext cx="5031738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32" y="928670"/>
            <a:ext cx="6215106" cy="57150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Методическая ассамблея -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714348" y="1785926"/>
            <a:ext cx="7858180" cy="4714908"/>
          </a:xfrm>
        </p:spPr>
        <p:txBody>
          <a:bodyPr>
            <a:noAutofit/>
          </a:bodyPr>
          <a:lstStyle/>
          <a:p>
            <a:r>
              <a:rPr lang="ru-RU" sz="2000" dirty="0" smtClean="0"/>
              <a:t>комплекс мероприятий, который предполагает не только обмен опытом, но и рождение новых идей и путей их реализации, что помогает усовершенствовать образовательный процесс, дать новое развитие  муниципальным методическим службам повысить мотивацию и профессиональной мастерство педагогов. </a:t>
            </a:r>
          </a:p>
          <a:p>
            <a:r>
              <a:rPr lang="ru-RU" sz="2000" dirty="0" smtClean="0"/>
              <a:t>   В рамках ассамблеи  проводятся конкурсы,  мастер-классы, конференции,  выставки, презентации, публичные защиты, организована работа консультационных пунктов  и др. </a:t>
            </a:r>
            <a:endParaRPr lang="ru-RU" sz="2000" dirty="0"/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1142984"/>
            <a:chOff x="-32" y="-24"/>
            <a:chExt cx="9286940" cy="1519241"/>
          </a:xfrm>
        </p:grpSpPr>
        <p:sp>
          <p:nvSpPr>
            <p:cNvPr id="19461" name="Line 12"/>
            <p:cNvSpPr>
              <a:spLocks noChangeShapeType="1"/>
            </p:cNvSpPr>
            <p:nvPr/>
          </p:nvSpPr>
          <p:spPr bwMode="auto">
            <a:xfrm>
              <a:off x="3826510" y="617198"/>
              <a:ext cx="5317490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19462" name="Picture 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2" y="-24"/>
              <a:ext cx="3809557" cy="1519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3" name="Text Box 11"/>
            <p:cNvSpPr txBox="1">
              <a:spLocks noChangeArrowheads="1"/>
            </p:cNvSpPr>
            <p:nvPr/>
          </p:nvSpPr>
          <p:spPr bwMode="auto">
            <a:xfrm>
              <a:off x="1142976" y="120025"/>
              <a:ext cx="8143932" cy="505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 b="1">
                  <a:solidFill>
                    <a:srgbClr val="0070C0"/>
                  </a:solidFill>
                  <a:cs typeface="Arial" charset="0"/>
                </a:rPr>
                <a:t>Тюменский областной государственный институт развития регионального образования</a:t>
              </a:r>
            </a:p>
          </p:txBody>
        </p:sp>
        <p:sp>
          <p:nvSpPr>
            <p:cNvPr id="19464" name="Line 13"/>
            <p:cNvSpPr>
              <a:spLocks noChangeShapeType="1"/>
            </p:cNvSpPr>
            <p:nvPr/>
          </p:nvSpPr>
          <p:spPr bwMode="auto">
            <a:xfrm>
              <a:off x="4112262" y="686091"/>
              <a:ext cx="5031738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46434"/>
            <a:ext cx="8152922" cy="611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990600"/>
            <a:ext cx="7272358" cy="50957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dirty="0" smtClean="0"/>
              <a:t>Цели и задачи методической работы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57158" y="1714488"/>
            <a:ext cx="8558242" cy="4610112"/>
          </a:xfrm>
        </p:spPr>
        <p:txBody>
          <a:bodyPr>
            <a:normAutofit lnSpcReduction="10000"/>
          </a:bodyPr>
          <a:lstStyle/>
          <a:p>
            <a:r>
              <a:rPr lang="ru-RU" sz="2000" b="1" dirty="0" smtClean="0"/>
              <a:t>    </a:t>
            </a:r>
            <a:r>
              <a:rPr lang="ru-RU" sz="1800" b="1" dirty="0" smtClean="0"/>
              <a:t>Р</a:t>
            </a:r>
            <a:r>
              <a:rPr lang="ru-RU" sz="1800" dirty="0" smtClean="0"/>
              <a:t>азвитие профессиональной компетентности,</a:t>
            </a:r>
            <a:r>
              <a:rPr lang="ru-RU" sz="1800" b="1" dirty="0" smtClean="0"/>
              <a:t> </a:t>
            </a:r>
            <a:r>
              <a:rPr lang="ru-RU" sz="1800" dirty="0" smtClean="0"/>
              <a:t>формирование готовности педагогических работников  к введению и реализации ФГОС   через освоение идеологии стандарта; формирование умений проектирования и конструирования образовательного процесса  в соответствии с современными требованиями.</a:t>
            </a:r>
          </a:p>
          <a:p>
            <a:r>
              <a:rPr lang="ru-RU" sz="1800" dirty="0" smtClean="0"/>
              <a:t>     </a:t>
            </a:r>
            <a:r>
              <a:rPr lang="ru-RU" sz="1800" b="1" dirty="0" smtClean="0"/>
              <a:t>Р</a:t>
            </a:r>
            <a:r>
              <a:rPr lang="ru-RU" sz="1800" dirty="0" smtClean="0"/>
              <a:t>еализация системы методической поддержки педагогов, обеспечивающей введение ФГОС  (консультационные пункты, практико-ориентированные семинары, </a:t>
            </a:r>
            <a:r>
              <a:rPr lang="ru-RU" sz="1800" dirty="0" err="1" smtClean="0"/>
              <a:t>тьюторские</a:t>
            </a:r>
            <a:r>
              <a:rPr lang="ru-RU" sz="1800" dirty="0" smtClean="0"/>
              <a:t> центры); создание механизмов гибкого реагирования на актуальные запросы команд педагогов по вопросам введения ФГОС.</a:t>
            </a:r>
          </a:p>
          <a:p>
            <a:r>
              <a:rPr lang="ru-RU" sz="1800" b="1" dirty="0" smtClean="0"/>
              <a:t>     О</a:t>
            </a:r>
            <a:r>
              <a:rPr lang="ru-RU" sz="1800" dirty="0" smtClean="0"/>
              <a:t>казание помощи  в развитии творческого потенциала и  профессионально-личностного роста педагогов.</a:t>
            </a:r>
          </a:p>
          <a:p>
            <a:r>
              <a:rPr lang="ru-RU" sz="1800" b="1" dirty="0" smtClean="0"/>
              <a:t>     С</a:t>
            </a:r>
            <a:r>
              <a:rPr lang="ru-RU" sz="1800" dirty="0" smtClean="0"/>
              <a:t>оздание единой информационной среды, обеспечивающей постоянный доступ информации , распространение инновационного педагогического опыта, через систему сетевого взаимодействия</a:t>
            </a:r>
            <a:endParaRPr lang="ru-RU" sz="1800" b="1" dirty="0" smtClean="0"/>
          </a:p>
          <a:p>
            <a:pPr>
              <a:buNone/>
            </a:pPr>
            <a:endParaRPr lang="ru-RU" sz="1800" dirty="0" smtClean="0"/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-142875" y="0"/>
            <a:ext cx="9286875" cy="1747838"/>
            <a:chOff x="-32" y="-24"/>
            <a:chExt cx="9286940" cy="1519241"/>
          </a:xfrm>
        </p:grpSpPr>
        <p:sp>
          <p:nvSpPr>
            <p:cNvPr id="19461" name="Line 12"/>
            <p:cNvSpPr>
              <a:spLocks noChangeShapeType="1"/>
            </p:cNvSpPr>
            <p:nvPr/>
          </p:nvSpPr>
          <p:spPr bwMode="auto">
            <a:xfrm>
              <a:off x="3826510" y="617198"/>
              <a:ext cx="5317490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19462" name="Picture 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2" y="-24"/>
              <a:ext cx="3809557" cy="1519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3" name="Text Box 11"/>
            <p:cNvSpPr txBox="1">
              <a:spLocks noChangeArrowheads="1"/>
            </p:cNvSpPr>
            <p:nvPr/>
          </p:nvSpPr>
          <p:spPr bwMode="auto">
            <a:xfrm>
              <a:off x="1142976" y="120025"/>
              <a:ext cx="8143932" cy="505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 b="1">
                  <a:solidFill>
                    <a:srgbClr val="0070C0"/>
                  </a:solidFill>
                  <a:cs typeface="Arial" charset="0"/>
                </a:rPr>
                <a:t>Тюменский областной государственный институт развития регионального образования</a:t>
              </a:r>
            </a:p>
          </p:txBody>
        </p:sp>
        <p:sp>
          <p:nvSpPr>
            <p:cNvPr id="19464" name="Line 13"/>
            <p:cNvSpPr>
              <a:spLocks noChangeShapeType="1"/>
            </p:cNvSpPr>
            <p:nvPr/>
          </p:nvSpPr>
          <p:spPr bwMode="auto">
            <a:xfrm>
              <a:off x="4112262" y="686091"/>
              <a:ext cx="5031738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283922" cy="94585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200" dirty="0" smtClean="0"/>
              <a:t>Проект Профессионального стандарта деятельности педагога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500174"/>
            <a:ext cx="8458200" cy="457203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1600" dirty="0" smtClean="0"/>
              <a:t>Освоение </a:t>
            </a:r>
            <a:r>
              <a:rPr lang="ru-RU" sz="1600" dirty="0"/>
              <a:t>и адекватное применение специальных технологий и методов, позволяющих проводить коррекционно-развивающую работу </a:t>
            </a:r>
          </a:p>
          <a:p>
            <a:pPr>
              <a:defRPr/>
            </a:pPr>
            <a:r>
              <a:rPr lang="ru-RU" sz="1600" dirty="0" smtClean="0"/>
              <a:t>Владеть </a:t>
            </a:r>
            <a:r>
              <a:rPr lang="ru-RU" sz="1600" dirty="0"/>
              <a:t>профессиональной установкой на оказание помощи любому ребенку вне зависимости от его реальных учебных возможностей, особенностей в поведении, состояния психического и физического здоровья </a:t>
            </a:r>
          </a:p>
          <a:p>
            <a:pPr>
              <a:defRPr/>
            </a:pPr>
            <a:r>
              <a:rPr lang="ru-RU" sz="1600" dirty="0" smtClean="0"/>
              <a:t>Разрабатывать </a:t>
            </a:r>
            <a:r>
              <a:rPr lang="ru-RU" sz="1600" dirty="0"/>
              <a:t>и реализовывать индивидуальные образовательные маршруты, индивидуальные программы развития и индивидуально-ориентированные образовательные программы с учетом личностных и возрастных особенностей обучающихся </a:t>
            </a:r>
          </a:p>
          <a:p>
            <a:pPr>
              <a:defRPr/>
            </a:pPr>
            <a:r>
              <a:rPr lang="ru-RU" sz="1600" dirty="0" smtClean="0"/>
              <a:t>Владеть </a:t>
            </a:r>
            <a:r>
              <a:rPr lang="ru-RU" sz="1600" dirty="0"/>
              <a:t>стандартизированными методами психодиагностики личностных характеристик и возрастных особенностей обучающихся  Ставить различные виды учебных задач (учебно-познавательных, </a:t>
            </a:r>
            <a:r>
              <a:rPr lang="ru-RU" sz="1600" dirty="0" smtClean="0"/>
              <a:t>учебно-практических, учебно-игровых) и организовывать их решение (в индивидуальной или групповой форме) в соответствии с уровнем познавательного и личностного развития детей младшего возраста, сохраняя при этом баланс предметной и </a:t>
            </a:r>
            <a:r>
              <a:rPr lang="ru-RU" sz="1600" dirty="0" err="1" smtClean="0"/>
              <a:t>метапредметной</a:t>
            </a:r>
            <a:r>
              <a:rPr lang="ru-RU" sz="1600" dirty="0" smtClean="0"/>
              <a:t> составляющей их содержания </a:t>
            </a:r>
            <a:endParaRPr lang="ru-RU" sz="1600" dirty="0"/>
          </a:p>
          <a:p>
            <a:pPr marL="0" indent="0">
              <a:buFont typeface="Wingdings" pitchFamily="2" charset="2"/>
              <a:buNone/>
              <a:defRPr/>
            </a:pP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4" y="1071546"/>
            <a:ext cx="7929586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Направления деятельности методических служб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57158" y="1714488"/>
            <a:ext cx="8558242" cy="4610112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    </a:t>
            </a:r>
            <a:endParaRPr lang="ru-RU" sz="1800" dirty="0" smtClean="0"/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-142875" y="0"/>
            <a:ext cx="9286875" cy="1747838"/>
            <a:chOff x="-32" y="-24"/>
            <a:chExt cx="9286940" cy="1519241"/>
          </a:xfrm>
        </p:grpSpPr>
        <p:sp>
          <p:nvSpPr>
            <p:cNvPr id="19461" name="Line 12"/>
            <p:cNvSpPr>
              <a:spLocks noChangeShapeType="1"/>
            </p:cNvSpPr>
            <p:nvPr/>
          </p:nvSpPr>
          <p:spPr bwMode="auto">
            <a:xfrm>
              <a:off x="3826510" y="617198"/>
              <a:ext cx="5317490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19462" name="Picture 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2" y="-24"/>
              <a:ext cx="3809557" cy="1519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3" name="Text Box 11"/>
            <p:cNvSpPr txBox="1">
              <a:spLocks noChangeArrowheads="1"/>
            </p:cNvSpPr>
            <p:nvPr/>
          </p:nvSpPr>
          <p:spPr bwMode="auto">
            <a:xfrm>
              <a:off x="1142976" y="120025"/>
              <a:ext cx="8143932" cy="505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 b="1">
                  <a:solidFill>
                    <a:srgbClr val="0070C0"/>
                  </a:solidFill>
                  <a:cs typeface="Arial" charset="0"/>
                </a:rPr>
                <a:t>Тюменский областной государственный институт развития регионального образования</a:t>
              </a:r>
            </a:p>
          </p:txBody>
        </p:sp>
        <p:sp>
          <p:nvSpPr>
            <p:cNvPr id="19464" name="Line 13"/>
            <p:cNvSpPr>
              <a:spLocks noChangeShapeType="1"/>
            </p:cNvSpPr>
            <p:nvPr/>
          </p:nvSpPr>
          <p:spPr bwMode="auto">
            <a:xfrm>
              <a:off x="4112262" y="686091"/>
              <a:ext cx="5031738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428596" y="1500174"/>
            <a:ext cx="84296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Аналитическое:</a:t>
            </a:r>
            <a:r>
              <a:rPr lang="ru-RU" dirty="0" smtClean="0"/>
              <a:t>  мониторинг профессиональных потребностей педагогов; изучение и анализ результатов методической работы ОУ, выявление затруднений; изучение, распространение эффективного опыта.</a:t>
            </a:r>
          </a:p>
          <a:p>
            <a:r>
              <a:rPr lang="ru-RU" b="1" dirty="0" smtClean="0"/>
              <a:t>Информационное: </a:t>
            </a:r>
            <a:r>
              <a:rPr lang="ru-RU" dirty="0" smtClean="0"/>
              <a:t>формирование банка педагогической информации, ознакомление педагогов с новинками педагогической литературы;  ознакомление с опытом инновационной деятельности; информирование педагогов, общественности  о новых направлениях в развитии образования.</a:t>
            </a:r>
          </a:p>
          <a:p>
            <a:r>
              <a:rPr lang="ru-RU" b="1" dirty="0" smtClean="0"/>
              <a:t>Организационно-методическое: </a:t>
            </a:r>
            <a:r>
              <a:rPr lang="ru-RU" dirty="0" smtClean="0"/>
              <a:t>оказание практической помощи педагогам,  прогнозирование, планирование и организация повышения квалификации; организация работы методических объединений; подготовка и проведение методических дней, организация сетевого взаимодействия педагогов.</a:t>
            </a:r>
          </a:p>
          <a:p>
            <a:r>
              <a:rPr lang="ru-RU" b="1" dirty="0" smtClean="0"/>
              <a:t>Консультационное: </a:t>
            </a:r>
            <a:r>
              <a:rPr lang="ru-RU" dirty="0" smtClean="0"/>
              <a:t>методическое консультирование педагогов.</a:t>
            </a:r>
          </a:p>
          <a:p>
            <a:r>
              <a:rPr lang="ru-RU" b="1" dirty="0" smtClean="0"/>
              <a:t>Диагностическое: </a:t>
            </a:r>
            <a:r>
              <a:rPr lang="ru-RU" dirty="0" smtClean="0"/>
              <a:t>мониторинг состояния и формирование банка данных,  результатов и перспектив развития ОУ.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4" y="785794"/>
            <a:ext cx="7929586" cy="1000132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/>
              <a:t>Принципы методической работы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57158" y="1500174"/>
            <a:ext cx="8558242" cy="535782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sz="2000" b="1" dirty="0" smtClean="0"/>
              <a:t>    </a:t>
            </a:r>
            <a:r>
              <a:rPr lang="ru-RU" sz="1800" b="1" dirty="0" smtClean="0"/>
              <a:t>Принцип сопровождения</a:t>
            </a:r>
            <a:r>
              <a:rPr lang="ru-RU" sz="1800" dirty="0" smtClean="0"/>
              <a:t>: изучение профессиональных затруднений, выявление проблем в деятельности педагогов, актуализация необходимых для профессионального роста компетентностей, составление индивидуальной программы профессионального роста педагога.</a:t>
            </a:r>
          </a:p>
          <a:p>
            <a:pPr lvl="0"/>
            <a:r>
              <a:rPr lang="ru-RU" sz="1800" b="1" dirty="0" smtClean="0"/>
              <a:t>Принцип сочетания индивидуальных и групповых форм </a:t>
            </a:r>
            <a:r>
              <a:rPr lang="ru-RU" sz="1800" dirty="0" smtClean="0"/>
              <a:t>предполагает, что каждый педагог может объединиться с коллегами, включиться в работу организованных групп.</a:t>
            </a:r>
          </a:p>
          <a:p>
            <a:pPr lvl="0"/>
            <a:r>
              <a:rPr lang="ru-RU" sz="1800" b="1" dirty="0" smtClean="0"/>
              <a:t>Принцип стимулирования творческого и профессионального роста педагогов </a:t>
            </a:r>
            <a:r>
              <a:rPr lang="ru-RU" sz="1800" dirty="0" smtClean="0"/>
              <a:t>через систему моральных и материальных стимулов.</a:t>
            </a:r>
          </a:p>
          <a:p>
            <a:pPr lvl="0"/>
            <a:r>
              <a:rPr lang="ru-RU" sz="1800" b="1" dirty="0" smtClean="0"/>
              <a:t>Принцип непрерывности и преемственности </a:t>
            </a:r>
            <a:r>
              <a:rPr lang="ru-RU" sz="1800" dirty="0" smtClean="0"/>
              <a:t>предусматривает постоянный профессиональный рост педагогов.</a:t>
            </a:r>
          </a:p>
          <a:p>
            <a:pPr lvl="0"/>
            <a:r>
              <a:rPr lang="ru-RU" sz="1800" b="1" dirty="0" smtClean="0"/>
              <a:t>Принцип командного взаимодействия </a:t>
            </a:r>
            <a:r>
              <a:rPr lang="ru-RU" sz="1800" dirty="0" smtClean="0"/>
              <a:t>предусматривает формирование профессиональной команды, готовой решать стратегические и тактические задачи освоения ФГОС.</a:t>
            </a:r>
          </a:p>
          <a:p>
            <a:pPr lvl="0"/>
            <a:r>
              <a:rPr lang="ru-RU" sz="1800" b="1" dirty="0" smtClean="0"/>
              <a:t>Принцип вариативности </a:t>
            </a:r>
            <a:r>
              <a:rPr lang="ru-RU" sz="1800" dirty="0" smtClean="0"/>
              <a:t>связан с возможностью выбора педагогом исследовательских тем, форм и способов повышения квалификации, самообразования.</a:t>
            </a:r>
          </a:p>
          <a:p>
            <a:pPr lvl="0"/>
            <a:r>
              <a:rPr lang="ru-RU" sz="1800" b="1" dirty="0" smtClean="0"/>
              <a:t>Принцип мобильности и </a:t>
            </a:r>
            <a:r>
              <a:rPr lang="ru-RU" sz="1800" b="1" dirty="0" err="1" smtClean="0"/>
              <a:t>адресности</a:t>
            </a:r>
            <a:r>
              <a:rPr lang="ru-RU" sz="1800" b="1" dirty="0" smtClean="0"/>
              <a:t> </a:t>
            </a:r>
            <a:r>
              <a:rPr lang="ru-RU" sz="1800" dirty="0" smtClean="0"/>
              <a:t> предусматривает оперативное реагирование на изменяющие потребности субъектов образовательного пространства.</a:t>
            </a:r>
          </a:p>
          <a:p>
            <a:pPr lvl="0"/>
            <a:r>
              <a:rPr lang="ru-RU" sz="1800" b="1" dirty="0" smtClean="0"/>
              <a:t>Принцип прогнозирования </a:t>
            </a:r>
            <a:r>
              <a:rPr lang="ru-RU" sz="1800" dirty="0" smtClean="0"/>
              <a:t>опирается на организацию методической работы с учётом идей «опережения».</a:t>
            </a:r>
          </a:p>
          <a:p>
            <a:endParaRPr lang="ru-RU" sz="1800" dirty="0" smtClean="0"/>
          </a:p>
          <a:p>
            <a:endParaRPr lang="ru-RU" sz="1800" dirty="0" smtClean="0"/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-142875" y="0"/>
            <a:ext cx="9286875" cy="1747838"/>
            <a:chOff x="-32" y="-24"/>
            <a:chExt cx="9286940" cy="1519241"/>
          </a:xfrm>
        </p:grpSpPr>
        <p:sp>
          <p:nvSpPr>
            <p:cNvPr id="19461" name="Line 12"/>
            <p:cNvSpPr>
              <a:spLocks noChangeShapeType="1"/>
            </p:cNvSpPr>
            <p:nvPr/>
          </p:nvSpPr>
          <p:spPr bwMode="auto">
            <a:xfrm>
              <a:off x="3826510" y="617198"/>
              <a:ext cx="5317490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19462" name="Picture 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2" y="-24"/>
              <a:ext cx="3809557" cy="1519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3" name="Text Box 11"/>
            <p:cNvSpPr txBox="1">
              <a:spLocks noChangeArrowheads="1"/>
            </p:cNvSpPr>
            <p:nvPr/>
          </p:nvSpPr>
          <p:spPr bwMode="auto">
            <a:xfrm>
              <a:off x="1142976" y="120025"/>
              <a:ext cx="8143932" cy="505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 b="1">
                  <a:solidFill>
                    <a:srgbClr val="0070C0"/>
                  </a:solidFill>
                  <a:cs typeface="Arial" charset="0"/>
                </a:rPr>
                <a:t>Тюменский областной государственный институт развития регионального образования</a:t>
              </a:r>
            </a:p>
          </p:txBody>
        </p:sp>
        <p:sp>
          <p:nvSpPr>
            <p:cNvPr id="19464" name="Line 13"/>
            <p:cNvSpPr>
              <a:spLocks noChangeShapeType="1"/>
            </p:cNvSpPr>
            <p:nvPr/>
          </p:nvSpPr>
          <p:spPr bwMode="auto">
            <a:xfrm>
              <a:off x="4112262" y="686091"/>
              <a:ext cx="5031738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071546"/>
            <a:ext cx="7472386" cy="714380"/>
          </a:xfrm>
        </p:spPr>
        <p:txBody>
          <a:bodyPr>
            <a:normAutofit fontScale="90000"/>
          </a:bodyPr>
          <a:lstStyle/>
          <a:p>
            <a:pPr algn="r"/>
            <a:r>
              <a:rPr lang="ru-RU" sz="2800" dirty="0" smtClean="0"/>
              <a:t>А</a:t>
            </a:r>
            <a:r>
              <a:rPr lang="ru-RU" sz="2800" dirty="0" smtClean="0">
                <a:solidFill>
                  <a:schemeClr val="tx2"/>
                </a:solidFill>
              </a:rPr>
              <a:t>ктивные формы проведения методических дней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57364"/>
            <a:ext cx="5000660" cy="4500594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проектная деятельность;</a:t>
            </a:r>
          </a:p>
          <a:p>
            <a:r>
              <a:rPr lang="ru-RU" sz="2400" dirty="0" smtClean="0"/>
              <a:t>дискуссионные формы (диалог, проблемный семинар, групповая дискуссия, «круглый стол», «мозговой штурм»); </a:t>
            </a:r>
          </a:p>
          <a:p>
            <a:r>
              <a:rPr lang="ru-RU" sz="2400" dirty="0" smtClean="0"/>
              <a:t>ролевые и деловые игры;</a:t>
            </a:r>
          </a:p>
          <a:p>
            <a:r>
              <a:rPr lang="ru-RU" sz="2400" dirty="0" smtClean="0"/>
              <a:t>практикумы, тренинги;</a:t>
            </a:r>
          </a:p>
          <a:p>
            <a:r>
              <a:rPr lang="ru-RU" sz="2400" dirty="0" smtClean="0"/>
              <a:t> педагогические мастерские;</a:t>
            </a:r>
          </a:p>
          <a:p>
            <a:r>
              <a:rPr lang="ru-RU" sz="2400" dirty="0" smtClean="0"/>
              <a:t>ярмарки методических идей.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  <p:grpSp>
        <p:nvGrpSpPr>
          <p:cNvPr id="4" name="Группа 6"/>
          <p:cNvGrpSpPr>
            <a:grpSpLocks/>
          </p:cNvGrpSpPr>
          <p:nvPr/>
        </p:nvGrpSpPr>
        <p:grpSpPr bwMode="auto">
          <a:xfrm>
            <a:off x="0" y="0"/>
            <a:ext cx="8715404" cy="1714488"/>
            <a:chOff x="-32" y="-24"/>
            <a:chExt cx="9286940" cy="1519241"/>
          </a:xfrm>
        </p:grpSpPr>
        <p:sp>
          <p:nvSpPr>
            <p:cNvPr id="5" name="Line 12"/>
            <p:cNvSpPr>
              <a:spLocks noChangeShapeType="1"/>
            </p:cNvSpPr>
            <p:nvPr/>
          </p:nvSpPr>
          <p:spPr bwMode="auto">
            <a:xfrm>
              <a:off x="3826510" y="617198"/>
              <a:ext cx="5317490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6" name="Picture 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2" y="-24"/>
              <a:ext cx="3809557" cy="1519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11"/>
            <p:cNvSpPr txBox="1">
              <a:spLocks noChangeArrowheads="1"/>
            </p:cNvSpPr>
            <p:nvPr/>
          </p:nvSpPr>
          <p:spPr bwMode="auto">
            <a:xfrm>
              <a:off x="1142976" y="120025"/>
              <a:ext cx="8143932" cy="505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 b="1">
                  <a:solidFill>
                    <a:srgbClr val="0070C0"/>
                  </a:solidFill>
                  <a:cs typeface="Arial" charset="0"/>
                </a:rPr>
                <a:t>Тюменский областной государственный институт развития регионального образования</a:t>
              </a:r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>
              <a:off x="4112262" y="686091"/>
              <a:ext cx="5031738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0792" y="2428868"/>
            <a:ext cx="275914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4429132"/>
            <a:ext cx="2797191" cy="189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32" y="500042"/>
            <a:ext cx="6215106" cy="64294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400" dirty="0" smtClean="0"/>
              <a:t>Тематика актуальных  проектов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285720" y="1214422"/>
            <a:ext cx="8858280" cy="5286412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Механизмы реализации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системно-деятельностного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подхода как основы введения ФГОС;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учебной деятельности у младших школьников;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Формирование универсальных учебных действий  как основы реализации преемственности  образования;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Педагогическая диагностика как основа реализации индивидуализации дифференциации образования;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Проектирование  адаптированной образовательной программы;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Проектирование внутренней системы оценки качества образования в условиях реализации ФГОС</a:t>
            </a:r>
          </a:p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Разработки и реализации индивидуального учебного плана обучающегося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Механизмы вовлечения родителей в образовательный процесс;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педагога как показатель профессиональной компетентности;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работы с детьми с ОВЗ в условиях ФГОС и др.</a:t>
            </a:r>
          </a:p>
          <a:p>
            <a:endParaRPr lang="ru-RU" sz="1800" dirty="0"/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0"/>
            <a:ext cx="9144000" cy="1142984"/>
            <a:chOff x="-32" y="-24"/>
            <a:chExt cx="9286940" cy="1519241"/>
          </a:xfrm>
        </p:grpSpPr>
        <p:sp>
          <p:nvSpPr>
            <p:cNvPr id="19461" name="Line 12"/>
            <p:cNvSpPr>
              <a:spLocks noChangeShapeType="1"/>
            </p:cNvSpPr>
            <p:nvPr/>
          </p:nvSpPr>
          <p:spPr bwMode="auto">
            <a:xfrm>
              <a:off x="3826510" y="617198"/>
              <a:ext cx="5317490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19462" name="Picture 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2" y="-24"/>
              <a:ext cx="3809557" cy="1519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3" name="Text Box 11"/>
            <p:cNvSpPr txBox="1">
              <a:spLocks noChangeArrowheads="1"/>
            </p:cNvSpPr>
            <p:nvPr/>
          </p:nvSpPr>
          <p:spPr bwMode="auto">
            <a:xfrm>
              <a:off x="1142976" y="120025"/>
              <a:ext cx="8143932" cy="505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 b="1">
                  <a:solidFill>
                    <a:srgbClr val="0070C0"/>
                  </a:solidFill>
                  <a:cs typeface="Arial" charset="0"/>
                </a:rPr>
                <a:t>Тюменский областной государственный институт развития регионального образования</a:t>
              </a:r>
            </a:p>
          </p:txBody>
        </p:sp>
        <p:sp>
          <p:nvSpPr>
            <p:cNvPr id="19464" name="Line 13"/>
            <p:cNvSpPr>
              <a:spLocks noChangeShapeType="1"/>
            </p:cNvSpPr>
            <p:nvPr/>
          </p:nvSpPr>
          <p:spPr bwMode="auto">
            <a:xfrm>
              <a:off x="4112262" y="686091"/>
              <a:ext cx="5031738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000108"/>
            <a:ext cx="7696200" cy="71438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dirty="0" smtClean="0"/>
              <a:t>Структура диалога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228600" y="1905000"/>
            <a:ext cx="8458200" cy="4419600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-142875" y="0"/>
            <a:ext cx="9286875" cy="1747838"/>
            <a:chOff x="-32" y="-24"/>
            <a:chExt cx="9286940" cy="1519241"/>
          </a:xfrm>
        </p:grpSpPr>
        <p:sp>
          <p:nvSpPr>
            <p:cNvPr id="8197" name="Line 12"/>
            <p:cNvSpPr>
              <a:spLocks noChangeShapeType="1"/>
            </p:cNvSpPr>
            <p:nvPr/>
          </p:nvSpPr>
          <p:spPr bwMode="auto">
            <a:xfrm>
              <a:off x="3826510" y="617198"/>
              <a:ext cx="5317490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8198" name="Picture 1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32" y="-24"/>
              <a:ext cx="3809557" cy="1519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199" name="Text Box 11"/>
            <p:cNvSpPr txBox="1">
              <a:spLocks noChangeArrowheads="1"/>
            </p:cNvSpPr>
            <p:nvPr/>
          </p:nvSpPr>
          <p:spPr bwMode="auto">
            <a:xfrm>
              <a:off x="1142976" y="120025"/>
              <a:ext cx="8143932" cy="5050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 b="1">
                  <a:solidFill>
                    <a:srgbClr val="0070C0"/>
                  </a:solidFill>
                  <a:cs typeface="Arial" charset="0"/>
                </a:rPr>
                <a:t>Тюменский областной государственный институт развития регионального образования</a:t>
              </a:r>
            </a:p>
          </p:txBody>
        </p:sp>
        <p:sp>
          <p:nvSpPr>
            <p:cNvPr id="8200" name="Line 13"/>
            <p:cNvSpPr>
              <a:spLocks noChangeShapeType="1"/>
            </p:cNvSpPr>
            <p:nvPr/>
          </p:nvSpPr>
          <p:spPr bwMode="auto">
            <a:xfrm>
              <a:off x="4112262" y="686091"/>
              <a:ext cx="5031738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1905000" y="2057400"/>
            <a:ext cx="5667396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Проблемный вопрос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2071670" y="4572008"/>
            <a:ext cx="808310" cy="781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4429124" y="5072074"/>
            <a:ext cx="822580" cy="68105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6929454" y="4572008"/>
            <a:ext cx="851136" cy="78106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071670" y="3786190"/>
            <a:ext cx="71438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500562" y="4286256"/>
            <a:ext cx="681038" cy="809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 rot="21277560">
            <a:off x="6961102" y="3889933"/>
            <a:ext cx="723157" cy="709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4643438" y="2667000"/>
            <a:ext cx="336994" cy="144780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2428860" y="2643182"/>
            <a:ext cx="285752" cy="1054608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7072330" y="2714620"/>
            <a:ext cx="360788" cy="978408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войная стрелка влево/вправо 28"/>
          <p:cNvSpPr/>
          <p:nvPr/>
        </p:nvSpPr>
        <p:spPr>
          <a:xfrm>
            <a:off x="3000364" y="4500570"/>
            <a:ext cx="1216152" cy="357190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войная стрелка влево/вправо 29"/>
          <p:cNvSpPr/>
          <p:nvPr/>
        </p:nvSpPr>
        <p:spPr>
          <a:xfrm>
            <a:off x="5638800" y="4572000"/>
            <a:ext cx="1216152" cy="285760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066800" y="928670"/>
            <a:ext cx="7848600" cy="785818"/>
          </a:xfrm>
        </p:spPr>
        <p:txBody>
          <a:bodyPr>
            <a:normAutofit fontScale="90000"/>
          </a:bodyPr>
          <a:lstStyle/>
          <a:p>
            <a:pPr algn="r"/>
            <a:r>
              <a:rPr lang="ru-RU" sz="2400" b="1" dirty="0" smtClean="0"/>
              <a:t>Беседа </a:t>
            </a:r>
            <a:r>
              <a:rPr lang="ru-RU" sz="2400" dirty="0" smtClean="0"/>
              <a:t>– </a:t>
            </a:r>
            <a:r>
              <a:rPr lang="ru-RU" sz="2400" b="1" dirty="0" smtClean="0"/>
              <a:t>совместное обсуждение </a:t>
            </a:r>
            <a:br>
              <a:rPr lang="ru-RU" sz="2400" b="1" dirty="0" smtClean="0"/>
            </a:br>
            <a:r>
              <a:rPr lang="ru-RU" sz="2400" b="1" dirty="0" smtClean="0"/>
              <a:t>какого -либо вопроса, проблемы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86182" y="2057400"/>
            <a:ext cx="4900618" cy="1228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Возможна только тогда, когда участники располагают определёнными знаниями по данной проблеме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57620" y="3643314"/>
            <a:ext cx="482918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Участники беседы не должны быть пассивными слушателями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4724400"/>
            <a:ext cx="768193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Беседа допускает использование неполных предложений, реплик, дополнений</a:t>
            </a:r>
            <a:endParaRPr lang="ru-RU" sz="2000" dirty="0">
              <a:solidFill>
                <a:schemeClr val="tx1"/>
              </a:solidFill>
            </a:endParaRPr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0" y="304800"/>
            <a:ext cx="9144000" cy="1341473"/>
            <a:chOff x="-32" y="-84426"/>
            <a:chExt cx="9775726" cy="1485871"/>
          </a:xfrm>
        </p:grpSpPr>
        <p:sp>
          <p:nvSpPr>
            <p:cNvPr id="16" name="Line 12"/>
            <p:cNvSpPr>
              <a:spLocks noChangeShapeType="1"/>
            </p:cNvSpPr>
            <p:nvPr/>
          </p:nvSpPr>
          <p:spPr bwMode="auto">
            <a:xfrm>
              <a:off x="3826510" y="617198"/>
              <a:ext cx="5317490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32" y="-24"/>
              <a:ext cx="3421504" cy="1401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1142975" y="-84426"/>
              <a:ext cx="8632719" cy="647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 b="1" dirty="0">
                  <a:solidFill>
                    <a:srgbClr val="0070C0"/>
                  </a:solidFill>
                  <a:cs typeface="Arial" charset="0"/>
                </a:rPr>
                <a:t>Тюменский областной государственный институт развития регионального образования</a:t>
              </a:r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4112262" y="686091"/>
              <a:ext cx="5031738" cy="45719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62377" y="2071678"/>
            <a:ext cx="3252369" cy="192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688</TotalTime>
  <Words>793</Words>
  <Application>Microsoft Office PowerPoint</Application>
  <PresentationFormat>Экран (4:3)</PresentationFormat>
  <Paragraphs>67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Verdana</vt:lpstr>
      <vt:lpstr>Wingdings</vt:lpstr>
      <vt:lpstr>Wingdings 2</vt:lpstr>
      <vt:lpstr>Аспект</vt:lpstr>
      <vt:lpstr> Проектирование единого методического пространства    в  условиях реализации ФГОС НОО</vt:lpstr>
      <vt:lpstr>Цели и задачи методической работы</vt:lpstr>
      <vt:lpstr>Проект Профессионального стандарта деятельности педагога</vt:lpstr>
      <vt:lpstr>Направления деятельности методических служб </vt:lpstr>
      <vt:lpstr>Принципы методической работы </vt:lpstr>
      <vt:lpstr>Активные формы проведения методических дней</vt:lpstr>
      <vt:lpstr>Тематика актуальных  проектов</vt:lpstr>
      <vt:lpstr>Структура диалога</vt:lpstr>
      <vt:lpstr>Беседа – совместное обсуждение  какого -либо вопроса, проблемы</vt:lpstr>
      <vt:lpstr>Методическая ассамблея -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проведения методических дней   в  условиях реализации ФГОС ДОО</dc:title>
  <cp:lastModifiedBy>1</cp:lastModifiedBy>
  <cp:revision>75</cp:revision>
  <dcterms:modified xsi:type="dcterms:W3CDTF">2017-02-27T10:12:12Z</dcterms:modified>
</cp:coreProperties>
</file>