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75" autoAdjust="0"/>
  </p:normalViewPr>
  <p:slideViewPr>
    <p:cSldViewPr snapToGrid="0">
      <p:cViewPr varScale="1">
        <p:scale>
          <a:sx n="90" d="100"/>
          <a:sy n="90" d="100"/>
        </p:scale>
        <p:origin x="13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9C6C7-0176-467F-828C-2A1262C8BCC3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77B8C-C4EE-45C8-BAC1-38573009D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1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54B8A-A22A-4E1F-A252-98541F0256E0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7F7DC-5236-4326-A898-6BCB21638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1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Организации является консолидация сил учителей предметников для повышения их профессиональной квалификации, углубления межрегиональных и международных связей, повышения уровня образования школьников в направлении его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гуманизации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гуманитаризации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воспитания молодежи в духе приоритета общечеловеческих ценностей, интернационализма, любви к Родине, обеспечения социальной и правовой защиты учителей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F7DC-5236-4326-A898-6BCB21638E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0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540385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Устав ВООУГ: Цель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общественная организация учителей географии, представляет собой добровольную, самоуправляемую общественную организацию, которая осуществляет свою деятельность в соответствии с федеральным Законом Российской Федерации "Об общественных объединениях", действующим законодательством РФ и настоящим Уставом и объединяет учителей, а также других граждан, вносящих вклад в развитие образования учащихся средней школы.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1. Помощь и содействие учителям географии в их профессиональной деятельности; выявление, поддержка, освещение и распространение передового педагогического опыта: оказание помощи в удовлетворении спроса учителей на географическую литературу; помощь творчески работающим учителям в подготовке их материалов к изданию; содействие в издании учебных, учебно-методических и других материалов, содержащих новации в области географического образования;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Организация национальных и международных научно-методических конференций, семинаров, встреч по вопросам содержания обучения географии, материально-технического обеспечения учебного процесса и т.д.;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Содействие в организации временных творческих коллективов по разработке новых учебных программ, учебных и методических пособий, средств обучения географии;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Организация научных полевых экскурсий и экспедиций по Российским и международным маршрутам с научными, познавательными и миротворческими целями, а также методическая помощь в организации туристско-краеведческой деятельности учащихся;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Проведение независимой общественной экспертизы учебных и учебно-методических пособий, документов по вопросам школьного географического образования и участие в аттестации учителей;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Оказание методической помощи в проведении областных (краевых), республиканских и Всероссийской олимпиад школьников по географии. Выявление одаренных детей и содействие развитию их интересов в области географии и других смежных дисциплин;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Развитие научных, научно-методических и культурных связей и контактов с зарубежными странами; укрепление профессиональных контактов с зарубежными учеными и педагогами, с национальными объединениями учителей географии, с другими национальными и международными организациями и движениями, занимающимися географическими, экологическими, педагогическими и миротворческими проблемами;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F7DC-5236-4326-A898-6BCB21638E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59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F7DC-5236-4326-A898-6BCB21638E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39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F7DC-5236-4326-A898-6BCB21638E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F7DC-5236-4326-A898-6BCB21638E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36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Задача: составление практико-ориентированного</a:t>
            </a:r>
            <a:r>
              <a:rPr lang="ru-RU" baseline="0" dirty="0" smtClean="0"/>
              <a:t> курса для максимального погружения в конкретную предметную область с учетом актуальной тематики для региона</a:t>
            </a:r>
          </a:p>
          <a:p>
            <a:r>
              <a:rPr lang="ru-RU" baseline="0" dirty="0" smtClean="0"/>
              <a:t>Важно включить в Программу воспитания и социализации (во внеурочную деятельность)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7F7DC-5236-4326-A898-6BCB21638E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4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2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8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3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5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1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5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6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9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5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21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35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C222C-9C88-45D6-99D2-29ADB7B70596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24B5F-30EC-45DF-9F6B-6BDD95F9A4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70" r="366" b="3754"/>
          <a:stretch/>
        </p:blipFill>
        <p:spPr>
          <a:xfrm>
            <a:off x="191589" y="278674"/>
            <a:ext cx="11861074" cy="62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7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+mn-lt"/>
              </a:rPr>
              <a:t>Тематическое планирование с учетом актуальной тематики региона</a:t>
            </a:r>
            <a:endParaRPr lang="ru-RU" sz="1800" b="1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91341"/>
              </p:ext>
            </p:extLst>
          </p:nvPr>
        </p:nvGraphicFramePr>
        <p:xfrm>
          <a:off x="467833" y="1041992"/>
          <a:ext cx="11249248" cy="3827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493"/>
                <a:gridCol w="2870790"/>
                <a:gridCol w="3019647"/>
                <a:gridCol w="3434318"/>
              </a:tblGrid>
              <a:tr h="1275907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инвестиционного проекта/предложения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</a:t>
                      </a:r>
                      <a:r>
                        <a:rPr lang="ru-RU" baseline="0" dirty="0" smtClean="0"/>
                        <a:t> работы (</a:t>
                      </a:r>
                      <a:r>
                        <a:rPr lang="ru-RU" baseline="0" dirty="0" err="1" smtClean="0"/>
                        <a:t>профпробы</a:t>
                      </a:r>
                      <a:r>
                        <a:rPr lang="ru-RU" baseline="0" dirty="0" smtClean="0"/>
                        <a:t>, виртуальные проекты и др.)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Профориентация</a:t>
                      </a:r>
                    </a:p>
                    <a:p>
                      <a:r>
                        <a:rPr lang="ru-RU" dirty="0" smtClean="0"/>
                        <a:t> (ВУЗ, СПО)</a:t>
                      </a:r>
                      <a:endParaRPr lang="ru-RU" dirty="0"/>
                    </a:p>
                  </a:txBody>
                  <a:tcPr/>
                </a:tc>
              </a:tr>
              <a:tr h="12759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59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7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017" t="2686" r="323" b="38544"/>
          <a:stretch/>
        </p:blipFill>
        <p:spPr>
          <a:xfrm>
            <a:off x="95220" y="494211"/>
            <a:ext cx="12096780" cy="51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39" t="5697" r="-139" b="5980"/>
          <a:stretch/>
        </p:blipFill>
        <p:spPr>
          <a:xfrm>
            <a:off x="45833" y="182880"/>
            <a:ext cx="12146167" cy="601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99"/>
            <a:ext cx="10515600" cy="823212"/>
          </a:xfrm>
        </p:spPr>
        <p:txBody>
          <a:bodyPr/>
          <a:lstStyle/>
          <a:p>
            <a:pPr algn="ctr"/>
            <a:r>
              <a:rPr lang="ru-RU" b="1" dirty="0" smtClean="0"/>
              <a:t>Планирование работы на 2017 год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911612"/>
              </p:ext>
            </p:extLst>
          </p:nvPr>
        </p:nvGraphicFramePr>
        <p:xfrm>
          <a:off x="327660" y="877453"/>
          <a:ext cx="11864340" cy="277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868"/>
                <a:gridCol w="4745736"/>
                <a:gridCol w="4745736"/>
              </a:tblGrid>
              <a:tr h="1383982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</a:p>
                    <a:p>
                      <a:r>
                        <a:rPr lang="ru-RU" dirty="0" smtClean="0"/>
                        <a:t>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Проблемные зоны в предметах естественно-математического образования,</a:t>
                      </a:r>
                      <a:r>
                        <a:rPr lang="ru-RU" baseline="0" dirty="0" smtClean="0"/>
                        <a:t> затруднения в вопросах практической реализации решений Августовской конференции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Необходимая методическая помощь</a:t>
                      </a:r>
                      <a:endParaRPr lang="ru-RU" dirty="0"/>
                    </a:p>
                  </a:txBody>
                  <a:tcPr/>
                </a:tc>
              </a:tr>
              <a:tr h="6974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74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64032"/>
              </p:ext>
            </p:extLst>
          </p:nvPr>
        </p:nvGraphicFramePr>
        <p:xfrm>
          <a:off x="327660" y="3786628"/>
          <a:ext cx="11719560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9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ВАШИ ПРЕДЛОЖЕНИЯ В ПЛАН РУМО 2017 (СЕМИНАРЫ,</a:t>
                      </a:r>
                      <a:r>
                        <a:rPr lang="ru-RU" baseline="0" dirty="0" smtClean="0"/>
                        <a:t> ПРАКТИКУМЫ, ТРЕНИНГИ И Т.Д.)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latin typeface="+mn-lt"/>
                        </a:rPr>
                        <a:t>Аромашевский</a:t>
                      </a:r>
                      <a:r>
                        <a:rPr lang="ru-RU" sz="1200" b="0" dirty="0" smtClean="0">
                          <a:latin typeface="+mn-lt"/>
                        </a:rPr>
                        <a:t> район</a:t>
                      </a:r>
                    </a:p>
                    <a:p>
                      <a:r>
                        <a:rPr lang="ru-RU" sz="1200" b="0" dirty="0" smtClean="0">
                          <a:latin typeface="+mn-lt"/>
                        </a:rPr>
                        <a:t>Семинар-практикум «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Знакомство с технологиями, направленными на работу со слабоуспевающими обучающимися»</a:t>
                      </a:r>
                    </a:p>
                    <a:p>
                      <a:r>
                        <a:rPr lang="ru-RU" sz="1200" b="0" dirty="0" smtClean="0">
                          <a:effectLst/>
                          <a:latin typeface="+mn-lt"/>
                        </a:rPr>
                        <a:t>Посещение и анализ открытых уроков, нацеленных на решение п</a:t>
                      </a:r>
                      <a:r>
                        <a:rPr lang="ru-RU" sz="12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роблем слабоуспевающих обучающихся на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разных уровнях общего образования </a:t>
                      </a:r>
                    </a:p>
                    <a:p>
                      <a:r>
                        <a:rPr lang="ru-RU" sz="12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Обмен опытом по теме «Социальное партнерство семьи и школы, как условие формирования успешной личности»</a:t>
                      </a:r>
                      <a:endParaRPr lang="ru-RU" sz="1200" b="0" dirty="0" smtClean="0">
                        <a:latin typeface="+mn-lt"/>
                      </a:endParaRPr>
                    </a:p>
                    <a:p>
                      <a:endParaRPr lang="ru-RU" sz="1200" b="0" dirty="0" smtClean="0">
                        <a:latin typeface="+mn-lt"/>
                      </a:endParaRPr>
                    </a:p>
                  </a:txBody>
                  <a:tcPr/>
                </a:tc>
              </a:tr>
              <a:tr h="11675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Бердюжский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район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 проведении ЕМД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Заседание по теме «Педагогические технологии, обеспечивающие реализацию ФГОС»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Организация консультаций членами РУМО по разным темам (н-р, «О проблемах и перспективах повышения математического образования», « О  развитии единой системы текущего контроля и промежуточной аттестации» и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др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Знакомство с опытом работы ОО по разным направлениям реализации СД 2-0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8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42" y="33656"/>
            <a:ext cx="9082808" cy="6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64" y="149576"/>
            <a:ext cx="9024723" cy="67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82" y="0"/>
            <a:ext cx="9296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92324"/>
              </p:ext>
            </p:extLst>
          </p:nvPr>
        </p:nvGraphicFramePr>
        <p:xfrm>
          <a:off x="308609" y="0"/>
          <a:ext cx="11475721" cy="639918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91691"/>
                <a:gridCol w="4545873"/>
                <a:gridCol w="4838157"/>
              </a:tblGrid>
              <a:tr h="16339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Предложения 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01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 </a:t>
                      </a:r>
                      <a:endParaRPr lang="ru-RU" sz="14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Направления скорректированного содержание примерных образовательных программ с учётом актуальности тематики для региона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Инструментарий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для анализа оценки результативности реализации образовательных программ и качества образования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3560" marR="13560" marT="0" marB="0"/>
                </a:tc>
              </a:tr>
              <a:tr h="6535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примерных образовательных программ по информатике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+mn-ea"/>
                        </a:rPr>
                        <a:t>Аромашевский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</a:rPr>
                        <a:t> район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Внести изменения, ориентированные на подготовку к ГИА и ЕГЭ (добавить больше часов на алгоритмизацию и программирование; на арифметические операции в разных системах счисления)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Учебно-методическое и материально-техническое обеспечение образовательного процесса, электронные образовательные ресурсы, демонстрационные наглядные пособия, средства ИКТ (аппаратные средства, программные средства)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  <a:tr h="199507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примерных образовательных программ по географии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</a:rPr>
                        <a:t>Бердюжский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район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существующей программе рекреационное хозяйство рассматривается как отрасль при изучении главных отраслей и межотраслевых комплексов России и при изучении отдельных районов Центральной России. Рекреационный потенциал (природный, культурный и др.)большей части районов остается не изученным. Для  полного освоения основ культурного наследия народов России  необходимо включить материал  по рекреационной 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географии каждого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экономического района России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Задание: Создание мини-проекта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Цель: развитие взаимопонимания, умения слушать, формирование навыков работы с ПК, творческих способностей.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Форма работы: парная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Описание задания: Средствами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PowerPoint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или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Microsoft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+mn-lt"/>
                        </a:rPr>
                        <a:t>Publisher</a:t>
                      </a:r>
                      <a:r>
                        <a:rPr lang="ru-RU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создать и презентовать мини-проект по отдельным объектам рекреационного хозяйства экономического района.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Критерии оценивания: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Содержание, достоверность информации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Грамотность и дизайн.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Соответствие цели сопровождения публичного выступления.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  <a:tr h="1432216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Аромашевский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Сохранение количества часов по предмету география в объёме 2 часов в неделю в каждом классе (с 6 по 9 класс);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определить перечень обязательных практических работ в каждом классе; пересмотреть количество практических работ в каждом классе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Различные формы промежуточной аттестации (зачёт, практическая работа и т.д.), итоговая аттестация, комплексные (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межпредметные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 работы</a:t>
                      </a:r>
                      <a:endParaRPr lang="ru-R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6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275654"/>
              </p:ext>
            </p:extLst>
          </p:nvPr>
        </p:nvGraphicFramePr>
        <p:xfrm>
          <a:off x="182881" y="0"/>
          <a:ext cx="11795760" cy="65805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977389"/>
                <a:gridCol w="4229100"/>
                <a:gridCol w="5589271"/>
              </a:tblGrid>
              <a:tr h="3200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Предложения 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  <a:tr h="4457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Направления скорректированного содержание примерных образовательных программ с учётом актуальности тематики для региона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Инструментарий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для анализа оценки результативности реализации образовательных программ и качества образования 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  <a:tr h="101727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примерных образовательных программ по химии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+mn-lt"/>
                        </a:rPr>
                        <a:t>Бердюжский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 район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примерную программу по химии необходимо усилить гуманитарную составляющую предмета, через включение изучение истории становления науки и биографии отдельных ученых-химиков.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Задание: «Биография ученого»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Цель: формирование целостного мировоззрения(личностные УУД)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Форма работы: парная, групповая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Описание задания: Изучите биографию ученого (работа с текстом, изучение презентации и др. источники). Выделите ключевые эпизоды в биографии, выясните причины, которые привели к такому развитию событий и оцените вклад ученого в развитии науки.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  <a:tr h="75057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Аромашевский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Увеличить количество часов на изучение раздела "Химия и жизнь" в программе основного общего образования за счет уменьшения количества часов в разделе "Органическая химия", т.к. органические вещества подробно разбираются в старших классах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Создание проектов о роли химии в жизни человека, о ее положительном и отрицательном воздействии на окружающую среду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  <a:tr h="2560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</a:rPr>
                        <a:t>примерных образовательных программ по биологии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+mn-lt"/>
                        </a:rPr>
                        <a:t>Бердюжский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 район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n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В 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раздел примерной программы по биологии «Здоровье человека и его охрана» необходимо добавить вопрос об эндемичных  природно-очаговых заболеваниях жителей Тюменской области и их профилактике (описторхоз, эндемичный зоб, клещевой  энцефалит и др.).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Задание: «Рефлексивная оценка учебной деятельности»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Цель: формирование ценностных отношений друг к другу, к результатам обучения.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Форма работы: парная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Описание задания: по памяти заполнить таблицу по пройденной теме и по окончании проверить работу у соседа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После проверки учащиеся объясняют мотивацию постановки оценки. Школьники сравнивают ответы, вносят коррективы при необходимости.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Критерии оценивания: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Самостоятельность и адекватность   в оценивании работы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Убедительность и последовательность аргументации.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  <a:tr h="845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Аромашевский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район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 разделе «Основы генетики и селекции» увеличить количество часов на решение генетических задач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Тестирование 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3560" marR="13560" marT="0" marB="0"/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210" y="3837558"/>
            <a:ext cx="6121619" cy="7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1144</Words>
  <Application>Microsoft Office PowerPoint</Application>
  <PresentationFormat>Широкоэкранный</PresentationFormat>
  <Paragraphs>98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Планирование работы на 2017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Тематическое планирование с учетом актуальной тематики региона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22</cp:revision>
  <cp:lastPrinted>2017-02-27T06:05:31Z</cp:lastPrinted>
  <dcterms:created xsi:type="dcterms:W3CDTF">2017-02-26T09:18:16Z</dcterms:created>
  <dcterms:modified xsi:type="dcterms:W3CDTF">2017-02-27T06:08:04Z</dcterms:modified>
</cp:coreProperties>
</file>