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ink/ink2.xml" ContentType="application/inkml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ink/ink1.xml" ContentType="application/inkml+xml"/>
  <Default Extension="wdp" ContentType="image/vnd.ms-photo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3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08" r:id="rId2"/>
    <p:sldMasterId id="2147483720" r:id="rId3"/>
    <p:sldMasterId id="2147483732" r:id="rId4"/>
  </p:sldMasterIdLst>
  <p:notesMasterIdLst>
    <p:notesMasterId r:id="rId14"/>
  </p:notesMasterIdLst>
  <p:handoutMasterIdLst>
    <p:handoutMasterId r:id="rId15"/>
  </p:handoutMasterIdLst>
  <p:sldIdLst>
    <p:sldId id="301" r:id="rId5"/>
    <p:sldId id="295" r:id="rId6"/>
    <p:sldId id="303" r:id="rId7"/>
    <p:sldId id="291" r:id="rId8"/>
    <p:sldId id="292" r:id="rId9"/>
    <p:sldId id="268" r:id="rId10"/>
    <p:sldId id="293" r:id="rId11"/>
    <p:sldId id="298" r:id="rId12"/>
    <p:sldId id="300" r:id="rId13"/>
  </p:sldIdLst>
  <p:sldSz cx="12192000" cy="6858000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5F9FD"/>
    <a:srgbClr val="0066FF"/>
    <a:srgbClr val="33CCFF"/>
    <a:srgbClr val="FF9900"/>
    <a:srgbClr val="CC3300"/>
    <a:srgbClr val="FFE7E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7"/>
    <p:restoredTop sz="84800" autoAdjust="0"/>
  </p:normalViewPr>
  <p:slideViewPr>
    <p:cSldViewPr snapToGrid="0" snapToObjects="1">
      <p:cViewPr>
        <p:scale>
          <a:sx n="68" d="100"/>
          <a:sy n="68" d="100"/>
        </p:scale>
        <p:origin x="-2196" y="-7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128E80-B98F-430B-B68B-0D3BC680AD2B}" type="doc">
      <dgm:prSet loTypeId="urn:microsoft.com/office/officeart/2005/8/layout/target2" loCatId="relationship" qsTypeId="urn:microsoft.com/office/officeart/2005/8/quickstyle/simple5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F507D9C1-234A-4297-B798-D14B79FA84FB}">
      <dgm:prSet phldrT="[Текст]" custT="1"/>
      <dgm:spPr/>
      <dgm:t>
        <a:bodyPr/>
        <a:lstStyle/>
        <a:p>
          <a:pPr algn="ctr"/>
          <a:r>
            <a:rPr lang="ru-RU" sz="3200" dirty="0"/>
            <a:t>Поручение Президента РФ от 23.12.2015 г. по итогам заседания </a:t>
          </a:r>
          <a:r>
            <a:rPr lang="ru-RU" sz="3200" dirty="0" smtClean="0"/>
            <a:t>Государственного Совета </a:t>
          </a:r>
          <a:r>
            <a:rPr lang="ru-RU" sz="3200" dirty="0"/>
            <a:t>РФ</a:t>
          </a:r>
        </a:p>
      </dgm:t>
    </dgm:pt>
    <dgm:pt modelId="{744BC598-9F96-4A1B-96AB-D511624F1BBB}" type="parTrans" cxnId="{8487C67F-FBED-46A0-B558-300C752D147C}">
      <dgm:prSet/>
      <dgm:spPr/>
      <dgm:t>
        <a:bodyPr/>
        <a:lstStyle/>
        <a:p>
          <a:endParaRPr lang="ru-RU"/>
        </a:p>
      </dgm:t>
    </dgm:pt>
    <dgm:pt modelId="{D20D34B2-66F7-437D-B095-418231DD9EBA}" type="sibTrans" cxnId="{8487C67F-FBED-46A0-B558-300C752D147C}">
      <dgm:prSet/>
      <dgm:spPr/>
      <dgm:t>
        <a:bodyPr/>
        <a:lstStyle/>
        <a:p>
          <a:endParaRPr lang="ru-RU"/>
        </a:p>
      </dgm:t>
    </dgm:pt>
    <dgm:pt modelId="{161FB49F-E10A-42D2-8CBA-4405B804228E}">
      <dgm:prSet phldrT="[Текст]" custT="1"/>
      <dgm:spPr/>
      <dgm:t>
        <a:bodyPr/>
        <a:lstStyle/>
        <a:p>
          <a:r>
            <a:rPr lang="ru-RU" sz="2800" dirty="0"/>
            <a:t>2016 год</a:t>
          </a:r>
        </a:p>
      </dgm:t>
    </dgm:pt>
    <dgm:pt modelId="{6FF611C6-BB0D-44CA-A382-C126E7A8005C}" type="parTrans" cxnId="{CAD0658C-C3BE-4378-B555-385ACE17602D}">
      <dgm:prSet/>
      <dgm:spPr/>
      <dgm:t>
        <a:bodyPr/>
        <a:lstStyle/>
        <a:p>
          <a:endParaRPr lang="ru-RU"/>
        </a:p>
      </dgm:t>
    </dgm:pt>
    <dgm:pt modelId="{B5D969ED-7ACD-4F3F-94E1-207C5141B4B0}" type="sibTrans" cxnId="{CAD0658C-C3BE-4378-B555-385ACE17602D}">
      <dgm:prSet/>
      <dgm:spPr/>
      <dgm:t>
        <a:bodyPr/>
        <a:lstStyle/>
        <a:p>
          <a:endParaRPr lang="ru-RU"/>
        </a:p>
      </dgm:t>
    </dgm:pt>
    <dgm:pt modelId="{89D7C869-7833-488A-8259-6AC169E784B7}">
      <dgm:prSet phldrT="[Текст]" custT="1"/>
      <dgm:spPr/>
      <dgm:t>
        <a:bodyPr/>
        <a:lstStyle/>
        <a:p>
          <a:r>
            <a:rPr lang="ru-RU" sz="2800" dirty="0"/>
            <a:t>2017 год</a:t>
          </a:r>
        </a:p>
      </dgm:t>
    </dgm:pt>
    <dgm:pt modelId="{6638081B-D017-4B90-B410-9BA6B0F248FF}" type="parTrans" cxnId="{1C41FDCC-7A8C-49A4-B267-B0AB4AFCD225}">
      <dgm:prSet/>
      <dgm:spPr/>
      <dgm:t>
        <a:bodyPr/>
        <a:lstStyle/>
        <a:p>
          <a:endParaRPr lang="ru-RU"/>
        </a:p>
      </dgm:t>
    </dgm:pt>
    <dgm:pt modelId="{81DECAC0-0972-46D7-AD13-F2AC2FDE325E}" type="sibTrans" cxnId="{1C41FDCC-7A8C-49A4-B267-B0AB4AFCD225}">
      <dgm:prSet/>
      <dgm:spPr/>
      <dgm:t>
        <a:bodyPr/>
        <a:lstStyle/>
        <a:p>
          <a:endParaRPr lang="ru-RU"/>
        </a:p>
      </dgm:t>
    </dgm:pt>
    <dgm:pt modelId="{9DC4D035-3D51-43DF-9E16-E227865F61B3}">
      <dgm:prSet phldrT="[Текст]" custT="1"/>
      <dgm:spPr/>
      <dgm:t>
        <a:bodyPr anchor="ctr"/>
        <a:lstStyle/>
        <a:p>
          <a:pPr>
            <a:spcAft>
              <a:spcPts val="0"/>
            </a:spcAft>
          </a:pPr>
          <a:r>
            <a:rPr lang="ru-RU" sz="2400" b="1" baseline="0" dirty="0"/>
            <a:t>Сформирована и одобрена концепция НСУР; </a:t>
          </a:r>
        </a:p>
        <a:p>
          <a:pPr>
            <a:spcAft>
              <a:spcPts val="0"/>
            </a:spcAft>
          </a:pPr>
          <a:r>
            <a:rPr lang="ru-RU" sz="2400" b="1" baseline="0" dirty="0"/>
            <a:t>Подготовлен и согласован </a:t>
          </a:r>
          <a:r>
            <a:rPr lang="ru-RU" sz="2400" b="1" dirty="0"/>
            <a:t>проект «дорожной карты» </a:t>
          </a:r>
        </a:p>
      </dgm:t>
    </dgm:pt>
    <dgm:pt modelId="{CFC36DDD-220A-4D18-8ABB-3AC9B45956E0}" type="parTrans" cxnId="{4D22D0EE-9B04-48BB-8814-4C6BB3C48C6B}">
      <dgm:prSet/>
      <dgm:spPr/>
      <dgm:t>
        <a:bodyPr/>
        <a:lstStyle/>
        <a:p>
          <a:endParaRPr lang="ru-RU"/>
        </a:p>
      </dgm:t>
    </dgm:pt>
    <dgm:pt modelId="{F6524C5E-0655-45B0-9E3F-98539A9181B0}" type="sibTrans" cxnId="{4D22D0EE-9B04-48BB-8814-4C6BB3C48C6B}">
      <dgm:prSet/>
      <dgm:spPr/>
      <dgm:t>
        <a:bodyPr/>
        <a:lstStyle/>
        <a:p>
          <a:endParaRPr lang="ru-RU"/>
        </a:p>
      </dgm:t>
    </dgm:pt>
    <dgm:pt modelId="{88951D38-4193-4B12-982E-B7CA50713275}">
      <dgm:prSet phldrT="[Текст]" custT="1"/>
      <dgm:spPr>
        <a:ln>
          <a:solidFill>
            <a:srgbClr val="FF0000"/>
          </a:solidFill>
        </a:ln>
      </dgm:spPr>
      <dgm:t>
        <a:bodyPr/>
        <a:lstStyle/>
        <a:p>
          <a:r>
            <a:rPr lang="ru-RU" sz="2400" dirty="0"/>
            <a:t>Утверждена «дорожная карта» распоряжением Правительства РФ  </a:t>
          </a:r>
        </a:p>
      </dgm:t>
    </dgm:pt>
    <dgm:pt modelId="{12630108-16DE-44EA-BBCE-0F9FE3E93E87}" type="parTrans" cxnId="{8B064D97-A5B4-4AD0-AE01-74EC4CCFE2F9}">
      <dgm:prSet/>
      <dgm:spPr/>
      <dgm:t>
        <a:bodyPr/>
        <a:lstStyle/>
        <a:p>
          <a:endParaRPr lang="ru-RU"/>
        </a:p>
      </dgm:t>
    </dgm:pt>
    <dgm:pt modelId="{00C2FEDD-4CB6-4AAE-B2B7-1E2F73788B92}" type="sibTrans" cxnId="{8B064D97-A5B4-4AD0-AE01-74EC4CCFE2F9}">
      <dgm:prSet/>
      <dgm:spPr/>
      <dgm:t>
        <a:bodyPr/>
        <a:lstStyle/>
        <a:p>
          <a:endParaRPr lang="ru-RU"/>
        </a:p>
      </dgm:t>
    </dgm:pt>
    <dgm:pt modelId="{43E12C3B-A902-4118-80A4-14FDFDFC2D04}">
      <dgm:prSet phldrT="[Текст]" custT="1"/>
      <dgm:spPr>
        <a:ln>
          <a:solidFill>
            <a:srgbClr val="FF0000"/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ru-RU" sz="2000" b="1" dirty="0">
              <a:latin typeface="+mn-lt"/>
            </a:rPr>
            <a:t>Создана </a:t>
          </a:r>
          <a:r>
            <a:rPr lang="ru-RU" sz="2000" b="1" spc="-20" dirty="0">
              <a:effectLst/>
              <a:latin typeface="+mn-lt"/>
              <a:ea typeface="Calibri"/>
            </a:rPr>
            <a:t>межведомственная  координационная  рабочая группа</a:t>
          </a:r>
          <a:endParaRPr lang="ru-RU" sz="2000" b="1" dirty="0">
            <a:latin typeface="+mn-lt"/>
          </a:endParaRPr>
        </a:p>
      </dgm:t>
    </dgm:pt>
    <dgm:pt modelId="{F6C855C5-D271-493B-A6F0-4517A490AC1D}" type="parTrans" cxnId="{9856513D-35DC-4656-9B1A-3B010996BEED}">
      <dgm:prSet/>
      <dgm:spPr/>
      <dgm:t>
        <a:bodyPr/>
        <a:lstStyle/>
        <a:p>
          <a:endParaRPr lang="ru-RU"/>
        </a:p>
      </dgm:t>
    </dgm:pt>
    <dgm:pt modelId="{5A393EAF-ECC8-4ABF-92C3-2E5DBB679436}" type="sibTrans" cxnId="{9856513D-35DC-4656-9B1A-3B010996BEED}">
      <dgm:prSet/>
      <dgm:spPr/>
      <dgm:t>
        <a:bodyPr/>
        <a:lstStyle/>
        <a:p>
          <a:endParaRPr lang="ru-RU"/>
        </a:p>
      </dgm:t>
    </dgm:pt>
    <dgm:pt modelId="{F4E3980C-3A47-4F47-AA34-731A27E14E61}">
      <dgm:prSet phldrT="[Текст]" custT="1"/>
      <dgm:spPr>
        <a:ln>
          <a:solidFill>
            <a:srgbClr val="FF0000"/>
          </a:solidFill>
        </a:ln>
      </dgm:spPr>
      <dgm:t>
        <a:bodyPr anchor="ctr"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700" dirty="0"/>
            <a:t>Внесение изменений в номенклатуру должностей </a:t>
          </a:r>
          <a:r>
            <a:rPr lang="ru-RU" sz="1600" dirty="0" err="1"/>
            <a:t>пед</a:t>
          </a:r>
          <a:r>
            <a:rPr lang="ru-RU" sz="1600" dirty="0"/>
            <a:t> работников </a:t>
          </a:r>
        </a:p>
        <a:p>
          <a:pPr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dirty="0"/>
        </a:p>
      </dgm:t>
    </dgm:pt>
    <dgm:pt modelId="{C7AC9E81-C448-4FF1-9104-E110777F2F73}" type="parTrans" cxnId="{C6A9504D-7812-40C6-9676-CAA3A76C8860}">
      <dgm:prSet/>
      <dgm:spPr/>
      <dgm:t>
        <a:bodyPr/>
        <a:lstStyle/>
        <a:p>
          <a:endParaRPr lang="ru-RU"/>
        </a:p>
      </dgm:t>
    </dgm:pt>
    <dgm:pt modelId="{D9F3DA92-6A5F-48C7-93D4-E31BD36401EA}" type="sibTrans" cxnId="{C6A9504D-7812-40C6-9676-CAA3A76C8860}">
      <dgm:prSet/>
      <dgm:spPr/>
      <dgm:t>
        <a:bodyPr/>
        <a:lstStyle/>
        <a:p>
          <a:endParaRPr lang="ru-RU"/>
        </a:p>
      </dgm:t>
    </dgm:pt>
    <dgm:pt modelId="{1138497F-AA0A-4185-9FEC-8BD6A993A03E}">
      <dgm:prSet phldrT="[Текст]" custT="1"/>
      <dgm:spPr>
        <a:ln>
          <a:solidFill>
            <a:srgbClr val="FF0000"/>
          </a:solidFill>
        </a:ln>
      </dgm:spPr>
      <dgm:t>
        <a:bodyPr/>
        <a:lstStyle/>
        <a:p>
          <a:r>
            <a:rPr lang="ru-RU" sz="1700" dirty="0"/>
            <a:t>Проработка и апробация </a:t>
          </a:r>
          <a:r>
            <a:rPr lang="ru-RU" sz="1700" b="1" dirty="0">
              <a:solidFill>
                <a:srgbClr val="FF0000"/>
              </a:solidFill>
            </a:rPr>
            <a:t>новой модели аттестации учителей </a:t>
          </a:r>
        </a:p>
      </dgm:t>
    </dgm:pt>
    <dgm:pt modelId="{08873C52-C55D-4406-A288-4C25A2E69169}" type="sibTrans" cxnId="{FC319852-7277-4EE7-A53F-DD85AA3D5583}">
      <dgm:prSet/>
      <dgm:spPr/>
      <dgm:t>
        <a:bodyPr/>
        <a:lstStyle/>
        <a:p>
          <a:endParaRPr lang="ru-RU"/>
        </a:p>
      </dgm:t>
    </dgm:pt>
    <dgm:pt modelId="{76B2A800-C885-4858-8CF5-D44A4BB00D97}" type="parTrans" cxnId="{FC319852-7277-4EE7-A53F-DD85AA3D5583}">
      <dgm:prSet/>
      <dgm:spPr/>
      <dgm:t>
        <a:bodyPr/>
        <a:lstStyle/>
        <a:p>
          <a:endParaRPr lang="ru-RU"/>
        </a:p>
      </dgm:t>
    </dgm:pt>
    <dgm:pt modelId="{EBEA4BB4-9E96-45F4-89A0-83BE24398099}">
      <dgm:prSet custT="1"/>
      <dgm:spPr>
        <a:ln>
          <a:solidFill>
            <a:srgbClr val="FF0000"/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ru-RU" sz="1600" spc="-20" dirty="0">
              <a:effectLst/>
              <a:latin typeface="+mn-lt"/>
              <a:ea typeface="Calibri"/>
              <a:cs typeface="Times New Roman"/>
            </a:rPr>
            <a:t>Разработка, обсуждение утверждение </a:t>
          </a:r>
          <a:r>
            <a:rPr lang="ru-RU" sz="1600" spc="-20" dirty="0" smtClean="0">
              <a:effectLst/>
              <a:latin typeface="+mn-lt"/>
              <a:ea typeface="Calibri"/>
            </a:rPr>
            <a:t>новой </a:t>
          </a:r>
          <a:r>
            <a:rPr lang="ru-RU" sz="1600" spc="-20" dirty="0">
              <a:effectLst/>
              <a:latin typeface="+mn-lt"/>
              <a:ea typeface="Calibri"/>
            </a:rPr>
            <a:t>редакции профстандарта педагога </a:t>
          </a:r>
          <a:endParaRPr lang="ru-RU" sz="1600" dirty="0">
            <a:latin typeface="+mn-lt"/>
          </a:endParaRPr>
        </a:p>
      </dgm:t>
    </dgm:pt>
    <dgm:pt modelId="{50FFC9A6-C833-4E7C-B603-B41634EB9DE3}" type="parTrans" cxnId="{85C38FF7-01F0-4DC7-846B-96654C27F1B1}">
      <dgm:prSet/>
      <dgm:spPr/>
      <dgm:t>
        <a:bodyPr/>
        <a:lstStyle/>
        <a:p>
          <a:endParaRPr lang="ru-RU"/>
        </a:p>
      </dgm:t>
    </dgm:pt>
    <dgm:pt modelId="{999E79DE-E355-49C4-83C1-551CBF93B32A}" type="sibTrans" cxnId="{85C38FF7-01F0-4DC7-846B-96654C27F1B1}">
      <dgm:prSet/>
      <dgm:spPr/>
      <dgm:t>
        <a:bodyPr/>
        <a:lstStyle/>
        <a:p>
          <a:endParaRPr lang="ru-RU"/>
        </a:p>
      </dgm:t>
    </dgm:pt>
    <dgm:pt modelId="{458F1CA0-FB56-4DDB-9DEA-DBBDD4FAC4A5}" type="pres">
      <dgm:prSet presAssocID="{AF128E80-B98F-430B-B68B-0D3BC680AD2B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E0F22A5-9974-4F3A-9452-23DB47C43FFB}" type="pres">
      <dgm:prSet presAssocID="{AF128E80-B98F-430B-B68B-0D3BC680AD2B}" presName="outerBox" presStyleCnt="0"/>
      <dgm:spPr/>
    </dgm:pt>
    <dgm:pt modelId="{E2D02BBD-9E09-44CF-BE8E-E6181EF85B48}" type="pres">
      <dgm:prSet presAssocID="{AF128E80-B98F-430B-B68B-0D3BC680AD2B}" presName="outerBoxParent" presStyleLbl="node1" presStyleIdx="0" presStyleCnt="3"/>
      <dgm:spPr/>
      <dgm:t>
        <a:bodyPr/>
        <a:lstStyle/>
        <a:p>
          <a:endParaRPr lang="ru-RU"/>
        </a:p>
      </dgm:t>
    </dgm:pt>
    <dgm:pt modelId="{4E7B0A83-0431-4C48-868B-1DE200411709}" type="pres">
      <dgm:prSet presAssocID="{AF128E80-B98F-430B-B68B-0D3BC680AD2B}" presName="outerBoxChildren" presStyleCnt="0"/>
      <dgm:spPr/>
    </dgm:pt>
    <dgm:pt modelId="{525E441A-5060-434B-99AA-320D406B8435}" type="pres">
      <dgm:prSet presAssocID="{161FB49F-E10A-42D2-8CBA-4405B804228E}" presName="oChild" presStyleLbl="fgAcc1" presStyleIdx="0" presStyleCnt="6" custScaleY="847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EE2691-D5DE-472A-916E-CCB7EA1CD7DF}" type="pres">
      <dgm:prSet presAssocID="{B5D969ED-7ACD-4F3F-94E1-207C5141B4B0}" presName="outerSibTrans" presStyleCnt="0"/>
      <dgm:spPr/>
    </dgm:pt>
    <dgm:pt modelId="{4A403FEC-4E99-48E0-A948-D522BCE96A45}" type="pres">
      <dgm:prSet presAssocID="{89D7C869-7833-488A-8259-6AC169E784B7}" presName="oChild" presStyleLbl="fgAcc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205427-15EE-4108-A1CE-1323ABA774E5}" type="pres">
      <dgm:prSet presAssocID="{AF128E80-B98F-430B-B68B-0D3BC680AD2B}" presName="middleBox" presStyleCnt="0"/>
      <dgm:spPr/>
    </dgm:pt>
    <dgm:pt modelId="{CD9903A0-0F5F-4B83-940D-63182C420C5A}" type="pres">
      <dgm:prSet presAssocID="{AF128E80-B98F-430B-B68B-0D3BC680AD2B}" presName="middleBoxParent" presStyleLbl="node1" presStyleIdx="1" presStyleCnt="3" custScaleX="103675"/>
      <dgm:spPr/>
      <dgm:t>
        <a:bodyPr/>
        <a:lstStyle/>
        <a:p>
          <a:endParaRPr lang="ru-RU"/>
        </a:p>
      </dgm:t>
    </dgm:pt>
    <dgm:pt modelId="{B88AC30D-BD6C-4AC9-B6DD-B9616E5DEC73}" type="pres">
      <dgm:prSet presAssocID="{AF128E80-B98F-430B-B68B-0D3BC680AD2B}" presName="middleBoxChildren" presStyleCnt="0"/>
      <dgm:spPr/>
    </dgm:pt>
    <dgm:pt modelId="{6FC0BCF6-5B7F-49B5-931D-6FFFEA717653}" type="pres">
      <dgm:prSet presAssocID="{88951D38-4193-4B12-982E-B7CA50713275}" presName="mChild" presStyleLbl="fgAcc1" presStyleIdx="2" presStyleCnt="6" custScaleX="169163" custScaleY="122904" custLinFactNeighborX="19267" custLinFactNeighborY="62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AF94A8-F73F-4B81-8D18-6A46E87983D1}" type="pres">
      <dgm:prSet presAssocID="{AF128E80-B98F-430B-B68B-0D3BC680AD2B}" presName="centerBox" presStyleCnt="0"/>
      <dgm:spPr/>
    </dgm:pt>
    <dgm:pt modelId="{19912C1B-4647-40DB-AFCF-476618EC9F87}" type="pres">
      <dgm:prSet presAssocID="{AF128E80-B98F-430B-B68B-0D3BC680AD2B}" presName="centerBoxParent" presStyleLbl="node1" presStyleIdx="2" presStyleCnt="3" custScaleX="89135" custScaleY="120746" custLinFactNeighborX="9180" custLinFactNeighborY="-501"/>
      <dgm:spPr/>
      <dgm:t>
        <a:bodyPr/>
        <a:lstStyle/>
        <a:p>
          <a:endParaRPr lang="ru-RU"/>
        </a:p>
      </dgm:t>
    </dgm:pt>
    <dgm:pt modelId="{05A5F799-D005-4DB5-AC76-00309B7378AB}" type="pres">
      <dgm:prSet presAssocID="{AF128E80-B98F-430B-B68B-0D3BC680AD2B}" presName="centerBoxChildren" presStyleCnt="0"/>
      <dgm:spPr/>
    </dgm:pt>
    <dgm:pt modelId="{01A8A67B-B748-4416-B417-BF153EDA3CAF}" type="pres">
      <dgm:prSet presAssocID="{1138497F-AA0A-4185-9FEC-8BD6A993A03E}" presName="cChild" presStyleLbl="fgAcc1" presStyleIdx="3" presStyleCnt="6" custScaleX="30147" custScaleY="174464" custLinFactX="12189" custLinFactNeighborX="100000" custLinFactNeighborY="-13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511821-7102-4C98-BD69-4EAF1AD3F1CD}" type="pres">
      <dgm:prSet presAssocID="{08873C52-C55D-4406-A288-4C25A2E69169}" presName="centerSibTrans" presStyleCnt="0"/>
      <dgm:spPr/>
    </dgm:pt>
    <dgm:pt modelId="{3A8AB131-2D02-4093-9E9A-F7C522897C5A}" type="pres">
      <dgm:prSet presAssocID="{F4E3980C-3A47-4F47-AA34-731A27E14E61}" presName="cChild" presStyleLbl="fgAcc1" presStyleIdx="4" presStyleCnt="6" custScaleX="29039" custScaleY="176690" custLinFactX="11148" custLinFactNeighborX="100000" custLinFactNeighborY="-1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DB114C-0D69-4F6B-B99C-7E41BF5D38F8}" type="pres">
      <dgm:prSet presAssocID="{D9F3DA92-6A5F-48C7-93D4-E31BD36401EA}" presName="centerSibTrans" presStyleCnt="0"/>
      <dgm:spPr/>
    </dgm:pt>
    <dgm:pt modelId="{5295719D-B8D0-4547-96BA-33977FFB6F7F}" type="pres">
      <dgm:prSet presAssocID="{EBEA4BB4-9E96-45F4-89A0-83BE24398099}" presName="cChild" presStyleLbl="fgAcc1" presStyleIdx="5" presStyleCnt="6" custScaleX="28528" custScaleY="174979" custLinFactX="9982" custLinFactNeighborX="100000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C41FDCC-7A8C-49A4-B267-B0AB4AFCD225}" srcId="{F507D9C1-234A-4297-B798-D14B79FA84FB}" destId="{89D7C869-7833-488A-8259-6AC169E784B7}" srcOrd="1" destOrd="0" parTransId="{6638081B-D017-4B90-B410-9BA6B0F248FF}" sibTransId="{81DECAC0-0972-46D7-AD13-F2AC2FDE325E}"/>
    <dgm:cxn modelId="{E1D90C06-4E50-42BE-85EC-63645C835240}" type="presOf" srcId="{F507D9C1-234A-4297-B798-D14B79FA84FB}" destId="{E2D02BBD-9E09-44CF-BE8E-E6181EF85B48}" srcOrd="0" destOrd="0" presId="urn:microsoft.com/office/officeart/2005/8/layout/target2"/>
    <dgm:cxn modelId="{CCD0E2A8-1230-4C1E-8E5D-5D99F2FAF743}" type="presOf" srcId="{89D7C869-7833-488A-8259-6AC169E784B7}" destId="{4A403FEC-4E99-48E0-A948-D522BCE96A45}" srcOrd="0" destOrd="0" presId="urn:microsoft.com/office/officeart/2005/8/layout/target2"/>
    <dgm:cxn modelId="{8487C67F-FBED-46A0-B558-300C752D147C}" srcId="{AF128E80-B98F-430B-B68B-0D3BC680AD2B}" destId="{F507D9C1-234A-4297-B798-D14B79FA84FB}" srcOrd="0" destOrd="0" parTransId="{744BC598-9F96-4A1B-96AB-D511624F1BBB}" sibTransId="{D20D34B2-66F7-437D-B095-418231DD9EBA}"/>
    <dgm:cxn modelId="{CAD0658C-C3BE-4378-B555-385ACE17602D}" srcId="{F507D9C1-234A-4297-B798-D14B79FA84FB}" destId="{161FB49F-E10A-42D2-8CBA-4405B804228E}" srcOrd="0" destOrd="0" parTransId="{6FF611C6-BB0D-44CA-A382-C126E7A8005C}" sibTransId="{B5D969ED-7ACD-4F3F-94E1-207C5141B4B0}"/>
    <dgm:cxn modelId="{D3391A3E-25F7-4840-BA16-CDC25D792E06}" type="presOf" srcId="{EBEA4BB4-9E96-45F4-89A0-83BE24398099}" destId="{5295719D-B8D0-4547-96BA-33977FFB6F7F}" srcOrd="0" destOrd="0" presId="urn:microsoft.com/office/officeart/2005/8/layout/target2"/>
    <dgm:cxn modelId="{9856513D-35DC-4656-9B1A-3B010996BEED}" srcId="{AF128E80-B98F-430B-B68B-0D3BC680AD2B}" destId="{43E12C3B-A902-4118-80A4-14FDFDFC2D04}" srcOrd="2" destOrd="0" parTransId="{F6C855C5-D271-493B-A6F0-4517A490AC1D}" sibTransId="{5A393EAF-ECC8-4ABF-92C3-2E5DBB679436}"/>
    <dgm:cxn modelId="{8B064D97-A5B4-4AD0-AE01-74EC4CCFE2F9}" srcId="{9DC4D035-3D51-43DF-9E16-E227865F61B3}" destId="{88951D38-4193-4B12-982E-B7CA50713275}" srcOrd="0" destOrd="0" parTransId="{12630108-16DE-44EA-BBCE-0F9FE3E93E87}" sibTransId="{00C2FEDD-4CB6-4AAE-B2B7-1E2F73788B92}"/>
    <dgm:cxn modelId="{C9F2FEC1-963E-4AB6-9B52-ACFE9D6C6378}" type="presOf" srcId="{88951D38-4193-4B12-982E-B7CA50713275}" destId="{6FC0BCF6-5B7F-49B5-931D-6FFFEA717653}" srcOrd="0" destOrd="0" presId="urn:microsoft.com/office/officeart/2005/8/layout/target2"/>
    <dgm:cxn modelId="{85C38FF7-01F0-4DC7-846B-96654C27F1B1}" srcId="{43E12C3B-A902-4118-80A4-14FDFDFC2D04}" destId="{EBEA4BB4-9E96-45F4-89A0-83BE24398099}" srcOrd="2" destOrd="0" parTransId="{50FFC9A6-C833-4E7C-B603-B41634EB9DE3}" sibTransId="{999E79DE-E355-49C4-83C1-551CBF93B32A}"/>
    <dgm:cxn modelId="{C5B9C03F-8E6D-425B-B357-DA9DAEDF4A0F}" type="presOf" srcId="{161FB49F-E10A-42D2-8CBA-4405B804228E}" destId="{525E441A-5060-434B-99AA-320D406B8435}" srcOrd="0" destOrd="0" presId="urn:microsoft.com/office/officeart/2005/8/layout/target2"/>
    <dgm:cxn modelId="{4D22D0EE-9B04-48BB-8814-4C6BB3C48C6B}" srcId="{AF128E80-B98F-430B-B68B-0D3BC680AD2B}" destId="{9DC4D035-3D51-43DF-9E16-E227865F61B3}" srcOrd="1" destOrd="0" parTransId="{CFC36DDD-220A-4D18-8ABB-3AC9B45956E0}" sibTransId="{F6524C5E-0655-45B0-9E3F-98539A9181B0}"/>
    <dgm:cxn modelId="{2AE2989E-43A0-4262-BC4D-150E926463C9}" type="presOf" srcId="{9DC4D035-3D51-43DF-9E16-E227865F61B3}" destId="{CD9903A0-0F5F-4B83-940D-63182C420C5A}" srcOrd="0" destOrd="0" presId="urn:microsoft.com/office/officeart/2005/8/layout/target2"/>
    <dgm:cxn modelId="{2B6EE5E7-26FD-43D8-8D5A-202AC149F7E7}" type="presOf" srcId="{AF128E80-B98F-430B-B68B-0D3BC680AD2B}" destId="{458F1CA0-FB56-4DDB-9DEA-DBBDD4FAC4A5}" srcOrd="0" destOrd="0" presId="urn:microsoft.com/office/officeart/2005/8/layout/target2"/>
    <dgm:cxn modelId="{479BF8B5-1C6F-46CB-9D8B-4DCF92B03463}" type="presOf" srcId="{43E12C3B-A902-4118-80A4-14FDFDFC2D04}" destId="{19912C1B-4647-40DB-AFCF-476618EC9F87}" srcOrd="0" destOrd="0" presId="urn:microsoft.com/office/officeart/2005/8/layout/target2"/>
    <dgm:cxn modelId="{EC33B1FD-1D9D-41BE-B62F-95939B8A5430}" type="presOf" srcId="{1138497F-AA0A-4185-9FEC-8BD6A993A03E}" destId="{01A8A67B-B748-4416-B417-BF153EDA3CAF}" srcOrd="0" destOrd="0" presId="urn:microsoft.com/office/officeart/2005/8/layout/target2"/>
    <dgm:cxn modelId="{FDE757E1-E8C8-4578-92A3-27FA3A71D44B}" type="presOf" srcId="{F4E3980C-3A47-4F47-AA34-731A27E14E61}" destId="{3A8AB131-2D02-4093-9E9A-F7C522897C5A}" srcOrd="0" destOrd="0" presId="urn:microsoft.com/office/officeart/2005/8/layout/target2"/>
    <dgm:cxn modelId="{C6A9504D-7812-40C6-9676-CAA3A76C8860}" srcId="{43E12C3B-A902-4118-80A4-14FDFDFC2D04}" destId="{F4E3980C-3A47-4F47-AA34-731A27E14E61}" srcOrd="1" destOrd="0" parTransId="{C7AC9E81-C448-4FF1-9104-E110777F2F73}" sibTransId="{D9F3DA92-6A5F-48C7-93D4-E31BD36401EA}"/>
    <dgm:cxn modelId="{FC319852-7277-4EE7-A53F-DD85AA3D5583}" srcId="{43E12C3B-A902-4118-80A4-14FDFDFC2D04}" destId="{1138497F-AA0A-4185-9FEC-8BD6A993A03E}" srcOrd="0" destOrd="0" parTransId="{76B2A800-C885-4858-8CF5-D44A4BB00D97}" sibTransId="{08873C52-C55D-4406-A288-4C25A2E69169}"/>
    <dgm:cxn modelId="{8C2A0A2C-3411-439B-8E02-F6ECE3D3B98F}" type="presParOf" srcId="{458F1CA0-FB56-4DDB-9DEA-DBBDD4FAC4A5}" destId="{DE0F22A5-9974-4F3A-9452-23DB47C43FFB}" srcOrd="0" destOrd="0" presId="urn:microsoft.com/office/officeart/2005/8/layout/target2"/>
    <dgm:cxn modelId="{7F7842FA-CCE9-4982-9C9A-3A4804B8304B}" type="presParOf" srcId="{DE0F22A5-9974-4F3A-9452-23DB47C43FFB}" destId="{E2D02BBD-9E09-44CF-BE8E-E6181EF85B48}" srcOrd="0" destOrd="0" presId="urn:microsoft.com/office/officeart/2005/8/layout/target2"/>
    <dgm:cxn modelId="{BD0F2EB7-A5CE-4729-B1E1-A29CE136FEDB}" type="presParOf" srcId="{DE0F22A5-9974-4F3A-9452-23DB47C43FFB}" destId="{4E7B0A83-0431-4C48-868B-1DE200411709}" srcOrd="1" destOrd="0" presId="urn:microsoft.com/office/officeart/2005/8/layout/target2"/>
    <dgm:cxn modelId="{93DBA28F-7862-4E4A-B90E-32AE751ED79C}" type="presParOf" srcId="{4E7B0A83-0431-4C48-868B-1DE200411709}" destId="{525E441A-5060-434B-99AA-320D406B8435}" srcOrd="0" destOrd="0" presId="urn:microsoft.com/office/officeart/2005/8/layout/target2"/>
    <dgm:cxn modelId="{8D3B0C5C-EA1D-4B68-95BE-87481745224C}" type="presParOf" srcId="{4E7B0A83-0431-4C48-868B-1DE200411709}" destId="{93EE2691-D5DE-472A-916E-CCB7EA1CD7DF}" srcOrd="1" destOrd="0" presId="urn:microsoft.com/office/officeart/2005/8/layout/target2"/>
    <dgm:cxn modelId="{622C32B7-37E0-4A5C-9E80-FA39157375CD}" type="presParOf" srcId="{4E7B0A83-0431-4C48-868B-1DE200411709}" destId="{4A403FEC-4E99-48E0-A948-D522BCE96A45}" srcOrd="2" destOrd="0" presId="urn:microsoft.com/office/officeart/2005/8/layout/target2"/>
    <dgm:cxn modelId="{AF8AECC1-2E66-479A-8D9A-FF37CC7AE57A}" type="presParOf" srcId="{458F1CA0-FB56-4DDB-9DEA-DBBDD4FAC4A5}" destId="{D9205427-15EE-4108-A1CE-1323ABA774E5}" srcOrd="1" destOrd="0" presId="urn:microsoft.com/office/officeart/2005/8/layout/target2"/>
    <dgm:cxn modelId="{DE37C1CD-DCB6-4274-8C9E-616F6CDA2917}" type="presParOf" srcId="{D9205427-15EE-4108-A1CE-1323ABA774E5}" destId="{CD9903A0-0F5F-4B83-940D-63182C420C5A}" srcOrd="0" destOrd="0" presId="urn:microsoft.com/office/officeart/2005/8/layout/target2"/>
    <dgm:cxn modelId="{72D31910-F0FE-42AE-B091-9072B0DA0411}" type="presParOf" srcId="{D9205427-15EE-4108-A1CE-1323ABA774E5}" destId="{B88AC30D-BD6C-4AC9-B6DD-B9616E5DEC73}" srcOrd="1" destOrd="0" presId="urn:microsoft.com/office/officeart/2005/8/layout/target2"/>
    <dgm:cxn modelId="{7BDD6F08-C7A2-417C-91BE-7C4FAC620A84}" type="presParOf" srcId="{B88AC30D-BD6C-4AC9-B6DD-B9616E5DEC73}" destId="{6FC0BCF6-5B7F-49B5-931D-6FFFEA717653}" srcOrd="0" destOrd="0" presId="urn:microsoft.com/office/officeart/2005/8/layout/target2"/>
    <dgm:cxn modelId="{05029485-C44A-4E1D-8750-5690EF5B495E}" type="presParOf" srcId="{458F1CA0-FB56-4DDB-9DEA-DBBDD4FAC4A5}" destId="{62AF94A8-F73F-4B81-8D18-6A46E87983D1}" srcOrd="2" destOrd="0" presId="urn:microsoft.com/office/officeart/2005/8/layout/target2"/>
    <dgm:cxn modelId="{6039FE55-F8E2-4AC8-AA4F-255AB42D6998}" type="presParOf" srcId="{62AF94A8-F73F-4B81-8D18-6A46E87983D1}" destId="{19912C1B-4647-40DB-AFCF-476618EC9F87}" srcOrd="0" destOrd="0" presId="urn:microsoft.com/office/officeart/2005/8/layout/target2"/>
    <dgm:cxn modelId="{39F6A988-890F-4BCB-9DFE-9C557FCD012A}" type="presParOf" srcId="{62AF94A8-F73F-4B81-8D18-6A46E87983D1}" destId="{05A5F799-D005-4DB5-AC76-00309B7378AB}" srcOrd="1" destOrd="0" presId="urn:microsoft.com/office/officeart/2005/8/layout/target2"/>
    <dgm:cxn modelId="{49C694C7-42DD-4120-878C-91D9326746D1}" type="presParOf" srcId="{05A5F799-D005-4DB5-AC76-00309B7378AB}" destId="{01A8A67B-B748-4416-B417-BF153EDA3CAF}" srcOrd="0" destOrd="0" presId="urn:microsoft.com/office/officeart/2005/8/layout/target2"/>
    <dgm:cxn modelId="{6FB94D4C-1542-44E6-BD7D-778F58D8000B}" type="presParOf" srcId="{05A5F799-D005-4DB5-AC76-00309B7378AB}" destId="{90511821-7102-4C98-BD69-4EAF1AD3F1CD}" srcOrd="1" destOrd="0" presId="urn:microsoft.com/office/officeart/2005/8/layout/target2"/>
    <dgm:cxn modelId="{17615C6F-9567-43F1-BE49-A968AFCD399F}" type="presParOf" srcId="{05A5F799-D005-4DB5-AC76-00309B7378AB}" destId="{3A8AB131-2D02-4093-9E9A-F7C522897C5A}" srcOrd="2" destOrd="0" presId="urn:microsoft.com/office/officeart/2005/8/layout/target2"/>
    <dgm:cxn modelId="{93A737BB-8B6B-408F-9E77-1419D4EA5FBA}" type="presParOf" srcId="{05A5F799-D005-4DB5-AC76-00309B7378AB}" destId="{D4DB114C-0D69-4F6B-B99C-7E41BF5D38F8}" srcOrd="3" destOrd="0" presId="urn:microsoft.com/office/officeart/2005/8/layout/target2"/>
    <dgm:cxn modelId="{63206C00-5486-49FA-AC1C-B02137DDD168}" type="presParOf" srcId="{05A5F799-D005-4DB5-AC76-00309B7378AB}" destId="{5295719D-B8D0-4547-96BA-33977FFB6F7F}" srcOrd="4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5C1A53-C759-4C57-BD15-A3C9E2AFFA9B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3B7F9E0-7697-4356-B9E2-441320B642EC}">
      <dgm:prSet phldrT="[Текст]" custT="1"/>
      <dgm:spPr>
        <a:ln>
          <a:solidFill>
            <a:srgbClr val="FF0000"/>
          </a:solidFill>
        </a:ln>
      </dgm:spPr>
      <dgm:t>
        <a:bodyPr/>
        <a:lstStyle/>
        <a:p>
          <a:r>
            <a:rPr lang="ru-RU" sz="2000" dirty="0">
              <a:solidFill>
                <a:schemeClr val="tx1"/>
              </a:solidFill>
            </a:rPr>
            <a:t>май </a:t>
          </a:r>
        </a:p>
      </dgm:t>
    </dgm:pt>
    <dgm:pt modelId="{DF5C7BCF-7387-4BB5-9163-EE649C471643}" type="parTrans" cxnId="{AA998CEF-4D1A-4536-9E40-C6E8502F0265}">
      <dgm:prSet/>
      <dgm:spPr/>
      <dgm:t>
        <a:bodyPr/>
        <a:lstStyle/>
        <a:p>
          <a:endParaRPr lang="ru-RU"/>
        </a:p>
      </dgm:t>
    </dgm:pt>
    <dgm:pt modelId="{9A5906E2-F750-4E40-A817-7F5F849ECE5C}" type="sibTrans" cxnId="{AA998CEF-4D1A-4536-9E40-C6E8502F0265}">
      <dgm:prSet/>
      <dgm:spPr/>
      <dgm:t>
        <a:bodyPr/>
        <a:lstStyle/>
        <a:p>
          <a:endParaRPr lang="ru-RU"/>
        </a:p>
      </dgm:t>
    </dgm:pt>
    <dgm:pt modelId="{B549250F-0239-4FC1-B77B-AAC3707658A3}">
      <dgm:prSet phldrT="[Текст]" custT="1"/>
      <dgm:spPr>
        <a:solidFill>
          <a:schemeClr val="accent1">
            <a:lumMod val="20000"/>
            <a:lumOff val="80000"/>
            <a:alpha val="90000"/>
          </a:schemeClr>
        </a:solidFill>
        <a:ln>
          <a:solidFill>
            <a:srgbClr val="FF0000"/>
          </a:solidFill>
        </a:ln>
      </dgm:spPr>
      <dgm:t>
        <a:bodyPr/>
        <a:lstStyle/>
        <a:p>
          <a:pPr marL="114300" indent="0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2000" dirty="0">
              <a:solidFill>
                <a:srgbClr val="FF0000"/>
              </a:solidFill>
            </a:rPr>
            <a:t>Создание</a:t>
          </a:r>
          <a:r>
            <a:rPr lang="ru-RU" sz="2000" dirty="0">
              <a:solidFill>
                <a:schemeClr val="tx1"/>
              </a:solidFill>
            </a:rPr>
            <a:t> </a:t>
          </a:r>
          <a:r>
            <a:rPr lang="ru-RU" sz="2000" dirty="0"/>
            <a:t>межведомственной координационной </a:t>
          </a:r>
          <a:r>
            <a:rPr lang="ru-RU" sz="2000" dirty="0">
              <a:solidFill>
                <a:srgbClr val="FF0000"/>
              </a:solidFill>
            </a:rPr>
            <a:t>рабочей группы </a:t>
          </a:r>
          <a:r>
            <a:rPr lang="ru-RU" sz="2000" dirty="0"/>
            <a:t>по НСУР (МКРП) </a:t>
          </a:r>
          <a:r>
            <a:rPr lang="ru-RU" sz="2000" dirty="0">
              <a:solidFill>
                <a:srgbClr val="FF0000"/>
              </a:solidFill>
            </a:rPr>
            <a:t>/ </a:t>
          </a:r>
          <a:r>
            <a:rPr lang="ru-RU" sz="2000" dirty="0">
              <a:solidFill>
                <a:schemeClr val="accent2"/>
              </a:solidFill>
            </a:rPr>
            <a:t>/</a:t>
          </a:r>
          <a:r>
            <a:rPr lang="ru-RU" sz="2000" dirty="0">
              <a:solidFill>
                <a:srgbClr val="FF0000"/>
              </a:solidFill>
            </a:rPr>
            <a:t>Минобрнауки России</a:t>
          </a:r>
        </a:p>
      </dgm:t>
    </dgm:pt>
    <dgm:pt modelId="{923E96BB-FD5C-44BA-8841-74A7A4BFA5A7}" type="parTrans" cxnId="{08FE3BD0-FA7F-4C60-8E26-A744B313C07D}">
      <dgm:prSet/>
      <dgm:spPr/>
      <dgm:t>
        <a:bodyPr/>
        <a:lstStyle/>
        <a:p>
          <a:endParaRPr lang="ru-RU"/>
        </a:p>
      </dgm:t>
    </dgm:pt>
    <dgm:pt modelId="{D0741274-0B46-4A60-83FF-056B4EABEC8D}" type="sibTrans" cxnId="{08FE3BD0-FA7F-4C60-8E26-A744B313C07D}">
      <dgm:prSet/>
      <dgm:spPr/>
      <dgm:t>
        <a:bodyPr/>
        <a:lstStyle/>
        <a:p>
          <a:endParaRPr lang="ru-RU"/>
        </a:p>
      </dgm:t>
    </dgm:pt>
    <dgm:pt modelId="{E8D390CF-B0C1-4599-853F-85B5282AAC57}">
      <dgm:prSet phldrT="[Текст]" custT="1"/>
      <dgm:spPr>
        <a:ln>
          <a:solidFill>
            <a:srgbClr val="FF0000"/>
          </a:solidFill>
        </a:ln>
      </dgm:spPr>
      <dgm:t>
        <a:bodyPr/>
        <a:lstStyle/>
        <a:p>
          <a:endParaRPr lang="ru-RU" sz="2200" dirty="0"/>
        </a:p>
        <a:p>
          <a:r>
            <a:rPr lang="ru-RU" sz="1900" dirty="0">
              <a:solidFill>
                <a:schemeClr val="tx1"/>
              </a:solidFill>
            </a:rPr>
            <a:t>июнь –</a:t>
          </a:r>
        </a:p>
        <a:p>
          <a:r>
            <a:rPr lang="ru-RU" sz="1900" dirty="0">
              <a:solidFill>
                <a:schemeClr val="tx1"/>
              </a:solidFill>
            </a:rPr>
            <a:t>декабрь</a:t>
          </a:r>
        </a:p>
        <a:p>
          <a:endParaRPr lang="ru-RU" sz="1400" dirty="0"/>
        </a:p>
      </dgm:t>
    </dgm:pt>
    <dgm:pt modelId="{5EF755A1-3384-4EED-AB55-3F78C469B212}" type="parTrans" cxnId="{DA005448-E8A3-4B34-921D-1E5A777C5A28}">
      <dgm:prSet/>
      <dgm:spPr/>
      <dgm:t>
        <a:bodyPr/>
        <a:lstStyle/>
        <a:p>
          <a:endParaRPr lang="ru-RU"/>
        </a:p>
      </dgm:t>
    </dgm:pt>
    <dgm:pt modelId="{3ABAEB0E-712D-43AD-B676-0C6458B72864}" type="sibTrans" cxnId="{DA005448-E8A3-4B34-921D-1E5A777C5A28}">
      <dgm:prSet/>
      <dgm:spPr/>
      <dgm:t>
        <a:bodyPr/>
        <a:lstStyle/>
        <a:p>
          <a:endParaRPr lang="ru-RU"/>
        </a:p>
      </dgm:t>
    </dgm:pt>
    <dgm:pt modelId="{AABF0913-0A38-431B-B66F-BCEC4A3B270C}">
      <dgm:prSet phldrT="[Текст]"/>
      <dgm:spPr>
        <a:solidFill>
          <a:schemeClr val="accent1">
            <a:lumMod val="20000"/>
            <a:lumOff val="80000"/>
            <a:alpha val="90000"/>
          </a:schemeClr>
        </a:solidFill>
        <a:ln>
          <a:solidFill>
            <a:srgbClr val="FF0000"/>
          </a:solidFill>
        </a:ln>
      </dgm:spPr>
      <dgm:t>
        <a:bodyPr anchor="ctr"/>
        <a:lstStyle/>
        <a:p>
          <a:pPr marL="57150"/>
          <a:endParaRPr lang="ru-RU" sz="800" dirty="0"/>
        </a:p>
      </dgm:t>
    </dgm:pt>
    <dgm:pt modelId="{04C990B6-727E-4ADC-B665-7CECA67D0539}" type="parTrans" cxnId="{C6978A7D-991F-47FF-9C29-7BB7F2BB0585}">
      <dgm:prSet/>
      <dgm:spPr/>
      <dgm:t>
        <a:bodyPr/>
        <a:lstStyle/>
        <a:p>
          <a:endParaRPr lang="ru-RU"/>
        </a:p>
      </dgm:t>
    </dgm:pt>
    <dgm:pt modelId="{AC741670-7B94-429B-9D80-E10CF8F43213}" type="sibTrans" cxnId="{C6978A7D-991F-47FF-9C29-7BB7F2BB0585}">
      <dgm:prSet/>
      <dgm:spPr/>
      <dgm:t>
        <a:bodyPr/>
        <a:lstStyle/>
        <a:p>
          <a:endParaRPr lang="ru-RU"/>
        </a:p>
      </dgm:t>
    </dgm:pt>
    <dgm:pt modelId="{482CC674-C5CD-4689-A5C3-A3BA636E3EC2}">
      <dgm:prSet phldrT="[Текст]" custT="1"/>
      <dgm:spPr>
        <a:solidFill>
          <a:schemeClr val="accent1">
            <a:lumMod val="20000"/>
            <a:lumOff val="80000"/>
            <a:alpha val="90000"/>
          </a:schemeClr>
        </a:solidFill>
        <a:ln>
          <a:solidFill>
            <a:srgbClr val="FF0000"/>
          </a:solidFill>
        </a:ln>
      </dgm:spPr>
      <dgm:t>
        <a:bodyPr anchor="ctr"/>
        <a:lstStyle/>
        <a:p>
          <a:pPr marL="114300" indent="0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2000" dirty="0">
              <a:solidFill>
                <a:srgbClr val="FF0000"/>
              </a:solidFill>
            </a:rPr>
            <a:t>Внесение изменений в действующий Порядок </a:t>
          </a:r>
          <a:r>
            <a:rPr lang="ru-RU" sz="2000" dirty="0"/>
            <a:t>проведения аттестации (приказ Минобрнауки России от 7 апреля 2014 г. № 276) в части введения (использования) ЕФОМ для оценки квалификации учителей при их аттестации, </a:t>
          </a:r>
          <a:r>
            <a:rPr lang="ru-RU" sz="2000" dirty="0">
              <a:solidFill>
                <a:srgbClr val="FF0000"/>
              </a:solidFill>
            </a:rPr>
            <a:t>разработка </a:t>
          </a:r>
          <a:r>
            <a:rPr lang="ru-RU" sz="2000" dirty="0" smtClean="0">
              <a:solidFill>
                <a:srgbClr val="FF0000"/>
              </a:solidFill>
            </a:rPr>
            <a:t>модели (-ей) </a:t>
          </a:r>
          <a:r>
            <a:rPr lang="ru-RU" sz="2000" dirty="0">
              <a:solidFill>
                <a:srgbClr val="FF0000"/>
              </a:solidFill>
            </a:rPr>
            <a:t>аттестации </a:t>
          </a:r>
          <a:r>
            <a:rPr lang="ru-RU" sz="2000" dirty="0" smtClean="0">
              <a:solidFill>
                <a:schemeClr val="accent2">
                  <a:lumMod val="75000"/>
                </a:schemeClr>
              </a:solidFill>
            </a:rPr>
            <a:t>/</a:t>
          </a:r>
          <a:r>
            <a:rPr lang="ru-RU" sz="2000" dirty="0" smtClean="0">
              <a:solidFill>
                <a:srgbClr val="FF0000"/>
              </a:solidFill>
            </a:rPr>
            <a:t>Минобрнауки России</a:t>
          </a:r>
        </a:p>
        <a:p>
          <a:pPr marL="0" indent="0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2000" dirty="0">
            <a:solidFill>
              <a:srgbClr val="FF0000"/>
            </a:solidFill>
          </a:endParaRPr>
        </a:p>
      </dgm:t>
    </dgm:pt>
    <dgm:pt modelId="{7EE2D270-0C4F-42D7-BB68-22CA5F978694}" type="parTrans" cxnId="{B8A6590E-159A-409A-8168-089499C9A60B}">
      <dgm:prSet/>
      <dgm:spPr/>
      <dgm:t>
        <a:bodyPr/>
        <a:lstStyle/>
        <a:p>
          <a:endParaRPr lang="ru-RU"/>
        </a:p>
      </dgm:t>
    </dgm:pt>
    <dgm:pt modelId="{179B01DF-112F-45EB-A470-CD562B7BC8DF}" type="sibTrans" cxnId="{B8A6590E-159A-409A-8168-089499C9A60B}">
      <dgm:prSet/>
      <dgm:spPr/>
      <dgm:t>
        <a:bodyPr/>
        <a:lstStyle/>
        <a:p>
          <a:endParaRPr lang="ru-RU"/>
        </a:p>
      </dgm:t>
    </dgm:pt>
    <dgm:pt modelId="{DABA04CA-68E8-46D7-866A-E81C96C46922}">
      <dgm:prSet phldrT="[Текст]" custT="1"/>
      <dgm:spPr>
        <a:ln>
          <a:solidFill>
            <a:schemeClr val="tx2"/>
          </a:solidFill>
        </a:ln>
      </dgm:spPr>
      <dgm:t>
        <a:bodyPr/>
        <a:lstStyle/>
        <a:p>
          <a:endParaRPr lang="ru-RU" sz="1600" dirty="0">
            <a:solidFill>
              <a:schemeClr val="accent2">
                <a:lumMod val="75000"/>
              </a:schemeClr>
            </a:solidFill>
          </a:endParaRPr>
        </a:p>
        <a:p>
          <a:r>
            <a:rPr lang="ru-RU" sz="1950" dirty="0">
              <a:solidFill>
                <a:schemeClr val="tx1"/>
              </a:solidFill>
            </a:rPr>
            <a:t>май –</a:t>
          </a:r>
        </a:p>
        <a:p>
          <a:r>
            <a:rPr lang="ru-RU" sz="1900" dirty="0">
              <a:solidFill>
                <a:schemeClr val="tx1"/>
              </a:solidFill>
            </a:rPr>
            <a:t>сентябрь</a:t>
          </a:r>
        </a:p>
        <a:p>
          <a:r>
            <a:rPr lang="ru-RU" sz="700" dirty="0"/>
            <a:t> </a:t>
          </a:r>
        </a:p>
      </dgm:t>
    </dgm:pt>
    <dgm:pt modelId="{73D72CE5-04E4-467F-9376-12E0B775BCB8}" type="parTrans" cxnId="{8CC47D98-219A-43F9-A7A2-AC72B16B14B8}">
      <dgm:prSet/>
      <dgm:spPr/>
      <dgm:t>
        <a:bodyPr/>
        <a:lstStyle/>
        <a:p>
          <a:endParaRPr lang="ru-RU"/>
        </a:p>
      </dgm:t>
    </dgm:pt>
    <dgm:pt modelId="{837EE3F1-E05B-481A-B09E-85D49577A1F4}" type="sibTrans" cxnId="{8CC47D98-219A-43F9-A7A2-AC72B16B14B8}">
      <dgm:prSet/>
      <dgm:spPr/>
      <dgm:t>
        <a:bodyPr/>
        <a:lstStyle/>
        <a:p>
          <a:endParaRPr lang="ru-RU"/>
        </a:p>
      </dgm:t>
    </dgm:pt>
    <dgm:pt modelId="{D097F210-3018-4A07-8E9D-A947E0CD26C2}">
      <dgm:prSet phldrT="[Текст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2000" dirty="0">
              <a:solidFill>
                <a:schemeClr val="accent1">
                  <a:lumMod val="75000"/>
                </a:schemeClr>
              </a:solidFill>
            </a:rPr>
            <a:t>Подготовка первого набора ЕФОМ и апробация </a:t>
          </a:r>
          <a:r>
            <a:rPr lang="ru-RU" sz="2000" dirty="0"/>
            <a:t>его в качестве механизма оценки квалификации учителей математики, русского языка и истории по желанию педагога </a:t>
          </a:r>
          <a:r>
            <a:rPr lang="ru-RU" sz="2000" dirty="0">
              <a:solidFill>
                <a:schemeClr val="accent1">
                  <a:lumMod val="20000"/>
                  <a:lumOff val="80000"/>
                </a:schemeClr>
              </a:solidFill>
            </a:rPr>
            <a:t>/</a:t>
          </a:r>
          <a:r>
            <a:rPr lang="ru-RU" sz="2000" dirty="0"/>
            <a:t> </a:t>
          </a:r>
          <a:r>
            <a:rPr lang="ru-RU" sz="2000" dirty="0">
              <a:solidFill>
                <a:schemeClr val="accent2">
                  <a:lumMod val="75000"/>
                </a:schemeClr>
              </a:solidFill>
            </a:rPr>
            <a:t>/ </a:t>
          </a:r>
          <a:r>
            <a:rPr lang="ru-RU" sz="2000" dirty="0">
              <a:solidFill>
                <a:schemeClr val="accent1">
                  <a:lumMod val="75000"/>
                </a:schemeClr>
              </a:solidFill>
            </a:rPr>
            <a:t>Рособрнадзор</a:t>
          </a:r>
          <a:r>
            <a:rPr lang="ru-RU" sz="2000" dirty="0">
              <a:solidFill>
                <a:schemeClr val="accent2">
                  <a:lumMod val="75000"/>
                </a:schemeClr>
              </a:solidFill>
            </a:rPr>
            <a:t> </a:t>
          </a:r>
        </a:p>
      </dgm:t>
    </dgm:pt>
    <dgm:pt modelId="{F21664BD-D712-47AA-8804-71ADB5F71F92}" type="parTrans" cxnId="{91452616-418B-4585-BB05-0AECEDF95A18}">
      <dgm:prSet/>
      <dgm:spPr/>
      <dgm:t>
        <a:bodyPr/>
        <a:lstStyle/>
        <a:p>
          <a:endParaRPr lang="ru-RU"/>
        </a:p>
      </dgm:t>
    </dgm:pt>
    <dgm:pt modelId="{487762D4-E890-4518-AC6F-E16593D8FBC7}" type="sibTrans" cxnId="{91452616-418B-4585-BB05-0AECEDF95A18}">
      <dgm:prSet/>
      <dgm:spPr/>
      <dgm:t>
        <a:bodyPr/>
        <a:lstStyle/>
        <a:p>
          <a:endParaRPr lang="ru-RU"/>
        </a:p>
      </dgm:t>
    </dgm:pt>
    <dgm:pt modelId="{2CED894B-1031-4DF7-B659-705DCAB6514B}">
      <dgm:prSet phldrT="[Текст]" custT="1"/>
      <dgm:spPr>
        <a:ln>
          <a:solidFill>
            <a:schemeClr val="tx2"/>
          </a:solidFill>
        </a:ln>
      </dgm:spPr>
      <dgm:t>
        <a:bodyPr/>
        <a:lstStyle/>
        <a:p>
          <a:r>
            <a:rPr lang="ru-RU" sz="1900" dirty="0">
              <a:solidFill>
                <a:schemeClr val="tx1"/>
              </a:solidFill>
            </a:rPr>
            <a:t>декабрь</a:t>
          </a:r>
        </a:p>
      </dgm:t>
    </dgm:pt>
    <dgm:pt modelId="{D434A436-D7B1-4322-857B-AD95876AD30D}" type="parTrans" cxnId="{0F0205E8-35CB-41C2-8668-BFEDA2E8AA5E}">
      <dgm:prSet/>
      <dgm:spPr/>
      <dgm:t>
        <a:bodyPr/>
        <a:lstStyle/>
        <a:p>
          <a:endParaRPr lang="ru-RU"/>
        </a:p>
      </dgm:t>
    </dgm:pt>
    <dgm:pt modelId="{6D4EF211-E01C-4507-B97B-A97693BC0491}" type="sibTrans" cxnId="{0F0205E8-35CB-41C2-8668-BFEDA2E8AA5E}">
      <dgm:prSet/>
      <dgm:spPr/>
      <dgm:t>
        <a:bodyPr/>
        <a:lstStyle/>
        <a:p>
          <a:endParaRPr lang="ru-RU"/>
        </a:p>
      </dgm:t>
    </dgm:pt>
    <dgm:pt modelId="{1051FC9C-792A-47FB-96AE-0AA7C94B4AA2}">
      <dgm:prSet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>
              <a:solidFill>
                <a:schemeClr val="accent1">
                  <a:lumMod val="75000"/>
                </a:schemeClr>
              </a:solidFill>
            </a:rPr>
            <a:t>Анализ результатов </a:t>
          </a:r>
          <a:r>
            <a:rPr lang="ru-RU" sz="2000" dirty="0"/>
            <a:t>апробации добровольного прохождения учителями оценки квалификации на основе ЕФОМ, </a:t>
          </a:r>
          <a:r>
            <a:rPr lang="ru-RU" sz="2000" dirty="0">
              <a:solidFill>
                <a:schemeClr val="accent1">
                  <a:lumMod val="75000"/>
                </a:schemeClr>
              </a:solidFill>
            </a:rPr>
            <a:t>внесение в МКРП предложений </a:t>
          </a:r>
          <a:r>
            <a:rPr lang="ru-RU" sz="2000" dirty="0"/>
            <a:t>по  встраиванию механизмов оценки в систему аттестации / </a:t>
          </a:r>
          <a:r>
            <a:rPr lang="ru-RU" sz="2000" dirty="0">
              <a:solidFill>
                <a:schemeClr val="accent1">
                  <a:lumMod val="75000"/>
                </a:schemeClr>
              </a:solidFill>
            </a:rPr>
            <a:t>Рособрнадзор </a:t>
          </a:r>
        </a:p>
        <a:p>
          <a:pPr marL="285750" lvl="1" indent="0" defTabSz="235585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endParaRPr lang="ru-RU" dirty="0"/>
        </a:p>
      </dgm:t>
    </dgm:pt>
    <dgm:pt modelId="{6318BDA3-CE9A-4FBB-8F7B-21FD441A9CAB}" type="parTrans" cxnId="{FB1CE02D-32FB-474A-B728-E6D6AE1F4EF0}">
      <dgm:prSet/>
      <dgm:spPr/>
      <dgm:t>
        <a:bodyPr/>
        <a:lstStyle/>
        <a:p>
          <a:endParaRPr lang="ru-RU"/>
        </a:p>
      </dgm:t>
    </dgm:pt>
    <dgm:pt modelId="{6A1663E7-567E-4494-85E4-AEAD1CD0C1CA}" type="sibTrans" cxnId="{FB1CE02D-32FB-474A-B728-E6D6AE1F4EF0}">
      <dgm:prSet/>
      <dgm:spPr/>
      <dgm:t>
        <a:bodyPr/>
        <a:lstStyle/>
        <a:p>
          <a:endParaRPr lang="ru-RU"/>
        </a:p>
      </dgm:t>
    </dgm:pt>
    <dgm:pt modelId="{F010449A-1C75-48E0-869F-CBD0C3D33D7A}">
      <dgm:prSet custT="1"/>
      <dgm:spPr/>
      <dgm:t>
        <a:bodyPr/>
        <a:lstStyle/>
        <a:p>
          <a:endParaRPr lang="ru-RU" sz="2000" dirty="0"/>
        </a:p>
      </dgm:t>
    </dgm:pt>
    <dgm:pt modelId="{4FFB6641-DB07-4118-B5F4-07D16383F00A}" type="parTrans" cxnId="{47C61621-9547-43DD-A4FD-9D4D86D67C6D}">
      <dgm:prSet/>
      <dgm:spPr/>
      <dgm:t>
        <a:bodyPr/>
        <a:lstStyle/>
        <a:p>
          <a:endParaRPr lang="ru-RU"/>
        </a:p>
      </dgm:t>
    </dgm:pt>
    <dgm:pt modelId="{82C18B12-EE2D-43BC-B5B4-879EE4C68F5B}" type="sibTrans" cxnId="{47C61621-9547-43DD-A4FD-9D4D86D67C6D}">
      <dgm:prSet/>
      <dgm:spPr/>
      <dgm:t>
        <a:bodyPr/>
        <a:lstStyle/>
        <a:p>
          <a:endParaRPr lang="ru-RU"/>
        </a:p>
      </dgm:t>
    </dgm:pt>
    <dgm:pt modelId="{5563622C-3A13-404C-A5CC-5CE703AA0D39}">
      <dgm:prSet phldrT="[Текст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endParaRPr lang="ru-RU" sz="2000" dirty="0"/>
        </a:p>
      </dgm:t>
    </dgm:pt>
    <dgm:pt modelId="{4E2983A6-4AA9-446E-94A3-C1BEEAADEA3B}" type="parTrans" cxnId="{6D6FEB49-9E00-45DB-9518-ABADC0AB2B66}">
      <dgm:prSet/>
      <dgm:spPr/>
      <dgm:t>
        <a:bodyPr/>
        <a:lstStyle/>
        <a:p>
          <a:endParaRPr lang="ru-RU"/>
        </a:p>
      </dgm:t>
    </dgm:pt>
    <dgm:pt modelId="{74A29ECA-57B4-41C3-B0B5-6579829E2089}" type="sibTrans" cxnId="{6D6FEB49-9E00-45DB-9518-ABADC0AB2B66}">
      <dgm:prSet/>
      <dgm:spPr/>
      <dgm:t>
        <a:bodyPr/>
        <a:lstStyle/>
        <a:p>
          <a:endParaRPr lang="ru-RU"/>
        </a:p>
      </dgm:t>
    </dgm:pt>
    <dgm:pt modelId="{7572B07E-44B6-45F6-BB39-7E123238FEC3}">
      <dgm:prSet phldrT="[Текст]" custT="1"/>
      <dgm:spPr>
        <a:solidFill>
          <a:schemeClr val="accent1">
            <a:lumMod val="20000"/>
            <a:lumOff val="80000"/>
            <a:alpha val="90000"/>
          </a:schemeClr>
        </a:solidFill>
        <a:ln>
          <a:solidFill>
            <a:srgbClr val="FF0000"/>
          </a:solidFill>
        </a:ln>
      </dgm:spPr>
      <dgm:t>
        <a:bodyPr anchor="ctr"/>
        <a:lstStyle/>
        <a:p>
          <a:pPr marL="0" indent="0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2000" dirty="0"/>
        </a:p>
      </dgm:t>
    </dgm:pt>
    <dgm:pt modelId="{0C085F94-EFED-42B4-862A-2E1958DAAEC8}" type="parTrans" cxnId="{5C459424-518F-4DE8-B981-3970680B6D1E}">
      <dgm:prSet/>
      <dgm:spPr/>
      <dgm:t>
        <a:bodyPr/>
        <a:lstStyle/>
        <a:p>
          <a:endParaRPr lang="ru-RU"/>
        </a:p>
      </dgm:t>
    </dgm:pt>
    <dgm:pt modelId="{58A19F90-916C-4F8A-A107-4FA62F3C78E7}" type="sibTrans" cxnId="{5C459424-518F-4DE8-B981-3970680B6D1E}">
      <dgm:prSet/>
      <dgm:spPr/>
      <dgm:t>
        <a:bodyPr/>
        <a:lstStyle/>
        <a:p>
          <a:endParaRPr lang="ru-RU"/>
        </a:p>
      </dgm:t>
    </dgm:pt>
    <dgm:pt modelId="{9A9321AD-0DAD-43CD-ADE1-AA720E985D89}" type="pres">
      <dgm:prSet presAssocID="{C15C1A53-C759-4C57-BD15-A3C9E2AFFA9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114677E-01BF-4AE4-8702-E8A518F996B2}" type="pres">
      <dgm:prSet presAssocID="{73B7F9E0-7697-4356-B9E2-441320B642EC}" presName="composite" presStyleCnt="0"/>
      <dgm:spPr/>
    </dgm:pt>
    <dgm:pt modelId="{45D9BE7B-A47F-4A3A-A398-BACDF875347D}" type="pres">
      <dgm:prSet presAssocID="{73B7F9E0-7697-4356-B9E2-441320B642EC}" presName="parentText" presStyleLbl="alignNode1" presStyleIdx="0" presStyleCnt="4" custLinFactNeighborX="30671" custLinFactNeighborY="-49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1DC1C3-D75F-42D8-9879-CEC064A09C57}" type="pres">
      <dgm:prSet presAssocID="{73B7F9E0-7697-4356-B9E2-441320B642EC}" presName="descendantText" presStyleLbl="alignAcc1" presStyleIdx="0" presStyleCnt="4" custScaleY="100000" custLinFactNeighborX="2884" custLinFactNeighborY="-7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D30BBB-319D-4F79-81E7-1803E8B180C8}" type="pres">
      <dgm:prSet presAssocID="{9A5906E2-F750-4E40-A817-7F5F849ECE5C}" presName="sp" presStyleCnt="0"/>
      <dgm:spPr/>
    </dgm:pt>
    <dgm:pt modelId="{2D5B1C7B-E453-49D4-8546-FCB28C2F7170}" type="pres">
      <dgm:prSet presAssocID="{E8D390CF-B0C1-4599-853F-85B5282AAC57}" presName="composite" presStyleCnt="0"/>
      <dgm:spPr/>
    </dgm:pt>
    <dgm:pt modelId="{A60CF435-A776-4BF5-9611-68E45F178131}" type="pres">
      <dgm:prSet presAssocID="{E8D390CF-B0C1-4599-853F-85B5282AAC57}" presName="parentText" presStyleLbl="alignNode1" presStyleIdx="1" presStyleCnt="4" custScaleX="170952" custScaleY="147240" custLinFactNeighborX="-32034" custLinFactNeighborY="-1639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DC9C75-7FBA-4043-BBD5-6181CE75B767}" type="pres">
      <dgm:prSet presAssocID="{E8D390CF-B0C1-4599-853F-85B5282AAC57}" presName="descendantText" presStyleLbl="alignAcc1" presStyleIdx="1" presStyleCnt="4" custScaleX="96311" custScaleY="205555" custLinFactNeighborX="808" custLinFactNeighborY="-266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986348-A11E-4812-84E1-A2C71E198922}" type="pres">
      <dgm:prSet presAssocID="{3ABAEB0E-712D-43AD-B676-0C6458B72864}" presName="sp" presStyleCnt="0"/>
      <dgm:spPr/>
    </dgm:pt>
    <dgm:pt modelId="{316318E4-DF7D-4D18-8B17-D781F6FDD1E0}" type="pres">
      <dgm:prSet presAssocID="{DABA04CA-68E8-46D7-866A-E81C96C46922}" presName="composite" presStyleCnt="0"/>
      <dgm:spPr/>
    </dgm:pt>
    <dgm:pt modelId="{88AA507A-57B0-4EE3-845E-2EEA34E188C6}" type="pres">
      <dgm:prSet presAssocID="{DABA04CA-68E8-46D7-866A-E81C96C46922}" presName="parentText" presStyleLbl="alignNode1" presStyleIdx="2" presStyleCnt="4" custScaleX="159044" custScaleY="142848" custLinFactNeighborX="-19997" custLinFactNeighborY="-15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A6078F-CE3E-491D-995E-CB237A5FB9C4}" type="pres">
      <dgm:prSet presAssocID="{DABA04CA-68E8-46D7-866A-E81C96C46922}" presName="descendantText" presStyleLbl="alignAcc1" presStyleIdx="2" presStyleCnt="4" custScaleX="94939" custScaleY="166176" custLinFactNeighborX="-492" custLinFactNeighborY="-278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CEA4D7-21F6-4E38-91D4-578545EF76F4}" type="pres">
      <dgm:prSet presAssocID="{837EE3F1-E05B-481A-B09E-85D49577A1F4}" presName="sp" presStyleCnt="0"/>
      <dgm:spPr/>
    </dgm:pt>
    <dgm:pt modelId="{FECBCF91-0DAC-49C0-87D1-472B87274218}" type="pres">
      <dgm:prSet presAssocID="{2CED894B-1031-4DF7-B659-705DCAB6514B}" presName="composite" presStyleCnt="0"/>
      <dgm:spPr/>
    </dgm:pt>
    <dgm:pt modelId="{33FAB6AE-B9E8-4541-B287-F8307488EDB0}" type="pres">
      <dgm:prSet presAssocID="{2CED894B-1031-4DF7-B659-705DCAB6514B}" presName="parentText" presStyleLbl="alignNode1" presStyleIdx="3" presStyleCnt="4" custScaleX="159321" custScaleY="152346" custLinFactNeighborX="-19997" custLinFactNeighborY="-1724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DF2BCE-F8D1-4C0D-B431-1F3883A28870}" type="pres">
      <dgm:prSet presAssocID="{2CED894B-1031-4DF7-B659-705DCAB6514B}" presName="descendantText" presStyleLbl="alignAcc1" presStyleIdx="3" presStyleCnt="4" custScaleX="96151" custScaleY="188408" custLinFactNeighborX="-179" custLinFactNeighborY="-217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D9E36E0-D318-4544-A49F-3541126746A3}" type="presOf" srcId="{1051FC9C-792A-47FB-96AE-0AA7C94B4AA2}" destId="{A6DF2BCE-F8D1-4C0D-B431-1F3883A28870}" srcOrd="0" destOrd="0" presId="urn:microsoft.com/office/officeart/2005/8/layout/chevron2"/>
    <dgm:cxn modelId="{08FE3BD0-FA7F-4C60-8E26-A744B313C07D}" srcId="{73B7F9E0-7697-4356-B9E2-441320B642EC}" destId="{B549250F-0239-4FC1-B77B-AAC3707658A3}" srcOrd="0" destOrd="0" parTransId="{923E96BB-FD5C-44BA-8841-74A7A4BFA5A7}" sibTransId="{D0741274-0B46-4A60-83FF-056B4EABEC8D}"/>
    <dgm:cxn modelId="{5C459424-518F-4DE8-B981-3970680B6D1E}" srcId="{E8D390CF-B0C1-4599-853F-85B5282AAC57}" destId="{7572B07E-44B6-45F6-BB39-7E123238FEC3}" srcOrd="1" destOrd="0" parTransId="{0C085F94-EFED-42B4-862A-2E1958DAAEC8}" sibTransId="{58A19F90-916C-4F8A-A107-4FA62F3C78E7}"/>
    <dgm:cxn modelId="{06096ED2-5556-43AE-9BDB-D8CFFE31C6A6}" type="presOf" srcId="{DABA04CA-68E8-46D7-866A-E81C96C46922}" destId="{88AA507A-57B0-4EE3-845E-2EEA34E188C6}" srcOrd="0" destOrd="0" presId="urn:microsoft.com/office/officeart/2005/8/layout/chevron2"/>
    <dgm:cxn modelId="{F80E279C-FDDB-4F9C-8534-F78988EB05C4}" type="presOf" srcId="{2CED894B-1031-4DF7-B659-705DCAB6514B}" destId="{33FAB6AE-B9E8-4541-B287-F8307488EDB0}" srcOrd="0" destOrd="0" presId="urn:microsoft.com/office/officeart/2005/8/layout/chevron2"/>
    <dgm:cxn modelId="{C6978A7D-991F-47FF-9C29-7BB7F2BB0585}" srcId="{E8D390CF-B0C1-4599-853F-85B5282AAC57}" destId="{AABF0913-0A38-431B-B66F-BCEC4A3B270C}" srcOrd="0" destOrd="0" parTransId="{04C990B6-727E-4ADC-B665-7CECA67D0539}" sibTransId="{AC741670-7B94-429B-9D80-E10CF8F43213}"/>
    <dgm:cxn modelId="{5947F9E8-67A2-413E-A87D-9ED4E7D35DC6}" type="presOf" srcId="{B549250F-0239-4FC1-B77B-AAC3707658A3}" destId="{B91DC1C3-D75F-42D8-9879-CEC064A09C57}" srcOrd="0" destOrd="0" presId="urn:microsoft.com/office/officeart/2005/8/layout/chevron2"/>
    <dgm:cxn modelId="{DA005448-E8A3-4B34-921D-1E5A777C5A28}" srcId="{C15C1A53-C759-4C57-BD15-A3C9E2AFFA9B}" destId="{E8D390CF-B0C1-4599-853F-85B5282AAC57}" srcOrd="1" destOrd="0" parTransId="{5EF755A1-3384-4EED-AB55-3F78C469B212}" sibTransId="{3ABAEB0E-712D-43AD-B676-0C6458B72864}"/>
    <dgm:cxn modelId="{7C26FFCF-4AA1-4DB9-BF49-CF14CA2E77A3}" type="presOf" srcId="{F010449A-1C75-48E0-869F-CBD0C3D33D7A}" destId="{44A6078F-CE3E-491D-995E-CB237A5FB9C4}" srcOrd="0" destOrd="2" presId="urn:microsoft.com/office/officeart/2005/8/layout/chevron2"/>
    <dgm:cxn modelId="{6D6FEB49-9E00-45DB-9518-ABADC0AB2B66}" srcId="{DABA04CA-68E8-46D7-866A-E81C96C46922}" destId="{5563622C-3A13-404C-A5CC-5CE703AA0D39}" srcOrd="0" destOrd="0" parTransId="{4E2983A6-4AA9-446E-94A3-C1BEEAADEA3B}" sibTransId="{74A29ECA-57B4-41C3-B0B5-6579829E2089}"/>
    <dgm:cxn modelId="{AA998CEF-4D1A-4536-9E40-C6E8502F0265}" srcId="{C15C1A53-C759-4C57-BD15-A3C9E2AFFA9B}" destId="{73B7F9E0-7697-4356-B9E2-441320B642EC}" srcOrd="0" destOrd="0" parTransId="{DF5C7BCF-7387-4BB5-9163-EE649C471643}" sibTransId="{9A5906E2-F750-4E40-A817-7F5F849ECE5C}"/>
    <dgm:cxn modelId="{F04F1316-990A-4E16-BF36-3BE1DD56F5A9}" type="presOf" srcId="{73B7F9E0-7697-4356-B9E2-441320B642EC}" destId="{45D9BE7B-A47F-4A3A-A398-BACDF875347D}" srcOrd="0" destOrd="0" presId="urn:microsoft.com/office/officeart/2005/8/layout/chevron2"/>
    <dgm:cxn modelId="{539E275E-A8E8-4348-BA9B-DE0B58C2BA30}" type="presOf" srcId="{5563622C-3A13-404C-A5CC-5CE703AA0D39}" destId="{44A6078F-CE3E-491D-995E-CB237A5FB9C4}" srcOrd="0" destOrd="0" presId="urn:microsoft.com/office/officeart/2005/8/layout/chevron2"/>
    <dgm:cxn modelId="{0F0205E8-35CB-41C2-8668-BFEDA2E8AA5E}" srcId="{C15C1A53-C759-4C57-BD15-A3C9E2AFFA9B}" destId="{2CED894B-1031-4DF7-B659-705DCAB6514B}" srcOrd="3" destOrd="0" parTransId="{D434A436-D7B1-4322-857B-AD95876AD30D}" sibTransId="{6D4EF211-E01C-4507-B97B-A97693BC0491}"/>
    <dgm:cxn modelId="{F9D57512-3965-4179-AAE0-FA9BA7D61356}" type="presOf" srcId="{AABF0913-0A38-431B-B66F-BCEC4A3B270C}" destId="{68DC9C75-7FBA-4043-BBD5-6181CE75B767}" srcOrd="0" destOrd="0" presId="urn:microsoft.com/office/officeart/2005/8/layout/chevron2"/>
    <dgm:cxn modelId="{91452616-418B-4585-BB05-0AECEDF95A18}" srcId="{DABA04CA-68E8-46D7-866A-E81C96C46922}" destId="{D097F210-3018-4A07-8E9D-A947E0CD26C2}" srcOrd="1" destOrd="0" parTransId="{F21664BD-D712-47AA-8804-71ADB5F71F92}" sibTransId="{487762D4-E890-4518-AC6F-E16593D8FBC7}"/>
    <dgm:cxn modelId="{B8A6590E-159A-409A-8168-089499C9A60B}" srcId="{E8D390CF-B0C1-4599-853F-85B5282AAC57}" destId="{482CC674-C5CD-4689-A5C3-A3BA636E3EC2}" srcOrd="2" destOrd="0" parTransId="{7EE2D270-0C4F-42D7-BB68-22CA5F978694}" sibTransId="{179B01DF-112F-45EB-A470-CD562B7BC8DF}"/>
    <dgm:cxn modelId="{47C61621-9547-43DD-A4FD-9D4D86D67C6D}" srcId="{DABA04CA-68E8-46D7-866A-E81C96C46922}" destId="{F010449A-1C75-48E0-869F-CBD0C3D33D7A}" srcOrd="2" destOrd="0" parTransId="{4FFB6641-DB07-4118-B5F4-07D16383F00A}" sibTransId="{82C18B12-EE2D-43BC-B5B4-879EE4C68F5B}"/>
    <dgm:cxn modelId="{1EE380AD-DB86-47F1-89C3-6F3265E19DDB}" type="presOf" srcId="{E8D390CF-B0C1-4599-853F-85B5282AAC57}" destId="{A60CF435-A776-4BF5-9611-68E45F178131}" srcOrd="0" destOrd="0" presId="urn:microsoft.com/office/officeart/2005/8/layout/chevron2"/>
    <dgm:cxn modelId="{0E880D13-82B6-43E0-A187-A665B1C937AA}" type="presOf" srcId="{D097F210-3018-4A07-8E9D-A947E0CD26C2}" destId="{44A6078F-CE3E-491D-995E-CB237A5FB9C4}" srcOrd="0" destOrd="1" presId="urn:microsoft.com/office/officeart/2005/8/layout/chevron2"/>
    <dgm:cxn modelId="{503ABEF0-7375-4DA6-BB9A-B480C8E27E08}" type="presOf" srcId="{482CC674-C5CD-4689-A5C3-A3BA636E3EC2}" destId="{68DC9C75-7FBA-4043-BBD5-6181CE75B767}" srcOrd="0" destOrd="2" presId="urn:microsoft.com/office/officeart/2005/8/layout/chevron2"/>
    <dgm:cxn modelId="{8CC47D98-219A-43F9-A7A2-AC72B16B14B8}" srcId="{C15C1A53-C759-4C57-BD15-A3C9E2AFFA9B}" destId="{DABA04CA-68E8-46D7-866A-E81C96C46922}" srcOrd="2" destOrd="0" parTransId="{73D72CE5-04E4-467F-9376-12E0B775BCB8}" sibTransId="{837EE3F1-E05B-481A-B09E-85D49577A1F4}"/>
    <dgm:cxn modelId="{F72A1EEE-63C5-4C16-8F26-A4DA33A915ED}" type="presOf" srcId="{7572B07E-44B6-45F6-BB39-7E123238FEC3}" destId="{68DC9C75-7FBA-4043-BBD5-6181CE75B767}" srcOrd="0" destOrd="1" presId="urn:microsoft.com/office/officeart/2005/8/layout/chevron2"/>
    <dgm:cxn modelId="{FB1CE02D-32FB-474A-B728-E6D6AE1F4EF0}" srcId="{2CED894B-1031-4DF7-B659-705DCAB6514B}" destId="{1051FC9C-792A-47FB-96AE-0AA7C94B4AA2}" srcOrd="0" destOrd="0" parTransId="{6318BDA3-CE9A-4FBB-8F7B-21FD441A9CAB}" sibTransId="{6A1663E7-567E-4494-85E4-AEAD1CD0C1CA}"/>
    <dgm:cxn modelId="{EE43B9BB-FBB5-425C-A831-C0C12D074550}" type="presOf" srcId="{C15C1A53-C759-4C57-BD15-A3C9E2AFFA9B}" destId="{9A9321AD-0DAD-43CD-ADE1-AA720E985D89}" srcOrd="0" destOrd="0" presId="urn:microsoft.com/office/officeart/2005/8/layout/chevron2"/>
    <dgm:cxn modelId="{668FE2E4-1A72-411D-9535-2FB3C3E00322}" type="presParOf" srcId="{9A9321AD-0DAD-43CD-ADE1-AA720E985D89}" destId="{E114677E-01BF-4AE4-8702-E8A518F996B2}" srcOrd="0" destOrd="0" presId="urn:microsoft.com/office/officeart/2005/8/layout/chevron2"/>
    <dgm:cxn modelId="{EAE69A85-F03B-4F63-B6E4-BDD376039D1B}" type="presParOf" srcId="{E114677E-01BF-4AE4-8702-E8A518F996B2}" destId="{45D9BE7B-A47F-4A3A-A398-BACDF875347D}" srcOrd="0" destOrd="0" presId="urn:microsoft.com/office/officeart/2005/8/layout/chevron2"/>
    <dgm:cxn modelId="{8630DF84-51E6-461F-B6D6-A6F53DB9AC4A}" type="presParOf" srcId="{E114677E-01BF-4AE4-8702-E8A518F996B2}" destId="{B91DC1C3-D75F-42D8-9879-CEC064A09C57}" srcOrd="1" destOrd="0" presId="urn:microsoft.com/office/officeart/2005/8/layout/chevron2"/>
    <dgm:cxn modelId="{00272E0A-FA76-4A93-964E-51D306837F66}" type="presParOf" srcId="{9A9321AD-0DAD-43CD-ADE1-AA720E985D89}" destId="{E1D30BBB-319D-4F79-81E7-1803E8B180C8}" srcOrd="1" destOrd="0" presId="urn:microsoft.com/office/officeart/2005/8/layout/chevron2"/>
    <dgm:cxn modelId="{F1C6A1C7-B3E5-4769-892F-FD3AC47BBF1B}" type="presParOf" srcId="{9A9321AD-0DAD-43CD-ADE1-AA720E985D89}" destId="{2D5B1C7B-E453-49D4-8546-FCB28C2F7170}" srcOrd="2" destOrd="0" presId="urn:microsoft.com/office/officeart/2005/8/layout/chevron2"/>
    <dgm:cxn modelId="{E4A43A96-F4B5-4311-83A5-9BA61891A239}" type="presParOf" srcId="{2D5B1C7B-E453-49D4-8546-FCB28C2F7170}" destId="{A60CF435-A776-4BF5-9611-68E45F178131}" srcOrd="0" destOrd="0" presId="urn:microsoft.com/office/officeart/2005/8/layout/chevron2"/>
    <dgm:cxn modelId="{4A3CDCAF-ACE7-4825-B954-3878E828E1A9}" type="presParOf" srcId="{2D5B1C7B-E453-49D4-8546-FCB28C2F7170}" destId="{68DC9C75-7FBA-4043-BBD5-6181CE75B767}" srcOrd="1" destOrd="0" presId="urn:microsoft.com/office/officeart/2005/8/layout/chevron2"/>
    <dgm:cxn modelId="{C8ADC0C0-54F4-404E-93F9-E53A60608A4F}" type="presParOf" srcId="{9A9321AD-0DAD-43CD-ADE1-AA720E985D89}" destId="{98986348-A11E-4812-84E1-A2C71E198922}" srcOrd="3" destOrd="0" presId="urn:microsoft.com/office/officeart/2005/8/layout/chevron2"/>
    <dgm:cxn modelId="{A7293617-7083-4257-ABCB-7FB9F2EE003B}" type="presParOf" srcId="{9A9321AD-0DAD-43CD-ADE1-AA720E985D89}" destId="{316318E4-DF7D-4D18-8B17-D781F6FDD1E0}" srcOrd="4" destOrd="0" presId="urn:microsoft.com/office/officeart/2005/8/layout/chevron2"/>
    <dgm:cxn modelId="{37B68819-7282-42E6-8C7A-92C1D6DD5B9D}" type="presParOf" srcId="{316318E4-DF7D-4D18-8B17-D781F6FDD1E0}" destId="{88AA507A-57B0-4EE3-845E-2EEA34E188C6}" srcOrd="0" destOrd="0" presId="urn:microsoft.com/office/officeart/2005/8/layout/chevron2"/>
    <dgm:cxn modelId="{17AAAD39-BDD8-419C-B990-73C50DB2396E}" type="presParOf" srcId="{316318E4-DF7D-4D18-8B17-D781F6FDD1E0}" destId="{44A6078F-CE3E-491D-995E-CB237A5FB9C4}" srcOrd="1" destOrd="0" presId="urn:microsoft.com/office/officeart/2005/8/layout/chevron2"/>
    <dgm:cxn modelId="{36103CC7-706E-4515-8122-DD8509A49EF8}" type="presParOf" srcId="{9A9321AD-0DAD-43CD-ADE1-AA720E985D89}" destId="{03CEA4D7-21F6-4E38-91D4-578545EF76F4}" srcOrd="5" destOrd="0" presId="urn:microsoft.com/office/officeart/2005/8/layout/chevron2"/>
    <dgm:cxn modelId="{96ACBC55-AEA4-4267-88D7-6CE8DA5AD73D}" type="presParOf" srcId="{9A9321AD-0DAD-43CD-ADE1-AA720E985D89}" destId="{FECBCF91-0DAC-49C0-87D1-472B87274218}" srcOrd="6" destOrd="0" presId="urn:microsoft.com/office/officeart/2005/8/layout/chevron2"/>
    <dgm:cxn modelId="{073716F5-F3AF-4253-9D24-A040AFB3704C}" type="presParOf" srcId="{FECBCF91-0DAC-49C0-87D1-472B87274218}" destId="{33FAB6AE-B9E8-4541-B287-F8307488EDB0}" srcOrd="0" destOrd="0" presId="urn:microsoft.com/office/officeart/2005/8/layout/chevron2"/>
    <dgm:cxn modelId="{A2061F2F-358C-4798-B02D-6BDD79709C8F}" type="presParOf" srcId="{FECBCF91-0DAC-49C0-87D1-472B87274218}" destId="{A6DF2BCE-F8D1-4C0D-B431-1F3883A2887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1A2AD0D-F073-41B7-B026-BF09F4594F5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F788BC9-0944-49E0-860F-36A93F79C564}">
      <dgm:prSet phldrT="[Текст]" custT="1"/>
      <dgm:spPr>
        <a:ln>
          <a:solidFill>
            <a:srgbClr val="FF0000"/>
          </a:solidFill>
        </a:ln>
      </dgm:spPr>
      <dgm:t>
        <a:bodyPr/>
        <a:lstStyle/>
        <a:p>
          <a:r>
            <a:rPr lang="ru-RU" sz="2400" dirty="0"/>
            <a:t>МКРП формирует новую модель аттестации на основе ЕФОМ для апробации ее в 2018 г. </a:t>
          </a:r>
        </a:p>
      </dgm:t>
    </dgm:pt>
    <dgm:pt modelId="{4E86CC05-A1FA-44B5-8871-97D8CA6452EB}" type="parTrans" cxnId="{DFA866F3-8E97-4194-966D-8DB7DB7CAC01}">
      <dgm:prSet/>
      <dgm:spPr/>
      <dgm:t>
        <a:bodyPr/>
        <a:lstStyle/>
        <a:p>
          <a:endParaRPr lang="ru-RU"/>
        </a:p>
      </dgm:t>
    </dgm:pt>
    <dgm:pt modelId="{37E242BB-1A6A-4A61-A9DF-12EC9FFA448F}" type="sibTrans" cxnId="{DFA866F3-8E97-4194-966D-8DB7DB7CAC01}">
      <dgm:prSet/>
      <dgm:spPr/>
      <dgm:t>
        <a:bodyPr/>
        <a:lstStyle/>
        <a:p>
          <a:endParaRPr lang="ru-RU"/>
        </a:p>
      </dgm:t>
    </dgm:pt>
    <dgm:pt modelId="{9E871957-276D-4F81-BBE1-8EAC2C9B4749}">
      <dgm:prSet phldrT="[Текст]" custT="1"/>
      <dgm:spPr>
        <a:ln>
          <a:solidFill>
            <a:srgbClr val="FF0000"/>
          </a:solidFill>
        </a:ln>
      </dgm:spPr>
      <dgm:t>
        <a:bodyPr/>
        <a:lstStyle/>
        <a:p>
          <a:r>
            <a:rPr lang="ru-RU" sz="2400" dirty="0"/>
            <a:t>В порядок аттестации внесены необходимые для апробации изменения / Минобрнауки России</a:t>
          </a:r>
        </a:p>
      </dgm:t>
    </dgm:pt>
    <dgm:pt modelId="{6F9609B6-BCAE-4E25-BD1F-06F831175E6A}" type="parTrans" cxnId="{B35DE214-937E-406E-8F9D-47245D1FA03C}">
      <dgm:prSet/>
      <dgm:spPr/>
      <dgm:t>
        <a:bodyPr/>
        <a:lstStyle/>
        <a:p>
          <a:endParaRPr lang="ru-RU"/>
        </a:p>
      </dgm:t>
    </dgm:pt>
    <dgm:pt modelId="{5C8C3C62-7CC7-41BA-B99F-FC101F0A9AD8}" type="sibTrans" cxnId="{B35DE214-937E-406E-8F9D-47245D1FA03C}">
      <dgm:prSet/>
      <dgm:spPr/>
      <dgm:t>
        <a:bodyPr/>
        <a:lstStyle/>
        <a:p>
          <a:endParaRPr lang="ru-RU"/>
        </a:p>
      </dgm:t>
    </dgm:pt>
    <dgm:pt modelId="{2D49C475-4AE2-4C3C-A2AD-0C56A3CDF037}">
      <dgm:prSet phldrT="[Текст]" custT="1"/>
      <dgm:spPr>
        <a:ln>
          <a:solidFill>
            <a:srgbClr val="FF0000"/>
          </a:solidFill>
        </a:ln>
      </dgm:spPr>
      <dgm:t>
        <a:bodyPr/>
        <a:lstStyle/>
        <a:p>
          <a:r>
            <a:rPr lang="ru-RU" sz="2400" dirty="0"/>
            <a:t>Подготовлена основа для разработки основного массива наборов ЕФОМ, </a:t>
          </a:r>
          <a:r>
            <a:rPr lang="ru-RU" sz="2400" dirty="0" smtClean="0"/>
            <a:t>сформированных на </a:t>
          </a:r>
          <a:r>
            <a:rPr lang="ru-RU" sz="2400" dirty="0"/>
            <a:t>основе ФГОС  и Профстандарта / </a:t>
          </a:r>
          <a:r>
            <a:rPr lang="ru-RU" sz="2400" dirty="0">
              <a:solidFill>
                <a:schemeClr val="bg1"/>
              </a:solidFill>
            </a:rPr>
            <a:t>Рособрнадзор и Минобрнауки России</a:t>
          </a:r>
        </a:p>
      </dgm:t>
    </dgm:pt>
    <dgm:pt modelId="{5BB43BAD-E1D1-4C39-8727-9F1D48083B62}" type="parTrans" cxnId="{E596C072-D80F-4B82-B7A6-DEC203D79CF3}">
      <dgm:prSet/>
      <dgm:spPr/>
      <dgm:t>
        <a:bodyPr/>
        <a:lstStyle/>
        <a:p>
          <a:endParaRPr lang="ru-RU"/>
        </a:p>
      </dgm:t>
    </dgm:pt>
    <dgm:pt modelId="{D63F87FB-A30C-4408-9EEA-99BBF4FFD0D2}" type="sibTrans" cxnId="{E596C072-D80F-4B82-B7A6-DEC203D79CF3}">
      <dgm:prSet/>
      <dgm:spPr/>
      <dgm:t>
        <a:bodyPr/>
        <a:lstStyle/>
        <a:p>
          <a:endParaRPr lang="ru-RU"/>
        </a:p>
      </dgm:t>
    </dgm:pt>
    <dgm:pt modelId="{E325049C-9157-4A93-85B0-81A5BDCDDAE5}" type="pres">
      <dgm:prSet presAssocID="{91A2AD0D-F073-41B7-B026-BF09F4594F5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7BA2B18-135F-451E-8776-B6CC8411936D}" type="pres">
      <dgm:prSet presAssocID="{0F788BC9-0944-49E0-860F-36A93F79C564}" presName="parentLin" presStyleCnt="0"/>
      <dgm:spPr/>
    </dgm:pt>
    <dgm:pt modelId="{9E16527A-3ED0-488D-8211-B4DA10C1D2B6}" type="pres">
      <dgm:prSet presAssocID="{0F788BC9-0944-49E0-860F-36A93F79C564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0FE95CEF-783F-46DF-BA41-FF013897E15B}" type="pres">
      <dgm:prSet presAssocID="{0F788BC9-0944-49E0-860F-36A93F79C564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D0A20D-A5B9-45DE-A36E-173358969D17}" type="pres">
      <dgm:prSet presAssocID="{0F788BC9-0944-49E0-860F-36A93F79C564}" presName="negativeSpace" presStyleCnt="0"/>
      <dgm:spPr/>
    </dgm:pt>
    <dgm:pt modelId="{61840056-AD86-4BB6-9495-323AE1C40C16}" type="pres">
      <dgm:prSet presAssocID="{0F788BC9-0944-49E0-860F-36A93F79C564}" presName="childText" presStyleLbl="conFgAcc1" presStyleIdx="0" presStyleCnt="3">
        <dgm:presLayoutVars>
          <dgm:bulletEnabled val="1"/>
        </dgm:presLayoutVars>
      </dgm:prSet>
      <dgm:spPr/>
    </dgm:pt>
    <dgm:pt modelId="{18B490E0-F0C2-4A86-A7CB-AA2D3BD1C121}" type="pres">
      <dgm:prSet presAssocID="{37E242BB-1A6A-4A61-A9DF-12EC9FFA448F}" presName="spaceBetweenRectangles" presStyleCnt="0"/>
      <dgm:spPr/>
    </dgm:pt>
    <dgm:pt modelId="{1401C6AF-4A1E-4625-8076-CAA7B0F6DD02}" type="pres">
      <dgm:prSet presAssocID="{9E871957-276D-4F81-BBE1-8EAC2C9B4749}" presName="parentLin" presStyleCnt="0"/>
      <dgm:spPr/>
    </dgm:pt>
    <dgm:pt modelId="{C949DDE2-1ED3-42E4-AF4C-BE3E17619CF8}" type="pres">
      <dgm:prSet presAssocID="{9E871957-276D-4F81-BBE1-8EAC2C9B4749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07EBC9DD-94BE-4689-9393-F2133AE27E54}" type="pres">
      <dgm:prSet presAssocID="{9E871957-276D-4F81-BBE1-8EAC2C9B474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765F33-8693-4B50-BF03-76AC5DEA716F}" type="pres">
      <dgm:prSet presAssocID="{9E871957-276D-4F81-BBE1-8EAC2C9B4749}" presName="negativeSpace" presStyleCnt="0"/>
      <dgm:spPr/>
    </dgm:pt>
    <dgm:pt modelId="{4A5AABAF-90B5-4613-A536-DB2D0E497079}" type="pres">
      <dgm:prSet presAssocID="{9E871957-276D-4F81-BBE1-8EAC2C9B4749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D423A4-E88E-41E6-8AD8-CC2E22A1EF5B}" type="pres">
      <dgm:prSet presAssocID="{5C8C3C62-7CC7-41BA-B99F-FC101F0A9AD8}" presName="spaceBetweenRectangles" presStyleCnt="0"/>
      <dgm:spPr/>
    </dgm:pt>
    <dgm:pt modelId="{68F093DD-8508-4CF1-9AB7-C9104DC2AF48}" type="pres">
      <dgm:prSet presAssocID="{2D49C475-4AE2-4C3C-A2AD-0C56A3CDF037}" presName="parentLin" presStyleCnt="0"/>
      <dgm:spPr/>
    </dgm:pt>
    <dgm:pt modelId="{8C0C6C73-CD7A-4498-963D-C6A7C0B56761}" type="pres">
      <dgm:prSet presAssocID="{2D49C475-4AE2-4C3C-A2AD-0C56A3CDF037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CECA8C42-34E4-483F-8DA1-95C03AE9A8EE}" type="pres">
      <dgm:prSet presAssocID="{2D49C475-4AE2-4C3C-A2AD-0C56A3CDF037}" presName="parentText" presStyleLbl="node1" presStyleIdx="2" presStyleCnt="3" custScaleX="132781" custScaleY="13480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440FAA-1AA9-4F74-AC58-F723845B4005}" type="pres">
      <dgm:prSet presAssocID="{2D49C475-4AE2-4C3C-A2AD-0C56A3CDF037}" presName="negativeSpace" presStyleCnt="0"/>
      <dgm:spPr/>
    </dgm:pt>
    <dgm:pt modelId="{E1275BA1-F29E-408C-877F-4EE9E859F32F}" type="pres">
      <dgm:prSet presAssocID="{2D49C475-4AE2-4C3C-A2AD-0C56A3CDF037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09F8FB82-9965-4802-91AA-CC83E98F233C}" type="presOf" srcId="{0F788BC9-0944-49E0-860F-36A93F79C564}" destId="{0FE95CEF-783F-46DF-BA41-FF013897E15B}" srcOrd="1" destOrd="0" presId="urn:microsoft.com/office/officeart/2005/8/layout/list1"/>
    <dgm:cxn modelId="{7BE59C13-51CC-4B57-B38C-9E27BD93EAA0}" type="presOf" srcId="{9E871957-276D-4F81-BBE1-8EAC2C9B4749}" destId="{07EBC9DD-94BE-4689-9393-F2133AE27E54}" srcOrd="1" destOrd="0" presId="urn:microsoft.com/office/officeart/2005/8/layout/list1"/>
    <dgm:cxn modelId="{08A7AE12-138A-464E-B1C9-97482C425BA2}" type="presOf" srcId="{0F788BC9-0944-49E0-860F-36A93F79C564}" destId="{9E16527A-3ED0-488D-8211-B4DA10C1D2B6}" srcOrd="0" destOrd="0" presId="urn:microsoft.com/office/officeart/2005/8/layout/list1"/>
    <dgm:cxn modelId="{0D8B747F-4354-4725-9C04-C8ACC1D9CEA7}" type="presOf" srcId="{2D49C475-4AE2-4C3C-A2AD-0C56A3CDF037}" destId="{CECA8C42-34E4-483F-8DA1-95C03AE9A8EE}" srcOrd="1" destOrd="0" presId="urn:microsoft.com/office/officeart/2005/8/layout/list1"/>
    <dgm:cxn modelId="{DFA866F3-8E97-4194-966D-8DB7DB7CAC01}" srcId="{91A2AD0D-F073-41B7-B026-BF09F4594F5B}" destId="{0F788BC9-0944-49E0-860F-36A93F79C564}" srcOrd="0" destOrd="0" parTransId="{4E86CC05-A1FA-44B5-8871-97D8CA6452EB}" sibTransId="{37E242BB-1A6A-4A61-A9DF-12EC9FFA448F}"/>
    <dgm:cxn modelId="{E596C072-D80F-4B82-B7A6-DEC203D79CF3}" srcId="{91A2AD0D-F073-41B7-B026-BF09F4594F5B}" destId="{2D49C475-4AE2-4C3C-A2AD-0C56A3CDF037}" srcOrd="2" destOrd="0" parTransId="{5BB43BAD-E1D1-4C39-8727-9F1D48083B62}" sibTransId="{D63F87FB-A30C-4408-9EEA-99BBF4FFD0D2}"/>
    <dgm:cxn modelId="{2F1B2196-7D5D-428B-8FFD-70163D274B8C}" type="presOf" srcId="{91A2AD0D-F073-41B7-B026-BF09F4594F5B}" destId="{E325049C-9157-4A93-85B0-81A5BDCDDAE5}" srcOrd="0" destOrd="0" presId="urn:microsoft.com/office/officeart/2005/8/layout/list1"/>
    <dgm:cxn modelId="{01B523D0-D395-409D-A48C-DC457916A83D}" type="presOf" srcId="{9E871957-276D-4F81-BBE1-8EAC2C9B4749}" destId="{C949DDE2-1ED3-42E4-AF4C-BE3E17619CF8}" srcOrd="0" destOrd="0" presId="urn:microsoft.com/office/officeart/2005/8/layout/list1"/>
    <dgm:cxn modelId="{B35DE214-937E-406E-8F9D-47245D1FA03C}" srcId="{91A2AD0D-F073-41B7-B026-BF09F4594F5B}" destId="{9E871957-276D-4F81-BBE1-8EAC2C9B4749}" srcOrd="1" destOrd="0" parTransId="{6F9609B6-BCAE-4E25-BD1F-06F831175E6A}" sibTransId="{5C8C3C62-7CC7-41BA-B99F-FC101F0A9AD8}"/>
    <dgm:cxn modelId="{D75DFFB5-8D6B-4614-8C76-3A0AE9D80A57}" type="presOf" srcId="{2D49C475-4AE2-4C3C-A2AD-0C56A3CDF037}" destId="{8C0C6C73-CD7A-4498-963D-C6A7C0B56761}" srcOrd="0" destOrd="0" presId="urn:microsoft.com/office/officeart/2005/8/layout/list1"/>
    <dgm:cxn modelId="{05E45A63-8F83-4B9E-AB99-5FB0C631D1F2}" type="presParOf" srcId="{E325049C-9157-4A93-85B0-81A5BDCDDAE5}" destId="{B7BA2B18-135F-451E-8776-B6CC8411936D}" srcOrd="0" destOrd="0" presId="urn:microsoft.com/office/officeart/2005/8/layout/list1"/>
    <dgm:cxn modelId="{E5210595-C906-4155-82F4-93F03E3EBA7E}" type="presParOf" srcId="{B7BA2B18-135F-451E-8776-B6CC8411936D}" destId="{9E16527A-3ED0-488D-8211-B4DA10C1D2B6}" srcOrd="0" destOrd="0" presId="urn:microsoft.com/office/officeart/2005/8/layout/list1"/>
    <dgm:cxn modelId="{382E254A-235F-495F-80BA-36BBB22DF50F}" type="presParOf" srcId="{B7BA2B18-135F-451E-8776-B6CC8411936D}" destId="{0FE95CEF-783F-46DF-BA41-FF013897E15B}" srcOrd="1" destOrd="0" presId="urn:microsoft.com/office/officeart/2005/8/layout/list1"/>
    <dgm:cxn modelId="{7A5268B5-9826-4535-98F3-F70A4DA4F40C}" type="presParOf" srcId="{E325049C-9157-4A93-85B0-81A5BDCDDAE5}" destId="{3AD0A20D-A5B9-45DE-A36E-173358969D17}" srcOrd="1" destOrd="0" presId="urn:microsoft.com/office/officeart/2005/8/layout/list1"/>
    <dgm:cxn modelId="{927575BA-E26B-422D-AE80-6BD57497C6B8}" type="presParOf" srcId="{E325049C-9157-4A93-85B0-81A5BDCDDAE5}" destId="{61840056-AD86-4BB6-9495-323AE1C40C16}" srcOrd="2" destOrd="0" presId="urn:microsoft.com/office/officeart/2005/8/layout/list1"/>
    <dgm:cxn modelId="{16C94066-E904-4687-83D4-4617ED000C7A}" type="presParOf" srcId="{E325049C-9157-4A93-85B0-81A5BDCDDAE5}" destId="{18B490E0-F0C2-4A86-A7CB-AA2D3BD1C121}" srcOrd="3" destOrd="0" presId="urn:microsoft.com/office/officeart/2005/8/layout/list1"/>
    <dgm:cxn modelId="{B6298FA7-4ED3-4919-B778-FD1305AC10D6}" type="presParOf" srcId="{E325049C-9157-4A93-85B0-81A5BDCDDAE5}" destId="{1401C6AF-4A1E-4625-8076-CAA7B0F6DD02}" srcOrd="4" destOrd="0" presId="urn:microsoft.com/office/officeart/2005/8/layout/list1"/>
    <dgm:cxn modelId="{8B0CE84B-4016-4663-8B6B-285E65B9912B}" type="presParOf" srcId="{1401C6AF-4A1E-4625-8076-CAA7B0F6DD02}" destId="{C949DDE2-1ED3-42E4-AF4C-BE3E17619CF8}" srcOrd="0" destOrd="0" presId="urn:microsoft.com/office/officeart/2005/8/layout/list1"/>
    <dgm:cxn modelId="{0618732F-34A0-4AC3-93D3-25709D5B599A}" type="presParOf" srcId="{1401C6AF-4A1E-4625-8076-CAA7B0F6DD02}" destId="{07EBC9DD-94BE-4689-9393-F2133AE27E54}" srcOrd="1" destOrd="0" presId="urn:microsoft.com/office/officeart/2005/8/layout/list1"/>
    <dgm:cxn modelId="{97117913-CDE6-4F92-8351-C5E36EFBAB6D}" type="presParOf" srcId="{E325049C-9157-4A93-85B0-81A5BDCDDAE5}" destId="{8B765F33-8693-4B50-BF03-76AC5DEA716F}" srcOrd="5" destOrd="0" presId="urn:microsoft.com/office/officeart/2005/8/layout/list1"/>
    <dgm:cxn modelId="{E6C2F3BF-1ED6-43D8-BEA4-D9D3D8940D01}" type="presParOf" srcId="{E325049C-9157-4A93-85B0-81A5BDCDDAE5}" destId="{4A5AABAF-90B5-4613-A536-DB2D0E497079}" srcOrd="6" destOrd="0" presId="urn:microsoft.com/office/officeart/2005/8/layout/list1"/>
    <dgm:cxn modelId="{F8D89106-A5B0-4779-BBEE-F69C80E09AF0}" type="presParOf" srcId="{E325049C-9157-4A93-85B0-81A5BDCDDAE5}" destId="{A3D423A4-E88E-41E6-8AD8-CC2E22A1EF5B}" srcOrd="7" destOrd="0" presId="urn:microsoft.com/office/officeart/2005/8/layout/list1"/>
    <dgm:cxn modelId="{6CFC834C-DC33-465D-9A01-9758C6016449}" type="presParOf" srcId="{E325049C-9157-4A93-85B0-81A5BDCDDAE5}" destId="{68F093DD-8508-4CF1-9AB7-C9104DC2AF48}" srcOrd="8" destOrd="0" presId="urn:microsoft.com/office/officeart/2005/8/layout/list1"/>
    <dgm:cxn modelId="{554A8AE7-4197-4602-8B57-CD47CD46E552}" type="presParOf" srcId="{68F093DD-8508-4CF1-9AB7-C9104DC2AF48}" destId="{8C0C6C73-CD7A-4498-963D-C6A7C0B56761}" srcOrd="0" destOrd="0" presId="urn:microsoft.com/office/officeart/2005/8/layout/list1"/>
    <dgm:cxn modelId="{ADFD19C0-C1BF-4E7B-9B4C-D6DFE941D714}" type="presParOf" srcId="{68F093DD-8508-4CF1-9AB7-C9104DC2AF48}" destId="{CECA8C42-34E4-483F-8DA1-95C03AE9A8EE}" srcOrd="1" destOrd="0" presId="urn:microsoft.com/office/officeart/2005/8/layout/list1"/>
    <dgm:cxn modelId="{8C982873-489B-4C20-A2C6-ADC10C37EB0B}" type="presParOf" srcId="{E325049C-9157-4A93-85B0-81A5BDCDDAE5}" destId="{A9440FAA-1AA9-4F74-AC58-F723845B4005}" srcOrd="9" destOrd="0" presId="urn:microsoft.com/office/officeart/2005/8/layout/list1"/>
    <dgm:cxn modelId="{40D61A99-074D-4516-9EAC-FBD681249B48}" type="presParOf" srcId="{E325049C-9157-4A93-85B0-81A5BDCDDAE5}" destId="{E1275BA1-F29E-408C-877F-4EE9E859F32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D02BBD-9E09-44CF-BE8E-E6181EF85B48}">
      <dsp:nvSpPr>
        <dsp:cNvPr id="0" name=""/>
        <dsp:cNvSpPr/>
      </dsp:nvSpPr>
      <dsp:spPr>
        <a:xfrm>
          <a:off x="0" y="0"/>
          <a:ext cx="10515600" cy="5202628"/>
        </a:xfrm>
        <a:prstGeom prst="roundRect">
          <a:avLst>
            <a:gd name="adj" fmla="val 8500"/>
          </a:avLst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4037817" numCol="1" spcCol="1270" anchor="t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/>
            <a:t>Поручение Президента РФ от 23.12.2015 г. по итогам заседания </a:t>
          </a:r>
          <a:r>
            <a:rPr lang="ru-RU" sz="3200" kern="1200" dirty="0" smtClean="0"/>
            <a:t>Государственного Совета </a:t>
          </a:r>
          <a:r>
            <a:rPr lang="ru-RU" sz="3200" kern="1200" dirty="0"/>
            <a:t>РФ</a:t>
          </a:r>
        </a:p>
      </dsp:txBody>
      <dsp:txXfrm>
        <a:off x="0" y="0"/>
        <a:ext cx="10515600" cy="5202628"/>
      </dsp:txXfrm>
    </dsp:sp>
    <dsp:sp modelId="{525E441A-5060-434B-99AA-320D406B8435}">
      <dsp:nvSpPr>
        <dsp:cNvPr id="0" name=""/>
        <dsp:cNvSpPr/>
      </dsp:nvSpPr>
      <dsp:spPr>
        <a:xfrm>
          <a:off x="262890" y="1300657"/>
          <a:ext cx="1577340" cy="1630369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/>
            <a:t>2016 год</a:t>
          </a:r>
        </a:p>
      </dsp:txBody>
      <dsp:txXfrm>
        <a:off x="262890" y="1300657"/>
        <a:ext cx="1577340" cy="1630369"/>
      </dsp:txXfrm>
    </dsp:sp>
    <dsp:sp modelId="{4A403FEC-4E99-48E0-A948-D522BCE96A45}">
      <dsp:nvSpPr>
        <dsp:cNvPr id="0" name=""/>
        <dsp:cNvSpPr/>
      </dsp:nvSpPr>
      <dsp:spPr>
        <a:xfrm>
          <a:off x="262890" y="3014360"/>
          <a:ext cx="1577340" cy="1924057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50000"/>
              <a:hueOff val="111419"/>
              <a:satOff val="2985"/>
              <a:lumOff val="1315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/>
            <a:t>2017 год</a:t>
          </a:r>
        </a:p>
      </dsp:txBody>
      <dsp:txXfrm>
        <a:off x="262890" y="3014360"/>
        <a:ext cx="1577340" cy="1924057"/>
      </dsp:txXfrm>
    </dsp:sp>
    <dsp:sp modelId="{CD9903A0-0F5F-4B83-940D-63182C420C5A}">
      <dsp:nvSpPr>
        <dsp:cNvPr id="0" name=""/>
        <dsp:cNvSpPr/>
      </dsp:nvSpPr>
      <dsp:spPr>
        <a:xfrm>
          <a:off x="1953371" y="1300657"/>
          <a:ext cx="8449087" cy="3641839"/>
        </a:xfrm>
        <a:prstGeom prst="roundRect">
          <a:avLst>
            <a:gd name="adj" fmla="val 10500"/>
          </a:avLst>
        </a:prstGeom>
        <a:gradFill rotWithShape="0">
          <a:gsLst>
            <a:gs pos="0">
              <a:schemeClr val="accent1">
                <a:shade val="50000"/>
                <a:hueOff val="222839"/>
                <a:satOff val="5970"/>
                <a:lumOff val="2630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222839"/>
                <a:satOff val="5970"/>
                <a:lumOff val="2630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222839"/>
                <a:satOff val="5970"/>
                <a:lumOff val="2630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231256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400" b="1" kern="1200" baseline="0" dirty="0"/>
            <a:t>Сформирована и одобрена концепция НСУР;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400" b="1" kern="1200" baseline="0" dirty="0"/>
            <a:t>Подготовлен и согласован </a:t>
          </a:r>
          <a:r>
            <a:rPr lang="ru-RU" sz="2400" b="1" kern="1200" dirty="0"/>
            <a:t>проект «дорожной карты» </a:t>
          </a:r>
        </a:p>
      </dsp:txBody>
      <dsp:txXfrm>
        <a:off x="1953371" y="1300657"/>
        <a:ext cx="8449087" cy="3641839"/>
      </dsp:txXfrm>
    </dsp:sp>
    <dsp:sp modelId="{6FC0BCF6-5B7F-49B5-931D-6FFFEA717653}">
      <dsp:nvSpPr>
        <dsp:cNvPr id="0" name=""/>
        <dsp:cNvSpPr/>
      </dsp:nvSpPr>
      <dsp:spPr>
        <a:xfrm>
          <a:off x="2057245" y="2682346"/>
          <a:ext cx="2757218" cy="2093628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/>
            <a:t>Утверждена «дорожная карта» распоряжением Правительства РФ  </a:t>
          </a:r>
        </a:p>
      </dsp:txBody>
      <dsp:txXfrm>
        <a:off x="2057245" y="2682346"/>
        <a:ext cx="2757218" cy="2093628"/>
      </dsp:txXfrm>
    </dsp:sp>
    <dsp:sp modelId="{19912C1B-4647-40DB-AFCF-476618EC9F87}">
      <dsp:nvSpPr>
        <dsp:cNvPr id="0" name=""/>
        <dsp:cNvSpPr/>
      </dsp:nvSpPr>
      <dsp:spPr>
        <a:xfrm>
          <a:off x="5006470" y="2375020"/>
          <a:ext cx="5202059" cy="2512786"/>
        </a:xfrm>
        <a:prstGeom prst="roundRect">
          <a:avLst>
            <a:gd name="adj" fmla="val 10500"/>
          </a:avLst>
        </a:prstGeom>
        <a:gradFill rotWithShape="0">
          <a:gsLst>
            <a:gs pos="0">
              <a:schemeClr val="accent1">
                <a:shade val="50000"/>
                <a:hueOff val="222839"/>
                <a:satOff val="5970"/>
                <a:lumOff val="2630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222839"/>
                <a:satOff val="5970"/>
                <a:lumOff val="2630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222839"/>
                <a:satOff val="5970"/>
                <a:lumOff val="2630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solidFill>
            <a:srgbClr val="FF0000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1174638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>
              <a:latin typeface="+mn-lt"/>
            </a:rPr>
            <a:t>Создана </a:t>
          </a:r>
          <a:r>
            <a:rPr lang="ru-RU" sz="2000" b="1" kern="1200" spc="-20" dirty="0">
              <a:effectLst/>
              <a:latin typeface="+mn-lt"/>
              <a:ea typeface="Calibri"/>
            </a:rPr>
            <a:t>межведомственная  координационная  рабочая группа</a:t>
          </a:r>
          <a:endParaRPr lang="ru-RU" sz="2000" b="1" kern="1200" dirty="0">
            <a:latin typeface="+mn-lt"/>
          </a:endParaRPr>
        </a:p>
      </dsp:txBody>
      <dsp:txXfrm>
        <a:off x="5006470" y="2375020"/>
        <a:ext cx="5202059" cy="2512786"/>
      </dsp:txXfrm>
    </dsp:sp>
    <dsp:sp modelId="{01A8A67B-B748-4416-B417-BF153EDA3CAF}">
      <dsp:nvSpPr>
        <dsp:cNvPr id="0" name=""/>
        <dsp:cNvSpPr/>
      </dsp:nvSpPr>
      <dsp:spPr>
        <a:xfrm>
          <a:off x="5133100" y="3176926"/>
          <a:ext cx="1671455" cy="1633808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/>
            <a:t>Проработка и апробация </a:t>
          </a:r>
          <a:r>
            <a:rPr lang="ru-RU" sz="1700" b="1" kern="1200" dirty="0">
              <a:solidFill>
                <a:srgbClr val="FF0000"/>
              </a:solidFill>
            </a:rPr>
            <a:t>новой модели аттестации учителей </a:t>
          </a:r>
        </a:p>
      </dsp:txBody>
      <dsp:txXfrm>
        <a:off x="5133100" y="3176926"/>
        <a:ext cx="1671455" cy="1633808"/>
      </dsp:txXfrm>
    </dsp:sp>
    <dsp:sp modelId="{3A8AB131-2D02-4093-9E9A-F7C522897C5A}">
      <dsp:nvSpPr>
        <dsp:cNvPr id="0" name=""/>
        <dsp:cNvSpPr/>
      </dsp:nvSpPr>
      <dsp:spPr>
        <a:xfrm>
          <a:off x="6904573" y="3176926"/>
          <a:ext cx="1610023" cy="1654654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700" kern="1200" dirty="0"/>
            <a:t>Внесение изменений в номенклатуру должностей </a:t>
          </a:r>
          <a:r>
            <a:rPr lang="ru-RU" sz="1600" kern="1200" dirty="0" err="1"/>
            <a:t>пед</a:t>
          </a:r>
          <a:r>
            <a:rPr lang="ru-RU" sz="1600" kern="1200" dirty="0"/>
            <a:t> работников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/>
        </a:p>
      </dsp:txBody>
      <dsp:txXfrm>
        <a:off x="6904573" y="3176926"/>
        <a:ext cx="1610023" cy="1654654"/>
      </dsp:txXfrm>
    </dsp:sp>
    <dsp:sp modelId="{5295719D-B8D0-4547-96BA-33977FFB6F7F}">
      <dsp:nvSpPr>
        <dsp:cNvPr id="0" name=""/>
        <dsp:cNvSpPr/>
      </dsp:nvSpPr>
      <dsp:spPr>
        <a:xfrm>
          <a:off x="8607684" y="3186707"/>
          <a:ext cx="1581692" cy="1638631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kern="1200" spc="-20" dirty="0">
              <a:effectLst/>
              <a:latin typeface="+mn-lt"/>
              <a:ea typeface="Calibri"/>
              <a:cs typeface="Times New Roman"/>
            </a:rPr>
            <a:t>Разработка, обсуждение утверждение </a:t>
          </a:r>
          <a:r>
            <a:rPr lang="ru-RU" sz="1600" kern="1200" spc="-20" dirty="0" smtClean="0">
              <a:effectLst/>
              <a:latin typeface="+mn-lt"/>
              <a:ea typeface="Calibri"/>
            </a:rPr>
            <a:t>новой </a:t>
          </a:r>
          <a:r>
            <a:rPr lang="ru-RU" sz="1600" kern="1200" spc="-20" dirty="0">
              <a:effectLst/>
              <a:latin typeface="+mn-lt"/>
              <a:ea typeface="Calibri"/>
            </a:rPr>
            <a:t>редакции профстандарта педагога </a:t>
          </a:r>
          <a:endParaRPr lang="ru-RU" sz="1600" kern="1200" dirty="0">
            <a:latin typeface="+mn-lt"/>
          </a:endParaRPr>
        </a:p>
      </dsp:txBody>
      <dsp:txXfrm>
        <a:off x="8607684" y="3186707"/>
        <a:ext cx="1581692" cy="163863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5D9BE7B-A47F-4A3A-A398-BACDF875347D}">
      <dsp:nvSpPr>
        <dsp:cNvPr id="0" name=""/>
        <dsp:cNvSpPr/>
      </dsp:nvSpPr>
      <dsp:spPr>
        <a:xfrm rot="5400000">
          <a:off x="37871" y="147428"/>
          <a:ext cx="982856" cy="68799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solidFill>
                <a:schemeClr val="tx1"/>
              </a:solidFill>
            </a:rPr>
            <a:t>май </a:t>
          </a:r>
        </a:p>
      </dsp:txBody>
      <dsp:txXfrm rot="5400000">
        <a:off x="37871" y="147428"/>
        <a:ext cx="982856" cy="687999"/>
      </dsp:txXfrm>
    </dsp:sp>
    <dsp:sp modelId="{B91DC1C3-D75F-42D8-9879-CEC064A09C57}">
      <dsp:nvSpPr>
        <dsp:cNvPr id="0" name=""/>
        <dsp:cNvSpPr/>
      </dsp:nvSpPr>
      <dsp:spPr>
        <a:xfrm rot="5400000">
          <a:off x="5502285" y="-4558634"/>
          <a:ext cx="638856" cy="9756127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12700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11430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>
              <a:solidFill>
                <a:srgbClr val="FF0000"/>
              </a:solidFill>
            </a:rPr>
            <a:t>Создание</a:t>
          </a:r>
          <a:r>
            <a:rPr lang="ru-RU" sz="2000" kern="1200" dirty="0">
              <a:solidFill>
                <a:schemeClr val="tx1"/>
              </a:solidFill>
            </a:rPr>
            <a:t> </a:t>
          </a:r>
          <a:r>
            <a:rPr lang="ru-RU" sz="2000" kern="1200" dirty="0"/>
            <a:t>межведомственной координационной </a:t>
          </a:r>
          <a:r>
            <a:rPr lang="ru-RU" sz="2000" kern="1200" dirty="0">
              <a:solidFill>
                <a:srgbClr val="FF0000"/>
              </a:solidFill>
            </a:rPr>
            <a:t>рабочей группы </a:t>
          </a:r>
          <a:r>
            <a:rPr lang="ru-RU" sz="2000" kern="1200" dirty="0"/>
            <a:t>по НСУР (МКРП) </a:t>
          </a:r>
          <a:r>
            <a:rPr lang="ru-RU" sz="2000" kern="1200" dirty="0">
              <a:solidFill>
                <a:srgbClr val="FF0000"/>
              </a:solidFill>
            </a:rPr>
            <a:t>/ </a:t>
          </a:r>
          <a:r>
            <a:rPr lang="ru-RU" sz="2000" kern="1200" dirty="0">
              <a:solidFill>
                <a:schemeClr val="accent2"/>
              </a:solidFill>
            </a:rPr>
            <a:t>/</a:t>
          </a:r>
          <a:r>
            <a:rPr lang="ru-RU" sz="2000" kern="1200" dirty="0">
              <a:solidFill>
                <a:srgbClr val="FF0000"/>
              </a:solidFill>
            </a:rPr>
            <a:t>Минобрнауки России</a:t>
          </a:r>
        </a:p>
      </dsp:txBody>
      <dsp:txXfrm rot="5400000">
        <a:off x="5502285" y="-4558634"/>
        <a:ext cx="638856" cy="9756127"/>
      </dsp:txXfrm>
    </dsp:sp>
    <dsp:sp modelId="{A60CF435-A776-4BF5-9611-68E45F178131}">
      <dsp:nvSpPr>
        <dsp:cNvPr id="0" name=""/>
        <dsp:cNvSpPr/>
      </dsp:nvSpPr>
      <dsp:spPr>
        <a:xfrm rot="5400000">
          <a:off x="-161220" y="965177"/>
          <a:ext cx="1447158" cy="117614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 dirty="0"/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>
              <a:solidFill>
                <a:schemeClr val="tx1"/>
              </a:solidFill>
            </a:rPr>
            <a:t>июнь –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>
              <a:solidFill>
                <a:schemeClr val="tx1"/>
              </a:solidFill>
            </a:rPr>
            <a:t>декабрь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/>
        </a:p>
      </dsp:txBody>
      <dsp:txXfrm rot="5400000">
        <a:off x="-161220" y="965177"/>
        <a:ext cx="1447158" cy="1176149"/>
      </dsp:txXfrm>
    </dsp:sp>
    <dsp:sp modelId="{68DC9C75-7FBA-4043-BBD5-6181CE75B767}">
      <dsp:nvSpPr>
        <dsp:cNvPr id="0" name=""/>
        <dsp:cNvSpPr/>
      </dsp:nvSpPr>
      <dsp:spPr>
        <a:xfrm rot="5400000">
          <a:off x="5471820" y="-3657094"/>
          <a:ext cx="1313202" cy="10058843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12700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800" kern="1200" dirty="0"/>
        </a:p>
        <a:p>
          <a:pPr marL="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000" kern="1200" dirty="0"/>
        </a:p>
        <a:p>
          <a:pPr marL="11430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>
              <a:solidFill>
                <a:srgbClr val="FF0000"/>
              </a:solidFill>
            </a:rPr>
            <a:t>Внесение изменений в действующий Порядок </a:t>
          </a:r>
          <a:r>
            <a:rPr lang="ru-RU" sz="2000" kern="1200" dirty="0"/>
            <a:t>проведения аттестации (приказ Минобрнауки России от 7 апреля 2014 г. № 276) в части введения (использования) ЕФОМ для оценки квалификации учителей при их аттестации, </a:t>
          </a:r>
          <a:r>
            <a:rPr lang="ru-RU" sz="2000" kern="1200" dirty="0">
              <a:solidFill>
                <a:srgbClr val="FF0000"/>
              </a:solidFill>
            </a:rPr>
            <a:t>разработка </a:t>
          </a:r>
          <a:r>
            <a:rPr lang="ru-RU" sz="2000" kern="1200" dirty="0" smtClean="0">
              <a:solidFill>
                <a:srgbClr val="FF0000"/>
              </a:solidFill>
            </a:rPr>
            <a:t>модели (-ей) </a:t>
          </a:r>
          <a:r>
            <a:rPr lang="ru-RU" sz="2000" kern="1200" dirty="0">
              <a:solidFill>
                <a:srgbClr val="FF0000"/>
              </a:solidFill>
            </a:rPr>
            <a:t>аттестации </a:t>
          </a:r>
          <a:r>
            <a:rPr lang="ru-RU" sz="2000" kern="1200" dirty="0" smtClean="0">
              <a:solidFill>
                <a:schemeClr val="accent2">
                  <a:lumMod val="75000"/>
                </a:schemeClr>
              </a:solidFill>
            </a:rPr>
            <a:t>/</a:t>
          </a:r>
          <a:r>
            <a:rPr lang="ru-RU" sz="2000" kern="1200" dirty="0" smtClean="0">
              <a:solidFill>
                <a:srgbClr val="FF0000"/>
              </a:solidFill>
            </a:rPr>
            <a:t>Минобрнауки России</a:t>
          </a:r>
        </a:p>
        <a:p>
          <a:pPr marL="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000" kern="1200" dirty="0">
            <a:solidFill>
              <a:srgbClr val="FF0000"/>
            </a:solidFill>
          </a:endParaRPr>
        </a:p>
      </dsp:txBody>
      <dsp:txXfrm rot="5400000">
        <a:off x="5471820" y="-3657094"/>
        <a:ext cx="1313202" cy="10058843"/>
      </dsp:txXfrm>
    </dsp:sp>
    <dsp:sp modelId="{88AA507A-57B0-4EE3-845E-2EEA34E188C6}">
      <dsp:nvSpPr>
        <dsp:cNvPr id="0" name=""/>
        <dsp:cNvSpPr/>
      </dsp:nvSpPr>
      <dsp:spPr>
        <a:xfrm rot="5400000">
          <a:off x="-180600" y="2336687"/>
          <a:ext cx="1403991" cy="109422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solidFill>
              <a:schemeClr val="accent2">
                <a:lumMod val="75000"/>
              </a:schemeClr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50" kern="1200" dirty="0">
              <a:solidFill>
                <a:schemeClr val="tx1"/>
              </a:solidFill>
            </a:rPr>
            <a:t>май –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>
              <a:solidFill>
                <a:schemeClr val="tx1"/>
              </a:solidFill>
            </a:rPr>
            <a:t>сентябрь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700" kern="1200" dirty="0"/>
            <a:t> </a:t>
          </a:r>
        </a:p>
      </dsp:txBody>
      <dsp:txXfrm rot="5400000">
        <a:off x="-180600" y="2336687"/>
        <a:ext cx="1403991" cy="1094222"/>
      </dsp:txXfrm>
    </dsp:sp>
    <dsp:sp modelId="{44A6078F-CE3E-491D-995E-CB237A5FB9C4}">
      <dsp:nvSpPr>
        <dsp:cNvPr id="0" name=""/>
        <dsp:cNvSpPr/>
      </dsp:nvSpPr>
      <dsp:spPr>
        <a:xfrm rot="5400000">
          <a:off x="5505259" y="-2269001"/>
          <a:ext cx="1061626" cy="9915550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>
              <a:solidFill>
                <a:schemeClr val="accent1">
                  <a:lumMod val="75000"/>
                </a:schemeClr>
              </a:solidFill>
            </a:rPr>
            <a:t>Подготовка первого набора ЕФОМ и апробация </a:t>
          </a:r>
          <a:r>
            <a:rPr lang="ru-RU" sz="2000" kern="1200" dirty="0"/>
            <a:t>его в качестве механизма оценки квалификации учителей математики, русского языка и истории по желанию педагога </a:t>
          </a:r>
          <a:r>
            <a:rPr lang="ru-RU" sz="2000" kern="1200" dirty="0">
              <a:solidFill>
                <a:schemeClr val="accent1">
                  <a:lumMod val="20000"/>
                  <a:lumOff val="80000"/>
                </a:schemeClr>
              </a:solidFill>
            </a:rPr>
            <a:t>/</a:t>
          </a:r>
          <a:r>
            <a:rPr lang="ru-RU" sz="2000" kern="1200" dirty="0"/>
            <a:t> </a:t>
          </a:r>
          <a:r>
            <a:rPr lang="ru-RU" sz="2000" kern="1200" dirty="0">
              <a:solidFill>
                <a:schemeClr val="accent2">
                  <a:lumMod val="75000"/>
                </a:schemeClr>
              </a:solidFill>
            </a:rPr>
            <a:t>/ </a:t>
          </a:r>
          <a:r>
            <a:rPr lang="ru-RU" sz="2000" kern="1200" dirty="0">
              <a:solidFill>
                <a:schemeClr val="accent1">
                  <a:lumMod val="75000"/>
                </a:schemeClr>
              </a:solidFill>
            </a:rPr>
            <a:t>Рособрнадзор</a:t>
          </a:r>
          <a:r>
            <a:rPr lang="ru-RU" sz="2000" kern="1200" dirty="0">
              <a:solidFill>
                <a:schemeClr val="accent2">
                  <a:lumMod val="75000"/>
                </a:schemeClr>
              </a:solidFill>
            </a:rPr>
            <a:t>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000" kern="1200" dirty="0"/>
        </a:p>
      </dsp:txBody>
      <dsp:txXfrm rot="5400000">
        <a:off x="5505259" y="-2269001"/>
        <a:ext cx="1061626" cy="9915550"/>
      </dsp:txXfrm>
    </dsp:sp>
    <dsp:sp modelId="{33FAB6AE-B9E8-4541-B287-F8307488EDB0}">
      <dsp:nvSpPr>
        <dsp:cNvPr id="0" name=""/>
        <dsp:cNvSpPr/>
      </dsp:nvSpPr>
      <dsp:spPr>
        <a:xfrm rot="5400000">
          <a:off x="-226323" y="3695240"/>
          <a:ext cx="1497342" cy="109612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>
              <a:solidFill>
                <a:schemeClr val="tx1"/>
              </a:solidFill>
            </a:rPr>
            <a:t>декабрь</a:t>
          </a:r>
        </a:p>
      </dsp:txBody>
      <dsp:txXfrm rot="5400000">
        <a:off x="-226323" y="3695240"/>
        <a:ext cx="1497342" cy="1096127"/>
      </dsp:txXfrm>
    </dsp:sp>
    <dsp:sp modelId="{A6DF2BCE-F8D1-4C0D-B431-1F3883A28870}">
      <dsp:nvSpPr>
        <dsp:cNvPr id="0" name=""/>
        <dsp:cNvSpPr/>
      </dsp:nvSpPr>
      <dsp:spPr>
        <a:xfrm rot="5400000">
          <a:off x="5467887" y="-919254"/>
          <a:ext cx="1203657" cy="1004213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2000" kern="1200" dirty="0">
              <a:solidFill>
                <a:schemeClr val="accent1">
                  <a:lumMod val="75000"/>
                </a:schemeClr>
              </a:solidFill>
            </a:rPr>
            <a:t>Анализ результатов </a:t>
          </a:r>
          <a:r>
            <a:rPr lang="ru-RU" sz="2000" kern="1200" dirty="0"/>
            <a:t>апробации добровольного прохождения учителями оценки квалификации на основе ЕФОМ, </a:t>
          </a:r>
          <a:r>
            <a:rPr lang="ru-RU" sz="2000" kern="1200" dirty="0">
              <a:solidFill>
                <a:schemeClr val="accent1">
                  <a:lumMod val="75000"/>
                </a:schemeClr>
              </a:solidFill>
            </a:rPr>
            <a:t>внесение в МКРП предложений </a:t>
          </a:r>
          <a:r>
            <a:rPr lang="ru-RU" sz="2000" kern="1200" dirty="0"/>
            <a:t>по  встраиванию механизмов оценки в систему аттестации / </a:t>
          </a:r>
          <a:r>
            <a:rPr lang="ru-RU" sz="2000" kern="1200" dirty="0">
              <a:solidFill>
                <a:schemeClr val="accent1">
                  <a:lumMod val="75000"/>
                </a:schemeClr>
              </a:solidFill>
            </a:rPr>
            <a:t>Рособрнадзор </a:t>
          </a:r>
        </a:p>
        <a:p>
          <a:pPr marL="285750" lvl="1" indent="0" algn="l" defTabSz="2355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kern="1200" dirty="0"/>
        </a:p>
      </dsp:txBody>
      <dsp:txXfrm rot="5400000">
        <a:off x="5467887" y="-919254"/>
        <a:ext cx="1203657" cy="1004213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1840056-AD86-4BB6-9495-323AE1C40C16}">
      <dsp:nvSpPr>
        <dsp:cNvPr id="0" name=""/>
        <dsp:cNvSpPr/>
      </dsp:nvSpPr>
      <dsp:spPr>
        <a:xfrm>
          <a:off x="0" y="504139"/>
          <a:ext cx="10515600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E95CEF-783F-46DF-BA41-FF013897E15B}">
      <dsp:nvSpPr>
        <dsp:cNvPr id="0" name=""/>
        <dsp:cNvSpPr/>
      </dsp:nvSpPr>
      <dsp:spPr>
        <a:xfrm>
          <a:off x="525780" y="61339"/>
          <a:ext cx="7360920" cy="88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/>
            <a:t>МКРП формирует новую модель аттестации на основе ЕФОМ для апробации ее в 2018 г. </a:t>
          </a:r>
        </a:p>
      </dsp:txBody>
      <dsp:txXfrm>
        <a:off x="525780" y="61339"/>
        <a:ext cx="7360920" cy="885600"/>
      </dsp:txXfrm>
    </dsp:sp>
    <dsp:sp modelId="{4A5AABAF-90B5-4613-A536-DB2D0E497079}">
      <dsp:nvSpPr>
        <dsp:cNvPr id="0" name=""/>
        <dsp:cNvSpPr/>
      </dsp:nvSpPr>
      <dsp:spPr>
        <a:xfrm>
          <a:off x="0" y="1864939"/>
          <a:ext cx="10515600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EBC9DD-94BE-4689-9393-F2133AE27E54}">
      <dsp:nvSpPr>
        <dsp:cNvPr id="0" name=""/>
        <dsp:cNvSpPr/>
      </dsp:nvSpPr>
      <dsp:spPr>
        <a:xfrm>
          <a:off x="525780" y="1422139"/>
          <a:ext cx="7360920" cy="88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/>
            <a:t>В порядок аттестации внесены необходимые для апробации изменения / Минобрнауки России</a:t>
          </a:r>
        </a:p>
      </dsp:txBody>
      <dsp:txXfrm>
        <a:off x="525780" y="1422139"/>
        <a:ext cx="7360920" cy="885600"/>
      </dsp:txXfrm>
    </dsp:sp>
    <dsp:sp modelId="{E1275BA1-F29E-408C-877F-4EE9E859F32F}">
      <dsp:nvSpPr>
        <dsp:cNvPr id="0" name=""/>
        <dsp:cNvSpPr/>
      </dsp:nvSpPr>
      <dsp:spPr>
        <a:xfrm>
          <a:off x="0" y="3533998"/>
          <a:ext cx="10515600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CA8C42-34E4-483F-8DA1-95C03AE9A8EE}">
      <dsp:nvSpPr>
        <dsp:cNvPr id="0" name=""/>
        <dsp:cNvSpPr/>
      </dsp:nvSpPr>
      <dsp:spPr>
        <a:xfrm>
          <a:off x="525780" y="2782939"/>
          <a:ext cx="9773903" cy="11938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/>
            <a:t>Подготовлена основа для разработки основного массива наборов ЕФОМ, </a:t>
          </a:r>
          <a:r>
            <a:rPr lang="ru-RU" sz="2400" kern="1200" dirty="0" smtClean="0"/>
            <a:t>сформированных на </a:t>
          </a:r>
          <a:r>
            <a:rPr lang="ru-RU" sz="2400" kern="1200" dirty="0"/>
            <a:t>основе ФГОС  и Профстандарта / </a:t>
          </a:r>
          <a:r>
            <a:rPr lang="ru-RU" sz="2400" kern="1200" dirty="0">
              <a:solidFill>
                <a:schemeClr val="bg1"/>
              </a:solidFill>
            </a:rPr>
            <a:t>Рособрнадзор и Минобрнауки России</a:t>
          </a:r>
        </a:p>
      </dsp:txBody>
      <dsp:txXfrm>
        <a:off x="525780" y="2782939"/>
        <a:ext cx="9773903" cy="11938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391CEF-BCAE-4766-9895-3AC057C942DC}" type="datetimeFigureOut">
              <a:rPr lang="ru-RU" smtClean="0"/>
              <a:pPr/>
              <a:t>18.05.2017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93586D-ED53-4EE9-A23E-BE544E1188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858168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7-04-26T05:47:41.920"/>
    </inkml:context>
    <inkml:brush xml:id="br0">
      <inkml:brushProperty name="width" value="0.2" units="cm"/>
      <inkml:brushProperty name="height" value="0.4" units="cm"/>
      <inkml:brushProperty name="color" value="#00FF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7-04-26T05:47:41.920"/>
    </inkml:context>
    <inkml:brush xml:id="br0">
      <inkml:brushProperty name="width" value="0.2" units="cm"/>
      <inkml:brushProperty name="height" value="0.4" units="cm"/>
      <inkml:brushProperty name="color" value="#00FF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0650CF-66C1-D549-80E1-EAA2C63765C9}" type="datetimeFigureOut">
              <a:rPr lang="ru-RU" smtClean="0"/>
              <a:pPr/>
              <a:t>18.05.2017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B2ABA2-0A71-0149-8C19-97A6FC2DE57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10319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B2ABA2-0A71-0149-8C19-97A6FC2DE57F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63942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B2ABA2-0A71-0149-8C19-97A6FC2DE57F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336770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B2ABA2-0A71-0149-8C19-97A6FC2DE57F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10127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3EF8-4D1E-4C41-8D95-7523E5F8FF06}" type="datetimeFigureOut">
              <a:rPr lang="ru-RU" smtClean="0"/>
              <a:pPr/>
              <a:t>18.05.2017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98C5-3931-494C-8A6E-07C226C009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2575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3EF8-4D1E-4C41-8D95-7523E5F8FF06}" type="datetimeFigureOut">
              <a:rPr lang="ru-RU" smtClean="0"/>
              <a:pPr/>
              <a:t>18.05.2017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98C5-3931-494C-8A6E-07C226C009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4790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3EF8-4D1E-4C41-8D95-7523E5F8FF06}" type="datetimeFigureOut">
              <a:rPr lang="ru-RU" smtClean="0"/>
              <a:pPr/>
              <a:t>18.05.2017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98C5-3931-494C-8A6E-07C226C009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486469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3EF8-4D1E-4C41-8D95-7523E5F8FF0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18.05.2017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98C5-3931-494C-8A6E-07C226C009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08595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3EF8-4D1E-4C41-8D95-7523E5F8FF0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18.05.2017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98C5-3931-494C-8A6E-07C226C009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79254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3EF8-4D1E-4C41-8D95-7523E5F8FF0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18.05.2017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98C5-3931-494C-8A6E-07C226C009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45058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3EF8-4D1E-4C41-8D95-7523E5F8FF0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18.05.2017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98C5-3931-494C-8A6E-07C226C009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11425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3EF8-4D1E-4C41-8D95-7523E5F8FF0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18.05.2017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98C5-3931-494C-8A6E-07C226C009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12902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3EF8-4D1E-4C41-8D95-7523E5F8FF0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18.05.2017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98C5-3931-494C-8A6E-07C226C009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47252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3EF8-4D1E-4C41-8D95-7523E5F8FF0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18.05.2017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98C5-3931-494C-8A6E-07C226C009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66074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3EF8-4D1E-4C41-8D95-7523E5F8FF0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18.05.2017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98C5-3931-494C-8A6E-07C226C009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4387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3EF8-4D1E-4C41-8D95-7523E5F8FF06}" type="datetimeFigureOut">
              <a:rPr lang="ru-RU" smtClean="0"/>
              <a:pPr/>
              <a:t>18.05.2017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98C5-3931-494C-8A6E-07C226C009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56109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3EF8-4D1E-4C41-8D95-7523E5F8FF0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18.05.2017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98C5-3931-494C-8A6E-07C226C009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38855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3EF8-4D1E-4C41-8D95-7523E5F8FF0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18.05.2017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98C5-3931-494C-8A6E-07C226C009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92861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3EF8-4D1E-4C41-8D95-7523E5F8FF0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18.05.2017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98C5-3931-494C-8A6E-07C226C009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21577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3EF8-4D1E-4C41-8D95-7523E5F8FF0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18.05.2017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98C5-3931-494C-8A6E-07C226C009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3325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3EF8-4D1E-4C41-8D95-7523E5F8FF0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18.05.2017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98C5-3931-494C-8A6E-07C226C009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20510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3EF8-4D1E-4C41-8D95-7523E5F8FF0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18.05.2017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98C5-3931-494C-8A6E-07C226C009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199420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3EF8-4D1E-4C41-8D95-7523E5F8FF0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18.05.2017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98C5-3931-494C-8A6E-07C226C009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97845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3EF8-4D1E-4C41-8D95-7523E5F8FF0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18.05.2017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98C5-3931-494C-8A6E-07C226C009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76341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3EF8-4D1E-4C41-8D95-7523E5F8FF0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18.05.2017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98C5-3931-494C-8A6E-07C226C009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74393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3EF8-4D1E-4C41-8D95-7523E5F8FF0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18.05.2017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98C5-3931-494C-8A6E-07C226C009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5779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3EF8-4D1E-4C41-8D95-7523E5F8FF06}" type="datetimeFigureOut">
              <a:rPr lang="ru-RU" smtClean="0"/>
              <a:pPr/>
              <a:t>18.05.2017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98C5-3931-494C-8A6E-07C226C009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8527806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3EF8-4D1E-4C41-8D95-7523E5F8FF0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18.05.2017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98C5-3931-494C-8A6E-07C226C009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443873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3EF8-4D1E-4C41-8D95-7523E5F8FF0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18.05.2017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98C5-3931-494C-8A6E-07C226C009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855831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3EF8-4D1E-4C41-8D95-7523E5F8FF0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18.05.2017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98C5-3931-494C-8A6E-07C226C009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54286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3EF8-4D1E-4C41-8D95-7523E5F8FF0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18.05.2017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98C5-3931-494C-8A6E-07C226C009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311722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dshayahmetov\Desktop\плашка больша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370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 useBgFill="1">
        <p:nvSpPr>
          <p:cNvPr id="5" name="Скругленный прямоугольник 4"/>
          <p:cNvSpPr/>
          <p:nvPr/>
        </p:nvSpPr>
        <p:spPr bwMode="white">
          <a:xfrm>
            <a:off x="7213601" y="3962400"/>
            <a:ext cx="4085167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pic>
        <p:nvPicPr>
          <p:cNvPr id="6" name="Picture 3" descr="C:\Users\dshayahmetov\Desktop\gerbminobrnauki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418" y="404813"/>
            <a:ext cx="1926167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23392" y="2231676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32700" y="3900489"/>
            <a:ext cx="2590800" cy="5032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>
              <a:spcBef>
                <a:spcPts val="300"/>
              </a:spcBef>
              <a:buClr>
                <a:srgbClr val="D1D7B5"/>
              </a:buClr>
              <a:buFont typeface="Georgia" pitchFamily="18" charset="0"/>
              <a:buNone/>
              <a:defRPr sz="2400">
                <a:solidFill>
                  <a:schemeClr val="tx2"/>
                </a:solidFill>
                <a:latin typeface="Calibri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ru-RU" dirty="0">
              <a:solidFill>
                <a:srgbClr val="1F497D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71919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184" y="549276"/>
            <a:ext cx="11713633" cy="576263"/>
          </a:xfrm>
        </p:spPr>
        <p:txBody>
          <a:bodyPr>
            <a:noAutofit/>
          </a:bodyPr>
          <a:lstStyle>
            <a:lvl1pPr>
              <a:defRPr kumimoji="0" lang="ru-RU" sz="2000" b="1" kern="120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9350" y="1268412"/>
            <a:ext cx="11713301" cy="540067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Дата 27"/>
          <p:cNvSpPr>
            <a:spLocks noGrp="1"/>
          </p:cNvSpPr>
          <p:nvPr>
            <p:ph type="dt" sz="half" idx="10"/>
          </p:nvPr>
        </p:nvSpPr>
        <p:spPr>
          <a:xfrm>
            <a:off x="8921751" y="1"/>
            <a:ext cx="2012949" cy="333375"/>
          </a:xfrm>
          <a:prstGeom prst="rect">
            <a:avLst/>
          </a:prstGeom>
        </p:spPr>
        <p:txBody>
          <a:bodyPr vert="horz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lang="ru-RU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dirty="0">
              <a:solidFill>
                <a:prstClr val="white"/>
              </a:solidFill>
            </a:endParaRPr>
          </a:p>
        </p:txBody>
      </p:sp>
      <p:sp>
        <p:nvSpPr>
          <p:cNvPr id="5" name="Номер слайда 28"/>
          <p:cNvSpPr>
            <a:spLocks noGrp="1"/>
          </p:cNvSpPr>
          <p:nvPr>
            <p:ph type="sldNum" sz="quarter" idx="11"/>
          </p:nvPr>
        </p:nvSpPr>
        <p:spPr>
          <a:xfrm>
            <a:off x="10943167" y="1589"/>
            <a:ext cx="996951" cy="331787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CFF0C7A-C115-4C08-94D8-5D10973829FF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069900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349" y="549276"/>
            <a:ext cx="11713468" cy="576263"/>
          </a:xfrm>
        </p:spPr>
        <p:txBody>
          <a:bodyPr>
            <a:noAutofit/>
          </a:bodyPr>
          <a:lstStyle>
            <a:lvl1pPr>
              <a:defRPr lang="en-US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Дата 27"/>
          <p:cNvSpPr>
            <a:spLocks noGrp="1"/>
          </p:cNvSpPr>
          <p:nvPr>
            <p:ph type="dt" sz="half" idx="10"/>
          </p:nvPr>
        </p:nvSpPr>
        <p:spPr>
          <a:xfrm>
            <a:off x="8921751" y="1"/>
            <a:ext cx="2012949" cy="333375"/>
          </a:xfrm>
          <a:prstGeom prst="rect">
            <a:avLst/>
          </a:prstGeom>
        </p:spPr>
        <p:txBody>
          <a:bodyPr vert="horz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lang="ru-RU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dirty="0">
              <a:solidFill>
                <a:prstClr val="white"/>
              </a:solidFill>
            </a:endParaRPr>
          </a:p>
        </p:txBody>
      </p:sp>
      <p:sp>
        <p:nvSpPr>
          <p:cNvPr id="4" name="Номер слайда 28"/>
          <p:cNvSpPr>
            <a:spLocks noGrp="1"/>
          </p:cNvSpPr>
          <p:nvPr>
            <p:ph type="sldNum" sz="quarter" idx="11"/>
          </p:nvPr>
        </p:nvSpPr>
        <p:spPr>
          <a:xfrm>
            <a:off x="10943167" y="1589"/>
            <a:ext cx="996951" cy="331787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6BAE7A5-0D26-4DB3-98CC-EF5DBC218BBD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605001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088555" y="692696"/>
            <a:ext cx="864096" cy="5936704"/>
          </a:xfrm>
        </p:spPr>
        <p:txBody>
          <a:bodyPr vert="eaVert">
            <a:normAutofit/>
          </a:bodyPr>
          <a:lstStyle>
            <a:lvl1pPr>
              <a:defRPr kumimoji="0" lang="ru-RU" sz="20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39184" y="692696"/>
            <a:ext cx="10657349" cy="5976392"/>
          </a:xfrm>
        </p:spPr>
        <p:txBody>
          <a:bodyPr vert="eaVert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Дата 27"/>
          <p:cNvSpPr>
            <a:spLocks noGrp="1"/>
          </p:cNvSpPr>
          <p:nvPr>
            <p:ph type="dt" sz="half" idx="10"/>
          </p:nvPr>
        </p:nvSpPr>
        <p:spPr>
          <a:xfrm>
            <a:off x="8921751" y="1"/>
            <a:ext cx="2012949" cy="333375"/>
          </a:xfrm>
          <a:prstGeom prst="rect">
            <a:avLst/>
          </a:prstGeom>
        </p:spPr>
        <p:txBody>
          <a:bodyPr vert="horz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lang="ru-RU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dirty="0">
              <a:solidFill>
                <a:prstClr val="white"/>
              </a:solidFill>
            </a:endParaRPr>
          </a:p>
        </p:txBody>
      </p:sp>
      <p:sp>
        <p:nvSpPr>
          <p:cNvPr id="5" name="Номер слайда 28"/>
          <p:cNvSpPr>
            <a:spLocks noGrp="1"/>
          </p:cNvSpPr>
          <p:nvPr>
            <p:ph type="sldNum" sz="quarter" idx="11"/>
          </p:nvPr>
        </p:nvSpPr>
        <p:spPr>
          <a:xfrm>
            <a:off x="10943167" y="1589"/>
            <a:ext cx="996951" cy="331787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2B56842-20F4-4E00-B900-399B6751DC4D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6614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3EF8-4D1E-4C41-8D95-7523E5F8FF06}" type="datetimeFigureOut">
              <a:rPr lang="ru-RU" smtClean="0"/>
              <a:pPr/>
              <a:t>18.05.2017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98C5-3931-494C-8A6E-07C226C009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94710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3EF8-4D1E-4C41-8D95-7523E5F8FF06}" type="datetimeFigureOut">
              <a:rPr lang="ru-RU" smtClean="0"/>
              <a:pPr/>
              <a:t>18.05.2017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98C5-3931-494C-8A6E-07C226C009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13822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3EF8-4D1E-4C41-8D95-7523E5F8FF06}" type="datetimeFigureOut">
              <a:rPr lang="ru-RU" smtClean="0"/>
              <a:pPr/>
              <a:t>18.05.2017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98C5-3931-494C-8A6E-07C226C009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70999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3EF8-4D1E-4C41-8D95-7523E5F8FF06}" type="datetimeFigureOut">
              <a:rPr lang="ru-RU" smtClean="0"/>
              <a:pPr/>
              <a:t>18.05.2017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98C5-3931-494C-8A6E-07C226C009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82400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3EF8-4D1E-4C41-8D95-7523E5F8FF06}" type="datetimeFigureOut">
              <a:rPr lang="ru-RU" smtClean="0"/>
              <a:pPr/>
              <a:t>18.05.2017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98C5-3931-494C-8A6E-07C226C009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53074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3EF8-4D1E-4C41-8D95-7523E5F8FF06}" type="datetimeFigureOut">
              <a:rPr lang="ru-RU" smtClean="0"/>
              <a:pPr/>
              <a:t>18.05.2017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98C5-3931-494C-8A6E-07C226C009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6094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6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image" Target="../media/image2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37.xml"/><Relationship Id="rId9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E3EF8-4D1E-4C41-8D95-7523E5F8FF06}" type="datetimeFigureOut">
              <a:rPr lang="ru-RU" smtClean="0"/>
              <a:pPr/>
              <a:t>18.05.2017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D98C5-3931-494C-8A6E-07C226C009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56251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E3EF8-4D1E-4C41-8D95-7523E5F8FF0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18.05.2017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D98C5-3931-494C-8A6E-07C226C009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3923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E3EF8-4D1E-4C41-8D95-7523E5F8FF0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18.05.2017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D98C5-3931-494C-8A6E-07C226C009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7483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" descr="C:\Users\dshayahmetov\Desktop\Плашка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" y="-3175"/>
            <a:ext cx="12189884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 useBgFill="1">
        <p:nvSpPr>
          <p:cNvPr id="33" name="Скругленный прямоугольник 32"/>
          <p:cNvSpPr/>
          <p:nvPr/>
        </p:nvSpPr>
        <p:spPr bwMode="white">
          <a:xfrm>
            <a:off x="7209367" y="496889"/>
            <a:ext cx="4085167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028" name="Заголовок 21"/>
          <p:cNvSpPr>
            <a:spLocks noGrp="1"/>
          </p:cNvSpPr>
          <p:nvPr>
            <p:ph type="title"/>
          </p:nvPr>
        </p:nvSpPr>
        <p:spPr bwMode="auto">
          <a:xfrm>
            <a:off x="239185" y="549276"/>
            <a:ext cx="11713633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  <a:endParaRPr lang="en-US" altLang="ru-RU"/>
          </a:p>
        </p:txBody>
      </p:sp>
      <p:sp>
        <p:nvSpPr>
          <p:cNvPr id="1029" name="Текст 12"/>
          <p:cNvSpPr>
            <a:spLocks noGrp="1"/>
          </p:cNvSpPr>
          <p:nvPr>
            <p:ph type="body" idx="1"/>
          </p:nvPr>
        </p:nvSpPr>
        <p:spPr bwMode="auto">
          <a:xfrm>
            <a:off x="239185" y="1268414"/>
            <a:ext cx="11713633" cy="530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0898717" y="1588"/>
            <a:ext cx="1016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B6E4B25-A4EE-4AA4-8E13-05F693EE282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pic>
        <p:nvPicPr>
          <p:cNvPr id="1031" name="Picture 3" descr="C:\Users\dshayahmetov\Desktop\gerbminobrnauki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4884" y="15876"/>
            <a:ext cx="49953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5" descr="C:\Users\dshayahmetov\Desktop\Минобрнауки2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19667" y="134939"/>
            <a:ext cx="2880784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3" descr="C:\Users\dshayahmetov\Desktop\России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191933" y="114301"/>
            <a:ext cx="17526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210137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2000" b="1" kern="1200" dirty="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Cambria" pitchFamily="18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D1D7B5"/>
        </a:buClr>
        <a:buFont typeface="Georgia" pitchFamily="18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D1D7B5"/>
        </a:buClr>
        <a:buFont typeface="Georgia" pitchFamily="18" charset="0"/>
        <a:buChar char="▫"/>
        <a:defRPr sz="1400" kern="1200">
          <a:solidFill>
            <a:srgbClr val="D1D7B5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1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11" Type="http://schemas.openxmlformats.org/officeDocument/2006/relationships/image" Target="../media/image18.png"/><Relationship Id="rId5" Type="http://schemas.microsoft.com/office/2007/relationships/hdphoto" Target="../media/hdphoto1.wdp"/><Relationship Id="rId10" Type="http://schemas.openxmlformats.org/officeDocument/2006/relationships/image" Target="../media/image17.png"/><Relationship Id="rId4" Type="http://schemas.openxmlformats.org/officeDocument/2006/relationships/image" Target="../media/image12.png"/><Relationship Id="rId9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Объект 1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537" indent="0" algn="ctr">
              <a:buNone/>
            </a:pPr>
            <a:endParaRPr lang="ru-RU" sz="4000" dirty="0">
              <a:solidFill>
                <a:srgbClr val="0070C0"/>
              </a:solidFill>
            </a:endParaRPr>
          </a:p>
          <a:p>
            <a:pPr marL="109537" indent="0" algn="ctr">
              <a:buNone/>
            </a:pPr>
            <a:endParaRPr lang="ru-RU" sz="4000" dirty="0">
              <a:solidFill>
                <a:srgbClr val="0070C0"/>
              </a:solidFill>
            </a:endParaRPr>
          </a:p>
          <a:p>
            <a:pPr marL="109537" indent="0" algn="ctr">
              <a:buNone/>
            </a:pPr>
            <a:r>
              <a:rPr lang="ru-RU" sz="4000" dirty="0" smtClean="0">
                <a:solidFill>
                  <a:srgbClr val="0070C0"/>
                </a:solidFill>
              </a:rPr>
              <a:t>Нормативно-правовые аспекты формирования национальной системы учительского роста</a:t>
            </a:r>
            <a:endParaRPr lang="ru-RU" sz="4000" dirty="0">
              <a:solidFill>
                <a:srgbClr val="0070C0"/>
              </a:solidFill>
            </a:endParaRPr>
          </a:p>
          <a:p>
            <a:pPr marL="109537" indent="0" algn="ctr">
              <a:buNone/>
            </a:pPr>
            <a:endParaRPr lang="ru-RU" sz="4000" dirty="0">
              <a:solidFill>
                <a:srgbClr val="0070C0"/>
              </a:solidFill>
            </a:endParaRPr>
          </a:p>
          <a:p>
            <a:pPr marL="0" lvl="0" indent="0" algn="r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None/>
            </a:pPr>
            <a:r>
              <a:rPr lang="ru-RU" sz="2400" dirty="0" smtClean="0">
                <a:solidFill>
                  <a:prstClr val="black"/>
                </a:solidFill>
              </a:rPr>
              <a:t> 18 мая 2017 </a:t>
            </a:r>
            <a:r>
              <a:rPr lang="ru-RU" sz="2400" dirty="0">
                <a:solidFill>
                  <a:prstClr val="black"/>
                </a:solidFill>
              </a:rPr>
              <a:t>г.</a:t>
            </a:r>
          </a:p>
          <a:p>
            <a:pPr marL="109537" indent="0" algn="ctr">
              <a:buNone/>
            </a:pPr>
            <a:r>
              <a:rPr lang="ru-RU" sz="4000" dirty="0">
                <a:solidFill>
                  <a:srgbClr val="0070C0"/>
                </a:solidFill>
              </a:rPr>
              <a:t> </a:t>
            </a:r>
            <a:endParaRPr lang="ru-RU" sz="4000" spc="11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xmlns="" Requires="p14">
          <p:contentPart p14:bwMode="auto" r:id="rId2">
            <p14:nvContentPartPr>
              <p14:cNvPr id="3" name="Рукописный ввод 2"/>
              <p14:cNvContentPartPr/>
              <p14:nvPr/>
            </p14:nvContentPartPr>
            <p14:xfrm>
              <a:off x="901580" y="342560"/>
              <a:ext cx="360" cy="360"/>
            </p14:xfrm>
          </p:contentPart>
        </mc:Choice>
        <mc:Fallback>
          <p:pic>
            <p:nvPicPr>
              <p:cNvPr id="3" name="Рукописный ввод 2"/>
              <p:cNvPicPr/>
              <p:nvPr/>
            </p:nvPicPr>
            <p:blipFill/>
            <p:spPr/>
          </p:pic>
        </mc:Fallback>
      </mc:AlternateContent>
      <p:sp>
        <p:nvSpPr>
          <p:cNvPr id="2" name="Прямоугольник 1"/>
          <p:cNvSpPr/>
          <p:nvPr/>
        </p:nvSpPr>
        <p:spPr>
          <a:xfrm>
            <a:off x="3048000" y="2967335"/>
            <a:ext cx="609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4000" dirty="0">
                <a:solidFill>
                  <a:srgbClr val="0070C0"/>
                </a:solidFill>
              </a:rPr>
              <a:t/>
            </a:r>
            <a:br>
              <a:rPr lang="ru-RU" sz="4000" dirty="0">
                <a:solidFill>
                  <a:srgbClr val="0070C0"/>
                </a:solidFill>
              </a:rPr>
            </a:br>
            <a:endParaRPr lang="ru-RU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8948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682" y="365125"/>
            <a:ext cx="9033678" cy="105571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t">
            <a:normAutofit fontScale="90000"/>
          </a:bodyPr>
          <a:lstStyle/>
          <a:p>
            <a:pPr algn="ctr"/>
            <a:r>
              <a:rPr lang="ru-RU" b="1" dirty="0">
                <a:solidFill>
                  <a:schemeClr val="accent5"/>
                </a:solidFill>
              </a:rPr>
              <a:t>Поручение Президента              Российской Федерации                               </a:t>
            </a:r>
            <a:r>
              <a:rPr lang="ru-RU" sz="3600" b="1" dirty="0">
                <a:solidFill>
                  <a:schemeClr val="accent5"/>
                </a:solidFill>
              </a:rPr>
              <a:t>(по итогам заседания Государственного совета</a:t>
            </a:r>
            <a:br>
              <a:rPr lang="ru-RU" sz="3600" b="1" dirty="0">
                <a:solidFill>
                  <a:schemeClr val="accent5"/>
                </a:solidFill>
              </a:rPr>
            </a:br>
            <a:r>
              <a:rPr lang="ru-RU" sz="3600" b="1" dirty="0">
                <a:solidFill>
                  <a:schemeClr val="accent5"/>
                </a:solidFill>
              </a:rPr>
              <a:t>Российской Федерации 23 декабря 2015 г.)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8120" y="2574925"/>
            <a:ext cx="10515600" cy="409225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1. Правительству Российской Федерации:</a:t>
            </a:r>
          </a:p>
          <a:p>
            <a:r>
              <a:rPr lang="ru-RU" dirty="0"/>
              <a:t>г) обеспечить </a:t>
            </a:r>
            <a:r>
              <a:rPr lang="ru-RU" dirty="0">
                <a:solidFill>
                  <a:srgbClr val="FF0000"/>
                </a:solidFill>
              </a:rPr>
              <a:t>формирование национальной системы                     учительского роста</a:t>
            </a:r>
            <a:r>
              <a:rPr lang="ru-RU" dirty="0"/>
              <a:t>, направленной, в частности,  на               установление для педагогических работников </a:t>
            </a:r>
            <a:r>
              <a:rPr lang="ru-RU" dirty="0">
                <a:solidFill>
                  <a:srgbClr val="FF0000"/>
                </a:solidFill>
              </a:rPr>
              <a:t>уровней                владения профессиональными компетенциями,                    подтверждаемыми результатами аттестации</a:t>
            </a:r>
            <a:r>
              <a:rPr lang="ru-RU" dirty="0"/>
              <a:t>, а также на учёт               мнения выпускников общеобразовательных организаций, но не ранее чем через четыре года после окончания ими обучения в таких организациях, предусмотрев издание соответствующих нормативных правовых актов. </a:t>
            </a:r>
          </a:p>
          <a:p>
            <a:r>
              <a:rPr lang="ru-RU" dirty="0"/>
              <a:t>Доклад – до 1 июля 2016 г., далее – ежегодно.</a:t>
            </a:r>
          </a:p>
        </p:txBody>
      </p:sp>
      <p:pic>
        <p:nvPicPr>
          <p:cNvPr id="4102" name="Picture 6" descr="Владимир Владимирович Пути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010015" y="258445"/>
            <a:ext cx="3048000" cy="4572000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62019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69780"/>
          </a:xfrm>
          <a:solidFill>
            <a:schemeClr val="accent2"/>
          </a:solidFill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</a:rPr>
              <a:t>Концептуальные предложения формирования </a:t>
            </a:r>
            <a:r>
              <a:rPr lang="ru-RU" sz="3600" b="1" dirty="0">
                <a:solidFill>
                  <a:schemeClr val="bg1"/>
                </a:solidFill>
              </a:rPr>
              <a:t>НСУР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 </a:t>
            </a:r>
            <a:r>
              <a:rPr lang="ru-RU" dirty="0"/>
              <a:t>создать систему стимулов для профессионального роста учителей на основе общефедеральной (объективной и независимой) оценки уровня необходимой квалификации учителей;</a:t>
            </a:r>
          </a:p>
          <a:p>
            <a:r>
              <a:rPr lang="ru-RU" dirty="0" smtClean="0"/>
              <a:t>установить </a:t>
            </a:r>
            <a:r>
              <a:rPr lang="ru-RU" dirty="0"/>
              <a:t>единые для Российской Федерации требования к уровневому профессиональному квалификационному испытанию (аттестации);</a:t>
            </a:r>
          </a:p>
          <a:p>
            <a:r>
              <a:rPr lang="ru-RU" dirty="0"/>
              <a:t> создать систему учительских должностей как государственный механизм карьерного роста учителя без ухода из профессии, подготовив соответствующие изменения (новую редакцию) </a:t>
            </a:r>
            <a:r>
              <a:rPr lang="ru-RU" dirty="0" err="1"/>
              <a:t>Профстандарта</a:t>
            </a:r>
            <a:r>
              <a:rPr lang="ru-RU" dirty="0"/>
              <a:t> педагога.</a:t>
            </a:r>
          </a:p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95949" y="1434906"/>
            <a:ext cx="8048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680154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6438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haroni" panose="02010803020104030203" pitchFamily="2" charset="-79"/>
              </a:rPr>
              <a:t>Национальная система учительского роста  (НСУР)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29702155"/>
              </p:ext>
            </p:extLst>
          </p:nvPr>
        </p:nvGraphicFramePr>
        <p:xfrm>
          <a:off x="838200" y="1366984"/>
          <a:ext cx="10515600" cy="52026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Стрелка вниз 4"/>
          <p:cNvSpPr/>
          <p:nvPr/>
        </p:nvSpPr>
        <p:spPr>
          <a:xfrm>
            <a:off x="5458690" y="1237674"/>
            <a:ext cx="729673" cy="258618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2576945" y="3352800"/>
            <a:ext cx="36021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V="1">
            <a:off x="2576945" y="4886036"/>
            <a:ext cx="360219" cy="923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5551055" y="4064000"/>
            <a:ext cx="44334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Соединительная линия уступом 16"/>
          <p:cNvCxnSpPr/>
          <p:nvPr/>
        </p:nvCxnSpPr>
        <p:spPr>
          <a:xfrm rot="16200000" flipH="1">
            <a:off x="7499927" y="4987636"/>
            <a:ext cx="406400" cy="203200"/>
          </a:xfrm>
          <a:prstGeom prst="bentConnector3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Соединительная линия уступом 18"/>
          <p:cNvCxnSpPr/>
          <p:nvPr/>
        </p:nvCxnSpPr>
        <p:spPr>
          <a:xfrm rot="16200000" flipH="1">
            <a:off x="9217891" y="4978400"/>
            <a:ext cx="397162" cy="230909"/>
          </a:xfrm>
          <a:prstGeom prst="bentConnector3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Стрелка вниз 19"/>
          <p:cNvSpPr/>
          <p:nvPr/>
        </p:nvSpPr>
        <p:spPr>
          <a:xfrm>
            <a:off x="7352145" y="4520558"/>
            <a:ext cx="701964" cy="203200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>
            <a:off x="9231744" y="4529085"/>
            <a:ext cx="600365" cy="203200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69914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812800" y="320071"/>
            <a:ext cx="9864436" cy="947990"/>
          </a:xfr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t">
            <a:normAutofit/>
          </a:bodyPr>
          <a:lstStyle/>
          <a:p>
            <a:pPr algn="ctr"/>
            <a:r>
              <a:rPr lang="ru-RU" sz="1500" b="1" dirty="0">
                <a:solidFill>
                  <a:schemeClr val="bg1"/>
                </a:solidFill>
              </a:rPr>
              <a:t/>
            </a:r>
            <a:br>
              <a:rPr lang="ru-RU" sz="1500" b="1" dirty="0">
                <a:solidFill>
                  <a:schemeClr val="bg1"/>
                </a:solidFill>
              </a:rPr>
            </a:br>
            <a:r>
              <a:rPr lang="ru-RU" sz="4000" b="1" dirty="0">
                <a:solidFill>
                  <a:schemeClr val="bg1"/>
                </a:solidFill>
              </a:rPr>
              <a:t>Система аттестации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20040" y="1268061"/>
            <a:ext cx="56692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i="1" u="sng" dirty="0">
                <a:solidFill>
                  <a:prstClr val="black"/>
                </a:solidFill>
              </a:rPr>
              <a:t>В настоящее время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903720" y="1268061"/>
            <a:ext cx="46024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i="1" u="sng" dirty="0">
                <a:solidFill>
                  <a:prstClr val="black"/>
                </a:solidFill>
              </a:rPr>
              <a:t>Согласно предлагаемой модели НСУР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96240" y="1791281"/>
            <a:ext cx="5486400" cy="489364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ru-RU" sz="2400" dirty="0">
                <a:solidFill>
                  <a:prstClr val="black"/>
                </a:solidFill>
              </a:rPr>
              <a:t>– подтверждение соответствия</a:t>
            </a:r>
          </a:p>
          <a:p>
            <a:r>
              <a:rPr lang="ru-RU" sz="2400" dirty="0">
                <a:solidFill>
                  <a:prstClr val="black"/>
                </a:solidFill>
              </a:rPr>
              <a:t>   занимаемой должности</a:t>
            </a:r>
          </a:p>
          <a:p>
            <a:r>
              <a:rPr lang="ru-RU" sz="2400" i="1" dirty="0">
                <a:solidFill>
                  <a:prstClr val="black"/>
                </a:solidFill>
              </a:rPr>
              <a:t>   или</a:t>
            </a:r>
          </a:p>
          <a:p>
            <a:r>
              <a:rPr lang="ru-RU" sz="2400" dirty="0">
                <a:solidFill>
                  <a:prstClr val="black"/>
                </a:solidFill>
              </a:rPr>
              <a:t>– установление квалификационной</a:t>
            </a:r>
          </a:p>
          <a:p>
            <a:r>
              <a:rPr lang="ru-RU" sz="2400" dirty="0">
                <a:solidFill>
                  <a:prstClr val="black"/>
                </a:solidFill>
              </a:rPr>
              <a:t>   категории</a:t>
            </a:r>
            <a:endParaRPr lang="ru-RU" sz="800" dirty="0">
              <a:solidFill>
                <a:prstClr val="black"/>
              </a:solidFill>
            </a:endParaRPr>
          </a:p>
          <a:p>
            <a:r>
              <a:rPr lang="ru-RU" sz="800" b="1" dirty="0">
                <a:solidFill>
                  <a:srgbClr val="5B9BD5">
                    <a:lumMod val="75000"/>
                  </a:srgbClr>
                </a:solidFill>
              </a:rPr>
              <a:t>   </a:t>
            </a:r>
            <a:r>
              <a:rPr lang="ru-RU" sz="2400" b="1" dirty="0">
                <a:solidFill>
                  <a:srgbClr val="5B9BD5">
                    <a:lumMod val="75000"/>
                  </a:srgbClr>
                </a:solidFill>
              </a:rPr>
              <a:t>   по результатам </a:t>
            </a:r>
            <a:endParaRPr lang="ru-RU" sz="2400" b="1" dirty="0" smtClean="0">
              <a:solidFill>
                <a:srgbClr val="5B9BD5">
                  <a:lumMod val="75000"/>
                </a:srgbClr>
              </a:solidFill>
            </a:endParaRPr>
          </a:p>
          <a:p>
            <a:r>
              <a:rPr lang="ru-RU" sz="2400" b="1" dirty="0" smtClean="0">
                <a:solidFill>
                  <a:srgbClr val="FF0000"/>
                </a:solidFill>
              </a:rPr>
              <a:t>субъективной  </a:t>
            </a:r>
            <a:r>
              <a:rPr lang="ru-RU" sz="2400" b="1" dirty="0">
                <a:solidFill>
                  <a:srgbClr val="FF0000"/>
                </a:solidFill>
              </a:rPr>
              <a:t>оценки труда</a:t>
            </a:r>
            <a:r>
              <a:rPr lang="ru-RU" sz="2400" b="1" dirty="0">
                <a:solidFill>
                  <a:srgbClr val="5B9BD5">
                    <a:lumMod val="75000"/>
                  </a:srgbClr>
                </a:solidFill>
              </a:rPr>
              <a:t> – </a:t>
            </a:r>
            <a:r>
              <a:rPr lang="ru-RU" sz="2400" dirty="0">
                <a:solidFill>
                  <a:prstClr val="black"/>
                </a:solidFill>
              </a:rPr>
              <a:t>(фактически – на основе «портфолио», </a:t>
            </a:r>
            <a:r>
              <a:rPr lang="ru-RU" sz="2400" dirty="0">
                <a:solidFill>
                  <a:srgbClr val="FF0000"/>
                </a:solidFill>
              </a:rPr>
              <a:t>в связи с отсутствием </a:t>
            </a:r>
            <a:r>
              <a:rPr lang="ru-RU" sz="2400" dirty="0" smtClean="0">
                <a:solidFill>
                  <a:srgbClr val="FF0000"/>
                </a:solidFill>
              </a:rPr>
              <a:t>единых оценочных материалов  и единых критериев </a:t>
            </a:r>
            <a:r>
              <a:rPr lang="ru-RU" sz="2400" dirty="0">
                <a:solidFill>
                  <a:srgbClr val="FF0000"/>
                </a:solidFill>
              </a:rPr>
              <a:t>оценки</a:t>
            </a:r>
            <a:r>
              <a:rPr lang="ru-RU" sz="2400" dirty="0">
                <a:solidFill>
                  <a:prstClr val="black"/>
                </a:solidFill>
              </a:rPr>
              <a:t>)</a:t>
            </a:r>
          </a:p>
          <a:p>
            <a:endParaRPr lang="ru-RU" sz="2400" b="1" dirty="0">
              <a:solidFill>
                <a:srgbClr val="FF0000"/>
              </a:solidFill>
            </a:endParaRPr>
          </a:p>
          <a:p>
            <a:r>
              <a:rPr lang="ru-RU" sz="2400" dirty="0">
                <a:solidFill>
                  <a:prstClr val="black"/>
                </a:solidFill>
              </a:rPr>
              <a:t>  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080760" y="2201721"/>
            <a:ext cx="61112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prstClr val="black"/>
                </a:solidFill>
              </a:rPr>
              <a:t>– подтверждение соответствия</a:t>
            </a:r>
          </a:p>
          <a:p>
            <a:r>
              <a:rPr lang="ru-RU" sz="2400" dirty="0">
                <a:solidFill>
                  <a:prstClr val="black"/>
                </a:solidFill>
              </a:rPr>
              <a:t>   занимаемой должности</a:t>
            </a:r>
          </a:p>
          <a:p>
            <a:r>
              <a:rPr lang="ru-RU" sz="2400" i="1" dirty="0">
                <a:solidFill>
                  <a:prstClr val="black"/>
                </a:solidFill>
              </a:rPr>
              <a:t>   или</a:t>
            </a:r>
          </a:p>
          <a:p>
            <a:r>
              <a:rPr lang="ru-RU" sz="2400" dirty="0">
                <a:solidFill>
                  <a:prstClr val="black"/>
                </a:solidFill>
              </a:rPr>
              <a:t>– установление квалификационной</a:t>
            </a:r>
          </a:p>
          <a:p>
            <a:r>
              <a:rPr lang="ru-RU" sz="2400" dirty="0">
                <a:solidFill>
                  <a:prstClr val="black"/>
                </a:solidFill>
              </a:rPr>
              <a:t>   категории</a:t>
            </a:r>
          </a:p>
          <a:p>
            <a:r>
              <a:rPr lang="ru-RU" sz="2400" dirty="0">
                <a:solidFill>
                  <a:prstClr val="black"/>
                </a:solidFill>
              </a:rPr>
              <a:t>   </a:t>
            </a:r>
            <a:r>
              <a:rPr lang="ru-RU" sz="2400" i="1" dirty="0">
                <a:solidFill>
                  <a:prstClr val="black"/>
                </a:solidFill>
              </a:rPr>
              <a:t>или</a:t>
            </a:r>
          </a:p>
          <a:p>
            <a:r>
              <a:rPr lang="ru-RU" sz="2400" dirty="0">
                <a:solidFill>
                  <a:prstClr val="black"/>
                </a:solidFill>
              </a:rPr>
              <a:t>– </a:t>
            </a:r>
            <a:r>
              <a:rPr lang="ru-RU" sz="2400" dirty="0">
                <a:solidFill>
                  <a:srgbClr val="FF0000"/>
                </a:solidFill>
              </a:rPr>
              <a:t>замещение новой должности в </a:t>
            </a:r>
          </a:p>
          <a:p>
            <a:r>
              <a:rPr lang="ru-RU" sz="2400" dirty="0">
                <a:solidFill>
                  <a:srgbClr val="FF0000"/>
                </a:solidFill>
              </a:rPr>
              <a:t>   порядке должностного роста</a:t>
            </a:r>
          </a:p>
          <a:p>
            <a:r>
              <a:rPr lang="ru-RU" sz="2400" b="1" dirty="0">
                <a:solidFill>
                  <a:srgbClr val="5B9BD5">
                    <a:lumMod val="75000"/>
                  </a:srgbClr>
                </a:solidFill>
              </a:rPr>
              <a:t>   в соответствии с квалификацией*</a:t>
            </a:r>
          </a:p>
          <a:p>
            <a:r>
              <a:rPr lang="ru-RU" sz="2400" dirty="0">
                <a:solidFill>
                  <a:prstClr val="black"/>
                </a:solidFill>
              </a:rPr>
              <a:t>   (с использованием при аттестации </a:t>
            </a:r>
          </a:p>
          <a:p>
            <a:r>
              <a:rPr lang="ru-RU" sz="2400" dirty="0">
                <a:solidFill>
                  <a:prstClr val="black"/>
                </a:solidFill>
              </a:rPr>
              <a:t>Единых федеральных оценочных материалов (ЕФОМ)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96240" y="5611504"/>
            <a:ext cx="5684520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* Квалификация работника 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</a:rPr>
              <a:t>– уровень знаний, умений, профессиональных навыков и опыта работы работника (ст. 195.1 ТК РФ)</a:t>
            </a:r>
            <a:endParaRPr lang="ru-RU" sz="1600" dirty="0">
              <a:solidFill>
                <a:prstClr val="black"/>
              </a:solidFill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396240" y="5469168"/>
            <a:ext cx="568452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196358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923636" y="320071"/>
            <a:ext cx="10132291" cy="1055712"/>
          </a:xfr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t">
            <a:normAutofit fontScale="90000"/>
          </a:bodyPr>
          <a:lstStyle/>
          <a:p>
            <a:pPr algn="ctr"/>
            <a:r>
              <a:rPr lang="ru-RU" sz="4000" b="1" dirty="0">
                <a:solidFill>
                  <a:schemeClr val="bg1"/>
                </a:solidFill>
              </a:rPr>
              <a:t>Перспективы профессионального роста </a:t>
            </a:r>
            <a:br>
              <a:rPr lang="ru-RU" sz="4000" b="1" dirty="0">
                <a:solidFill>
                  <a:schemeClr val="bg1"/>
                </a:solidFill>
              </a:rPr>
            </a:br>
            <a:r>
              <a:rPr lang="ru-RU" sz="4000" b="1" dirty="0">
                <a:solidFill>
                  <a:schemeClr val="bg1"/>
                </a:solidFill>
              </a:rPr>
              <a:t>педагогических работников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20040" y="1268061"/>
            <a:ext cx="56692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i="1" dirty="0"/>
              <a:t>В настоящее время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903720" y="1268061"/>
            <a:ext cx="46024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i="1" dirty="0">
                <a:solidFill>
                  <a:srgbClr val="FF0000"/>
                </a:solidFill>
              </a:rPr>
              <a:t>Согласно предлагаемой модели НСУР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20040" y="1808754"/>
            <a:ext cx="5791200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повышение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уровня образования </a:t>
            </a:r>
          </a:p>
          <a:p>
            <a:r>
              <a:rPr lang="ru-RU" sz="1600" i="1" dirty="0"/>
              <a:t>(например, окончание магистратуры или получение ДПО)</a:t>
            </a:r>
          </a:p>
          <a:p>
            <a:pPr algn="r"/>
            <a:endParaRPr lang="ru-RU" sz="800" dirty="0"/>
          </a:p>
          <a:p>
            <a:pPr algn="r"/>
            <a:r>
              <a:rPr lang="ru-RU" sz="2000" dirty="0"/>
              <a:t>не влияет на должностной рост</a:t>
            </a:r>
          </a:p>
          <a:p>
            <a:endParaRPr lang="ru-RU" sz="5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повышение уровня владения профессиональными компетенциями</a:t>
            </a:r>
          </a:p>
          <a:p>
            <a:endParaRPr lang="ru-RU" sz="3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r"/>
            <a:r>
              <a:rPr lang="ru-RU" sz="2000" dirty="0"/>
              <a:t>не влияет на должностной рост</a:t>
            </a:r>
          </a:p>
          <a:p>
            <a:endParaRPr lang="ru-RU" sz="5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высокие результаты участия в конкурсах профессионального мастерства</a:t>
            </a:r>
          </a:p>
          <a:p>
            <a:pPr algn="r"/>
            <a:endParaRPr lang="ru-RU" sz="300" dirty="0"/>
          </a:p>
          <a:p>
            <a:pPr algn="r"/>
            <a:r>
              <a:rPr lang="ru-RU" sz="2000" dirty="0"/>
              <a:t>влияют на рост социального статуса,                         но единовременно </a:t>
            </a:r>
            <a:r>
              <a:rPr lang="ru-RU" sz="1600" i="1" dirty="0"/>
              <a:t>(денежное поощрение, аттестация)</a:t>
            </a:r>
          </a:p>
          <a:p>
            <a:endParaRPr lang="ru-RU" sz="10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отраслевые и иные награды</a:t>
            </a:r>
          </a:p>
          <a:p>
            <a:endParaRPr lang="ru-RU" sz="8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r"/>
            <a:r>
              <a:rPr lang="ru-RU" sz="2000" dirty="0"/>
              <a:t>влияют на рост социального статуса,                         но не меняют характер должностных обязанностей</a:t>
            </a:r>
          </a:p>
        </p:txBody>
      </p:sp>
      <p:cxnSp>
        <p:nvCxnSpPr>
          <p:cNvPr id="9" name="Соединительная линия уступом 8"/>
          <p:cNvCxnSpPr/>
          <p:nvPr/>
        </p:nvCxnSpPr>
        <p:spPr>
          <a:xfrm>
            <a:off x="441960" y="2548407"/>
            <a:ext cx="1874520" cy="145746"/>
          </a:xfrm>
          <a:prstGeom prst="bent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Соединительная линия уступом 13"/>
          <p:cNvCxnSpPr/>
          <p:nvPr/>
        </p:nvCxnSpPr>
        <p:spPr>
          <a:xfrm>
            <a:off x="441960" y="3559137"/>
            <a:ext cx="1874520" cy="145746"/>
          </a:xfrm>
          <a:prstGeom prst="bent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Соединительная линия уступом 14"/>
          <p:cNvCxnSpPr/>
          <p:nvPr/>
        </p:nvCxnSpPr>
        <p:spPr>
          <a:xfrm>
            <a:off x="441960" y="5785598"/>
            <a:ext cx="1371600" cy="145746"/>
          </a:xfrm>
          <a:prstGeom prst="bent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Соединительная линия уступом 16"/>
          <p:cNvCxnSpPr/>
          <p:nvPr/>
        </p:nvCxnSpPr>
        <p:spPr>
          <a:xfrm>
            <a:off x="441960" y="4635931"/>
            <a:ext cx="1371600" cy="145746"/>
          </a:xfrm>
          <a:prstGeom prst="bent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6" name="Picture 2" descr="http://www.rostobr.ru/upload/medialibrary/39d/NPR_Ed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87136" y="4147856"/>
            <a:ext cx="752871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www.glazschool.ru/upload/images/8d0761448511629038f1d83e57016c8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33569" y="4147856"/>
            <a:ext cx="614725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Народный учитель РФ.jpg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13950" y="5425598"/>
            <a:ext cx="276923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Znak teacher Russia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89605" y="5425598"/>
            <a:ext cx="274286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54" name="Picture 10" descr="Znak poch obch obr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30036" y="5425598"/>
            <a:ext cx="263736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58" name="Picture 14" descr="Medal K.D.Ushinsky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35074" y="5425598"/>
            <a:ext cx="203309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60" name="Picture 16" descr="http://www.ooshinkan.ru/images/news807B.jpg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0041"/>
          <a:stretch/>
        </p:blipFill>
        <p:spPr bwMode="auto">
          <a:xfrm>
            <a:off x="3742828" y="5425598"/>
            <a:ext cx="239800" cy="36000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64" name="Picture 20" descr="Герой Труда Российской Федерации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40932" y="5425598"/>
            <a:ext cx="206637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Равнобедренный треугольник 17"/>
          <p:cNvSpPr>
            <a:spLocks noChangeAspect="1"/>
          </p:cNvSpPr>
          <p:nvPr/>
        </p:nvSpPr>
        <p:spPr>
          <a:xfrm rot="5400000">
            <a:off x="139272" y="1914171"/>
            <a:ext cx="208800" cy="18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Равнобедренный треугольник 28"/>
          <p:cNvSpPr>
            <a:spLocks noChangeAspect="1"/>
          </p:cNvSpPr>
          <p:nvPr/>
        </p:nvSpPr>
        <p:spPr>
          <a:xfrm rot="5400000">
            <a:off x="125640" y="3021462"/>
            <a:ext cx="208800" cy="18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Равнобедренный треугольник 29"/>
          <p:cNvSpPr>
            <a:spLocks noChangeAspect="1"/>
          </p:cNvSpPr>
          <p:nvPr/>
        </p:nvSpPr>
        <p:spPr>
          <a:xfrm rot="5400000">
            <a:off x="125640" y="4033312"/>
            <a:ext cx="208800" cy="18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Равнобедренный треугольник 30"/>
          <p:cNvSpPr>
            <a:spLocks noChangeAspect="1"/>
          </p:cNvSpPr>
          <p:nvPr/>
        </p:nvSpPr>
        <p:spPr>
          <a:xfrm rot="5400000">
            <a:off x="125472" y="5439998"/>
            <a:ext cx="208800" cy="18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6432510" y="2403550"/>
            <a:ext cx="235513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повышение уровня</a:t>
            </a:r>
          </a:p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образования 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9404774" y="2126164"/>
            <a:ext cx="2568460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повышение уровня</a:t>
            </a:r>
          </a:p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владения</a:t>
            </a:r>
          </a:p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профессиональными</a:t>
            </a:r>
          </a:p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компетенциями </a:t>
            </a:r>
          </a:p>
        </p:txBody>
      </p:sp>
      <p:cxnSp>
        <p:nvCxnSpPr>
          <p:cNvPr id="21" name="Прямая со стрелкой 20"/>
          <p:cNvCxnSpPr/>
          <p:nvPr/>
        </p:nvCxnSpPr>
        <p:spPr>
          <a:xfrm>
            <a:off x="8641080" y="2757493"/>
            <a:ext cx="5638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Прямоугольник 35"/>
          <p:cNvSpPr/>
          <p:nvPr/>
        </p:nvSpPr>
        <p:spPr>
          <a:xfrm>
            <a:off x="8579699" y="3701883"/>
            <a:ext cx="14437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аттестация </a:t>
            </a:r>
          </a:p>
        </p:txBody>
      </p:sp>
      <p:cxnSp>
        <p:nvCxnSpPr>
          <p:cNvPr id="37" name="Прямая со стрелкой 36"/>
          <p:cNvCxnSpPr/>
          <p:nvPr/>
        </p:nvCxnSpPr>
        <p:spPr>
          <a:xfrm>
            <a:off x="8297759" y="3293843"/>
            <a:ext cx="343321" cy="338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flipH="1">
            <a:off x="9850415" y="3449603"/>
            <a:ext cx="173014" cy="1895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Прямоугольник 42"/>
          <p:cNvSpPr/>
          <p:nvPr/>
        </p:nvSpPr>
        <p:spPr>
          <a:xfrm>
            <a:off x="6991358" y="4518242"/>
            <a:ext cx="473232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Профессиональный (в </a:t>
            </a:r>
            <a:r>
              <a:rPr lang="ru-RU" sz="2000" b="1" dirty="0" err="1" smtClean="0">
                <a:solidFill>
                  <a:schemeClr val="accent1">
                    <a:lumMod val="75000"/>
                  </a:schemeClr>
                </a:solidFill>
              </a:rPr>
              <a:t>т.ч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. должностной)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рост 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8511194" y="5406818"/>
            <a:ext cx="160909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повышение</a:t>
            </a:r>
            <a:endParaRPr lang="ru-RU" sz="2000" b="1" dirty="0">
              <a:solidFill>
                <a:srgbClr val="FF0000"/>
              </a:solidFill>
            </a:endParaRPr>
          </a:p>
          <a:p>
            <a:pPr algn="ctr"/>
            <a:r>
              <a:rPr lang="ru-RU" sz="2000" b="1" dirty="0">
                <a:solidFill>
                  <a:srgbClr val="FF0000"/>
                </a:solidFill>
              </a:rPr>
              <a:t>социального</a:t>
            </a:r>
          </a:p>
          <a:p>
            <a:pPr algn="ctr"/>
            <a:r>
              <a:rPr lang="ru-RU" sz="2000" b="1" dirty="0">
                <a:solidFill>
                  <a:srgbClr val="FF0000"/>
                </a:solidFill>
              </a:rPr>
              <a:t>статуса </a:t>
            </a:r>
          </a:p>
        </p:txBody>
      </p:sp>
      <p:cxnSp>
        <p:nvCxnSpPr>
          <p:cNvPr id="46" name="Прямая со стрелкой 45"/>
          <p:cNvCxnSpPr/>
          <p:nvPr/>
        </p:nvCxnSpPr>
        <p:spPr>
          <a:xfrm flipH="1">
            <a:off x="9301563" y="4207678"/>
            <a:ext cx="1" cy="3640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 flipH="1">
            <a:off x="9291486" y="5137060"/>
            <a:ext cx="1" cy="3640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Овал 26"/>
          <p:cNvSpPr/>
          <p:nvPr/>
        </p:nvSpPr>
        <p:spPr>
          <a:xfrm>
            <a:off x="8579699" y="3667192"/>
            <a:ext cx="1443730" cy="53279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8109203" y="3293843"/>
            <a:ext cx="427037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8184689">
            <a:off x="8756073" y="2711235"/>
            <a:ext cx="430278" cy="423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940370" y="3315544"/>
            <a:ext cx="359838" cy="377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61480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42504"/>
            <a:ext cx="10515600" cy="855024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3000" b="1" dirty="0">
                <a:solidFill>
                  <a:schemeClr val="bg1"/>
                </a:solidFill>
              </a:rPr>
              <a:t>Этапы проработки и апробации новой модели аттестации. </a:t>
            </a:r>
            <a:br>
              <a:rPr lang="ru-RU" sz="3000" b="1" dirty="0">
                <a:solidFill>
                  <a:schemeClr val="bg1"/>
                </a:solidFill>
              </a:rPr>
            </a:br>
            <a:r>
              <a:rPr lang="ru-RU" sz="3000" b="1" dirty="0">
                <a:solidFill>
                  <a:schemeClr val="bg1"/>
                </a:solidFill>
              </a:rPr>
              <a:t>«Дорожная карта» на 2017 год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61942505"/>
              </p:ext>
            </p:extLst>
          </p:nvPr>
        </p:nvGraphicFramePr>
        <p:xfrm>
          <a:off x="529936" y="1299151"/>
          <a:ext cx="11132127" cy="51663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2194348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chemeClr val="bg1"/>
                </a:solidFill>
              </a:rPr>
              <a:t>Итоги работы 2017 года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2308873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321885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Объект 1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537" indent="0" algn="ctr">
              <a:buNone/>
            </a:pPr>
            <a:endParaRPr lang="ru-RU" sz="4000" spc="110" dirty="0">
              <a:solidFill>
                <a:srgbClr val="0070C0"/>
              </a:solidFill>
            </a:endParaRPr>
          </a:p>
          <a:p>
            <a:pPr marL="109537" indent="0" algn="ctr">
              <a:buNone/>
            </a:pPr>
            <a:endParaRPr lang="ru-RU" sz="4000" spc="110" dirty="0">
              <a:solidFill>
                <a:srgbClr val="0070C0"/>
              </a:solidFill>
            </a:endParaRPr>
          </a:p>
          <a:p>
            <a:pPr marL="109537" indent="0" algn="ctr">
              <a:buNone/>
            </a:pPr>
            <a:endParaRPr lang="ru-RU" sz="4000" spc="110" dirty="0">
              <a:solidFill>
                <a:srgbClr val="0070C0"/>
              </a:solidFill>
            </a:endParaRPr>
          </a:p>
          <a:p>
            <a:pPr marL="109537" indent="0" algn="ctr">
              <a:buNone/>
            </a:pPr>
            <a:r>
              <a:rPr lang="ru-RU" sz="4000" b="1" spc="110" dirty="0">
                <a:solidFill>
                  <a:srgbClr val="0070C0"/>
                </a:solidFill>
              </a:rPr>
              <a:t>БЛАГОДАРЮ ЗА </a:t>
            </a:r>
            <a:r>
              <a:rPr lang="ru-RU" sz="4000" b="1" spc="110" dirty="0" smtClean="0">
                <a:solidFill>
                  <a:srgbClr val="0070C0"/>
                </a:solidFill>
              </a:rPr>
              <a:t>ВНИМАНИЕ</a:t>
            </a:r>
            <a:endParaRPr lang="ru-RU" sz="4000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xmlns="" Requires="p14">
          <p:contentPart p14:bwMode="auto" r:id="rId2">
            <p14:nvContentPartPr>
              <p14:cNvPr id="3" name="Рукописный ввод 2"/>
              <p14:cNvContentPartPr/>
              <p14:nvPr/>
            </p14:nvContentPartPr>
            <p14:xfrm>
              <a:off x="901580" y="342560"/>
              <a:ext cx="360" cy="360"/>
            </p14:xfrm>
          </p:contentPart>
        </mc:Choice>
        <mc:Fallback>
          <p:pic>
            <p:nvPicPr>
              <p:cNvPr id="3" name="Рукописный ввод 2"/>
              <p:cNvPicPr/>
              <p:nvPr/>
            </p:nvPicPr>
            <p:blipFill/>
            <p:spPr/>
          </p:pic>
        </mc:Fallback>
      </mc:AlternateContent>
    </p:spTree>
    <p:extLst>
      <p:ext uri="{BB962C8B-B14F-4D97-AF65-F5344CB8AC3E}">
        <p14:creationId xmlns:p14="http://schemas.microsoft.com/office/powerpoint/2010/main" xmlns="" val="46579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5_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Городс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12344</TotalTime>
  <Words>543</Words>
  <Application>Microsoft Office PowerPoint</Application>
  <PresentationFormat>Произвольный</PresentationFormat>
  <Paragraphs>106</Paragraphs>
  <Slides>9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Тема Office</vt:lpstr>
      <vt:lpstr>5_Тема Office</vt:lpstr>
      <vt:lpstr>1_Тема Office</vt:lpstr>
      <vt:lpstr>1_Городская</vt:lpstr>
      <vt:lpstr>Слайд 1</vt:lpstr>
      <vt:lpstr>Поручение Президента              Российской Федерации                               (по итогам заседания Государственного совета Российской Федерации 23 декабря 2015 г.)</vt:lpstr>
      <vt:lpstr>Концептуальные предложения формирования НСУР</vt:lpstr>
      <vt:lpstr>Национальная система учительского роста  (НСУР)</vt:lpstr>
      <vt:lpstr> Система аттестации</vt:lpstr>
      <vt:lpstr>Перспективы профессионального роста  педагогических работников </vt:lpstr>
      <vt:lpstr>Этапы проработки и апробации новой модели аттестации.  «Дорожная карта» на 2017 год</vt:lpstr>
      <vt:lpstr>Итоги работы 2017 года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НАЦИОНАЛЬНАЯ СИСТЕМА УЧИТЕЛЬСКОГО РОСТА</dc:title>
  <dc:creator>Sergomanov Pavel</dc:creator>
  <cp:lastModifiedBy>ioldych</cp:lastModifiedBy>
  <cp:revision>420</cp:revision>
  <cp:lastPrinted>2017-04-27T11:42:11Z</cp:lastPrinted>
  <dcterms:created xsi:type="dcterms:W3CDTF">2016-04-11T18:28:37Z</dcterms:created>
  <dcterms:modified xsi:type="dcterms:W3CDTF">2017-05-18T07:07:31Z</dcterms:modified>
</cp:coreProperties>
</file>