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314" r:id="rId3"/>
    <p:sldId id="313" r:id="rId4"/>
    <p:sldId id="320" r:id="rId5"/>
    <p:sldId id="321" r:id="rId6"/>
    <p:sldId id="272" r:id="rId7"/>
    <p:sldId id="318" r:id="rId8"/>
    <p:sldId id="319" r:id="rId9"/>
    <p:sldId id="31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42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3C318-747D-4174-BA5A-B8902EA7887D}" type="datetimeFigureOut">
              <a:rPr lang="ru-RU" smtClean="0"/>
              <a:pPr/>
              <a:t>04.04.2016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BEA5B-6D94-4981-B9EB-A7A88E2D9F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4780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3AE3586-6CB9-4C62-B759-A1836C4A9081}" type="slidenum">
              <a:rPr lang="ru-RU" smtClean="0">
                <a:solidFill>
                  <a:prstClr val="white"/>
                </a:solidFill>
                <a:latin typeface="Calibri" charset="-52"/>
                <a:ea typeface="DejaVu Sans" charset="0"/>
                <a:cs typeface="DejaVu Sans" charset="0"/>
              </a:rPr>
              <a:pPr/>
              <a:t>1</a:t>
            </a:fld>
            <a:endParaRPr lang="ru-RU" dirty="0" smtClean="0">
              <a:solidFill>
                <a:prstClr val="white"/>
              </a:solidFill>
              <a:latin typeface="Calibri" charset="-52"/>
              <a:ea typeface="DejaVu Sans" charset="0"/>
              <a:cs typeface="DejaVu Sans" charset="0"/>
            </a:endParaRPr>
          </a:p>
        </p:txBody>
      </p:sp>
      <p:sp>
        <p:nvSpPr>
          <p:cNvPr id="1064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77863"/>
            <a:ext cx="4591050" cy="3444875"/>
          </a:xfrm>
          <a:solidFill>
            <a:srgbClr val="FFFFFF"/>
          </a:solidFill>
          <a:ln/>
        </p:spPr>
      </p:sp>
      <p:sp>
        <p:nvSpPr>
          <p:cNvPr id="1065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3660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DBE13-E39A-4910-B8E9-A336BBFBF8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C7D73-40FE-4348-822D-7BA703B4AFE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-206375"/>
            <a:ext cx="2055813" cy="63309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-206375"/>
            <a:ext cx="6019800" cy="63309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E40D5-8BC3-4305-A59E-CDF6F1E9ED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AD0F5-92F5-4315-8B49-1963C760ACF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BE9B2-1FC1-4C0C-BD59-295AFBF829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85227-327E-485E-8B48-21CE2876509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660C4-B5CA-4AC4-953F-5B2DF132308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24438-C11A-4421-8836-1262C488B55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22663-B9B4-4CDF-8999-1A565F1D05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FF54B-C3C1-463F-99AA-52496D5A6E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0A779-A4B6-4B73-8145-BC77AD593E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206375"/>
            <a:ext cx="8228013" cy="2103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4763"/>
            <a:ext cx="2132013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Arial" charset="0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ru-RU" dirty="0">
              <a:latin typeface="Arial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54763"/>
            <a:ext cx="28956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4763"/>
            <a:ext cx="2132013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Arial" charset="0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429725EF-06CB-4B09-A405-8D767278CB8A}" type="slidenum">
              <a:rPr lang="ru-RU">
                <a:latin typeface="Arial" charset="0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‹#›</a:t>
            </a:fld>
            <a:endParaRPr lang="ru-RU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323528" y="57150"/>
            <a:ext cx="8568952" cy="667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lvl="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«Опыт реализации социального договора»</a:t>
            </a:r>
          </a:p>
          <a:p>
            <a:pPr lvl="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Кускова Марина Валентиновна, 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проректор ТОГИРРО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2016</a:t>
            </a:r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Направления социального договора</a:t>
            </a:r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>
          <a:xfrm>
            <a:off x="539750" y="1700213"/>
            <a:ext cx="8353425" cy="4267200"/>
          </a:xfrm>
        </p:spPr>
        <p:txBody>
          <a:bodyPr/>
          <a:lstStyle/>
          <a:p>
            <a:pPr marL="514350" indent="-514350" eaLnBrk="1" hangingPunct="1">
              <a:buAutoNum type="arabicPeriod"/>
              <a:defRPr/>
            </a:pPr>
            <a:r>
              <a:rPr lang="ru-RU" dirty="0"/>
              <a:t>«Свободная пятница</a:t>
            </a:r>
            <a:r>
              <a:rPr lang="ru-RU" dirty="0" smtClean="0"/>
              <a:t>»</a:t>
            </a:r>
          </a:p>
          <a:p>
            <a:pPr marL="514350" indent="-514350" eaLnBrk="1" hangingPunct="1">
              <a:buAutoNum type="arabicPeriod"/>
              <a:defRPr/>
            </a:pPr>
            <a:r>
              <a:rPr lang="ru-RU" dirty="0"/>
              <a:t>«Педагогические 20-минутки» </a:t>
            </a:r>
            <a:endParaRPr lang="ru-RU" dirty="0" smtClean="0"/>
          </a:p>
          <a:p>
            <a:pPr marL="514350" indent="-514350" eaLnBrk="1" hangingPunct="1">
              <a:buAutoNum type="arabicPeriod"/>
              <a:defRPr/>
            </a:pPr>
            <a:r>
              <a:rPr lang="ru-RU" dirty="0"/>
              <a:t>«Тематические 45-минутки» </a:t>
            </a:r>
            <a:endParaRPr lang="ru-RU" dirty="0" smtClean="0"/>
          </a:p>
          <a:p>
            <a:pPr marL="514350" indent="-514350" eaLnBrk="1" hangingPunct="1">
              <a:buAutoNum type="arabicPeriod"/>
              <a:defRPr/>
            </a:pPr>
            <a:r>
              <a:rPr lang="ru-RU" dirty="0"/>
              <a:t>Уроки в трансформируемом пространстве </a:t>
            </a:r>
            <a:endParaRPr lang="ru-RU" dirty="0" smtClean="0"/>
          </a:p>
          <a:p>
            <a:pPr marL="514350" indent="-514350" eaLnBrk="1" hangingPunct="1">
              <a:buAutoNum type="arabicPeriod"/>
              <a:defRPr/>
            </a:pPr>
            <a:r>
              <a:rPr lang="ru-RU" dirty="0"/>
              <a:t>Модульный формат внеурочной работы и массовых мероприятий совместно с </a:t>
            </a:r>
            <a:r>
              <a:rPr lang="ru-RU" dirty="0" smtClean="0"/>
              <a:t>УДО</a:t>
            </a:r>
          </a:p>
        </p:txBody>
      </p:sp>
    </p:spTree>
    <p:extLst>
      <p:ext uri="{BB962C8B-B14F-4D97-AF65-F5344CB8AC3E}">
        <p14:creationId xmlns:p14="http://schemas.microsoft.com/office/powerpoint/2010/main" xmlns="" val="274751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dirty="0"/>
              <a:t>Социальный </a:t>
            </a:r>
            <a:r>
              <a:rPr lang="ru-RU" altLang="ru-RU" dirty="0" smtClean="0"/>
              <a:t>договор</a:t>
            </a:r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>
          <a:xfrm>
            <a:off x="539750" y="1700213"/>
            <a:ext cx="8353425" cy="4267200"/>
          </a:xfrm>
        </p:spPr>
        <p:txBody>
          <a:bodyPr/>
          <a:lstStyle/>
          <a:p>
            <a:pPr marL="514350" indent="-514350" eaLnBrk="1" hangingPunct="1">
              <a:buAutoNum type="arabicPeriod"/>
              <a:defRPr/>
            </a:pPr>
            <a:r>
              <a:rPr lang="ru-RU" sz="2800" i="1" dirty="0" smtClean="0"/>
              <a:t>Запишите направление деятельности, опытом  реализации которого Вы могли бы поделиться.</a:t>
            </a:r>
          </a:p>
          <a:p>
            <a:pPr marL="514350" indent="-514350" eaLnBrk="1" hangingPunct="1">
              <a:buAutoNum type="arabicPeriod"/>
              <a:defRPr/>
            </a:pPr>
            <a:r>
              <a:rPr lang="ru-RU" sz="2800" i="1" dirty="0" smtClean="0"/>
              <a:t>Запишите направление деятельности, реализация которого в школе (ах) является наиболее сложным</a:t>
            </a:r>
          </a:p>
          <a:p>
            <a:pPr marL="514350" indent="-514350" eaLnBrk="1" hangingPunct="1">
              <a:buAutoNum type="arabicPeriod"/>
              <a:defRPr/>
            </a:pPr>
            <a:r>
              <a:rPr lang="ru-RU" sz="2800" i="1" dirty="0" smtClean="0"/>
              <a:t>Подведите итоги в группе: опыт - … сложно…</a:t>
            </a:r>
            <a:r>
              <a:rPr lang="ru-RU" sz="2800" dirty="0" smtClean="0"/>
              <a:t> </a:t>
            </a:r>
          </a:p>
          <a:p>
            <a:pPr marL="514350" indent="-514350" eaLnBrk="1" hangingPunct="1">
              <a:defRPr/>
            </a:pPr>
            <a:r>
              <a:rPr lang="ru-RU" sz="2800" dirty="0" smtClean="0"/>
              <a:t> </a:t>
            </a:r>
            <a:endParaRPr lang="ru-RU" sz="2800" dirty="0"/>
          </a:p>
          <a:p>
            <a:pPr marL="0" indent="0" eaLnBrk="1" hangingPunct="1">
              <a:defRPr/>
            </a:pPr>
            <a:r>
              <a:rPr lang="ru-RU" sz="2800" i="1" dirty="0" smtClean="0"/>
              <a:t> 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40395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-206375"/>
            <a:ext cx="8228013" cy="1135045"/>
          </a:xfrm>
        </p:spPr>
        <p:txBody>
          <a:bodyPr/>
          <a:lstStyle/>
          <a:p>
            <a:pPr eaLnBrk="1" hangingPunct="1"/>
            <a:r>
              <a:rPr lang="ru-RU" sz="2800" b="1" dirty="0" smtClean="0"/>
              <a:t>Внеурочная деятельность</a:t>
            </a:r>
            <a:endParaRPr lang="ru-RU" altLang="ru-RU" sz="2800" b="1" dirty="0" smtClean="0"/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>
          <a:xfrm>
            <a:off x="357158" y="714356"/>
            <a:ext cx="8536017" cy="5253057"/>
          </a:xfrm>
        </p:spPr>
        <p:txBody>
          <a:bodyPr/>
          <a:lstStyle/>
          <a:p>
            <a:pPr lvl="0"/>
            <a:r>
              <a:rPr lang="ru-RU" sz="2800" dirty="0" smtClean="0"/>
              <a:t>Предусмотреть:</a:t>
            </a:r>
          </a:p>
          <a:p>
            <a:pPr lvl="0" algn="just"/>
            <a:r>
              <a:rPr lang="ru-RU" sz="2400" dirty="0" smtClean="0"/>
              <a:t>подготовку к участию в олимпиадах (олимпиады по общеобразовательным предметам, Всероссийская геологическая олимпиада, олимпиада для детей с ограниченными возможностями здоровья и др.);</a:t>
            </a:r>
          </a:p>
          <a:p>
            <a:pPr lvl="0" algn="just"/>
            <a:r>
              <a:rPr lang="ru-RU" sz="2400" dirty="0" smtClean="0"/>
              <a:t>подготовку к участию в турнирах (международный шахматный турнир Д.И. Менделеева, Тюменский химический турнир, математический и др.);</a:t>
            </a:r>
          </a:p>
          <a:p>
            <a:pPr lvl="0" algn="just"/>
            <a:r>
              <a:rPr lang="ru-RU" sz="2400" dirty="0" smtClean="0"/>
              <a:t>проектную и исследовательскую деятельность (научный форум молодых исследователей «Шаг в будущее», научно-практические конференции, участие в сетевых проектах и др.);</a:t>
            </a:r>
          </a:p>
          <a:p>
            <a:pPr algn="just"/>
            <a:r>
              <a:rPr lang="ru-RU" sz="2400" dirty="0" smtClean="0"/>
              <a:t>подготовку к участию в игровых, интеллектуальных конкурсах (очных, дистанционных);</a:t>
            </a:r>
          </a:p>
          <a:p>
            <a:pPr lvl="0"/>
            <a:endParaRPr lang="ru-RU" sz="2400" dirty="0" smtClean="0"/>
          </a:p>
          <a:p>
            <a:pPr lvl="0"/>
            <a:endParaRPr lang="ru-RU" sz="2400" dirty="0" smtClean="0"/>
          </a:p>
          <a:p>
            <a:pPr marL="514350" indent="-514350" eaLnBrk="1" hangingPunct="1">
              <a:defRPr/>
            </a:pPr>
            <a:r>
              <a:rPr lang="ru-RU" sz="2800" dirty="0" smtClean="0"/>
              <a:t> </a:t>
            </a:r>
            <a:endParaRPr lang="ru-RU" sz="2800" dirty="0"/>
          </a:p>
          <a:p>
            <a:pPr marL="0" indent="0" eaLnBrk="1" hangingPunct="1">
              <a:defRPr/>
            </a:pPr>
            <a:r>
              <a:rPr lang="ru-RU" sz="2800" i="1" dirty="0" smtClean="0"/>
              <a:t> 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40395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-206375"/>
            <a:ext cx="8228013" cy="1063607"/>
          </a:xfrm>
        </p:spPr>
        <p:txBody>
          <a:bodyPr/>
          <a:lstStyle/>
          <a:p>
            <a:pPr eaLnBrk="1" hangingPunct="1"/>
            <a:r>
              <a:rPr lang="ru-RU" sz="2800" b="1" dirty="0" smtClean="0"/>
              <a:t>Внеурочная деятельность</a:t>
            </a:r>
            <a:endParaRPr lang="ru-RU" altLang="ru-RU" sz="2800" b="1" dirty="0" smtClean="0"/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>
          <a:xfrm>
            <a:off x="539750" y="571480"/>
            <a:ext cx="8353425" cy="5395933"/>
          </a:xfrm>
        </p:spPr>
        <p:txBody>
          <a:bodyPr/>
          <a:lstStyle/>
          <a:p>
            <a:pPr lvl="0"/>
            <a:r>
              <a:rPr lang="ru-RU" sz="2800" dirty="0" smtClean="0"/>
              <a:t>Предусмотреть:</a:t>
            </a:r>
          </a:p>
          <a:p>
            <a:pPr lvl="0"/>
            <a:r>
              <a:rPr lang="ru-RU" sz="2400" dirty="0" smtClean="0"/>
              <a:t>внедрение электронных образовательных ресурсов по различным программам курса внеурочной деятельности, элективных курсов, дополнительного образования;</a:t>
            </a:r>
          </a:p>
          <a:p>
            <a:pPr lvl="0"/>
            <a:r>
              <a:rPr lang="ru-RU" sz="2400" dirty="0" err="1" smtClean="0"/>
              <a:t>межпредметные</a:t>
            </a:r>
            <a:r>
              <a:rPr lang="ru-RU" sz="2400" dirty="0" smtClean="0"/>
              <a:t> интегративные погружения в рамках предметных недель; Всероссийскую школьную неделю </a:t>
            </a:r>
            <a:r>
              <a:rPr lang="ru-RU" sz="2400" dirty="0" err="1" smtClean="0"/>
              <a:t>нанотехнологий</a:t>
            </a:r>
            <a:r>
              <a:rPr lang="ru-RU" sz="2400" dirty="0" smtClean="0"/>
              <a:t> и </a:t>
            </a:r>
            <a:r>
              <a:rPr lang="ru-RU" sz="2400" dirty="0" err="1" smtClean="0"/>
              <a:t>технопредпринимательства</a:t>
            </a:r>
            <a:r>
              <a:rPr lang="ru-RU" sz="2400" dirty="0" smtClean="0"/>
              <a:t> (</a:t>
            </a:r>
            <a:r>
              <a:rPr lang="en-US" sz="2400" dirty="0" smtClean="0"/>
              <a:t>www</a:t>
            </a:r>
            <a:r>
              <a:rPr lang="ru-RU" sz="2400" dirty="0" smtClean="0"/>
              <a:t>.</a:t>
            </a:r>
            <a:r>
              <a:rPr lang="en-US" sz="2400" dirty="0" err="1" smtClean="0"/>
              <a:t>schoolnano</a:t>
            </a:r>
            <a:r>
              <a:rPr lang="ru-RU" sz="2400" dirty="0" smtClean="0"/>
              <a:t>.</a:t>
            </a:r>
            <a:r>
              <a:rPr lang="en-US" sz="2400" dirty="0" err="1" smtClean="0"/>
              <a:t>ru</a:t>
            </a:r>
            <a:r>
              <a:rPr lang="ru-RU" sz="2400" dirty="0" smtClean="0"/>
              <a:t>);</a:t>
            </a:r>
          </a:p>
          <a:p>
            <a:pPr lvl="0"/>
            <a:r>
              <a:rPr lang="ru-RU" sz="2400" dirty="0" smtClean="0"/>
              <a:t>профессиональную ориентацию через </a:t>
            </a:r>
            <a:r>
              <a:rPr lang="ru-RU" sz="2400" dirty="0" err="1" smtClean="0"/>
              <a:t>предпрофильную</a:t>
            </a:r>
            <a:r>
              <a:rPr lang="ru-RU" sz="2400" dirty="0" smtClean="0"/>
              <a:t> подготовку, образовательные практики, профессиональные пробы и др.;</a:t>
            </a:r>
          </a:p>
          <a:p>
            <a:pPr lvl="0"/>
            <a:r>
              <a:rPr lang="ru-RU" sz="2400" dirty="0" smtClean="0"/>
              <a:t>реализацию проектов «Развитие робототехники и программирования», «Школа предпринимателя», «Политехническое образование»,  «Шахматы», «</a:t>
            </a:r>
            <a:r>
              <a:rPr lang="ru-RU" sz="2400" dirty="0" err="1" smtClean="0"/>
              <a:t>Агропоколение</a:t>
            </a:r>
            <a:r>
              <a:rPr lang="ru-RU" sz="2400" dirty="0" smtClean="0"/>
              <a:t>» и др.  </a:t>
            </a:r>
          </a:p>
          <a:p>
            <a:pPr lvl="0"/>
            <a:endParaRPr lang="ru-RU" sz="2000" dirty="0" smtClean="0"/>
          </a:p>
          <a:p>
            <a:pPr marL="514350" indent="-514350" eaLnBrk="1" hangingPunct="1">
              <a:defRPr/>
            </a:pPr>
            <a:r>
              <a:rPr lang="ru-RU" sz="2000" dirty="0" smtClean="0"/>
              <a:t> </a:t>
            </a:r>
            <a:endParaRPr lang="ru-RU" sz="2000" dirty="0"/>
          </a:p>
          <a:p>
            <a:pPr marL="0" indent="0" eaLnBrk="1" hangingPunct="1">
              <a:defRPr/>
            </a:pPr>
            <a:r>
              <a:rPr lang="ru-RU" sz="2000" i="1" dirty="0" smtClean="0"/>
              <a:t> </a:t>
            </a:r>
            <a:endParaRPr lang="ru-RU" alt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40395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таблица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0"/>
            <a:ext cx="8429684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</a:t>
            </a:r>
          </a:p>
          <a:p>
            <a:r>
              <a:rPr lang="ru-RU" dirty="0" smtClean="0"/>
              <a:t>	</a:t>
            </a:r>
          </a:p>
          <a:p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" name="Рисунок 5" descr="Рисунок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174" y="0"/>
            <a:ext cx="8528106" cy="664371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dirty="0"/>
              <a:t>Социальный </a:t>
            </a:r>
            <a:r>
              <a:rPr lang="ru-RU" altLang="ru-RU" sz="3600" dirty="0" smtClean="0"/>
              <a:t>договор</a:t>
            </a:r>
            <a:endParaRPr lang="ru-RU" altLang="ru-RU" sz="34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2984"/>
            <a:ext cx="8228013" cy="4981591"/>
          </a:xfrm>
        </p:spPr>
        <p:txBody>
          <a:bodyPr/>
          <a:lstStyle/>
          <a:p>
            <a:pPr eaLnBrk="1" hangingPunct="1"/>
            <a:r>
              <a:rPr lang="ru-RU" sz="2800" b="1" dirty="0" smtClean="0"/>
              <a:t> </a:t>
            </a:r>
            <a:r>
              <a:rPr lang="ru-RU" sz="2800" b="1" dirty="0"/>
              <a:t>Продукт</a:t>
            </a:r>
            <a:r>
              <a:rPr lang="ru-RU" sz="2800" dirty="0"/>
              <a:t> - постер для </a:t>
            </a:r>
            <a:r>
              <a:rPr lang="ru-RU" sz="2800" dirty="0" smtClean="0"/>
              <a:t>педагогов «Успешная практика»</a:t>
            </a:r>
          </a:p>
          <a:p>
            <a:pPr eaLnBrk="1" hangingPunct="1"/>
            <a:r>
              <a:rPr lang="ru-RU" sz="2800" dirty="0" smtClean="0"/>
              <a:t>Обязательная информация:</a:t>
            </a:r>
          </a:p>
          <a:p>
            <a:pPr marL="514350" indent="-514350" eaLnBrk="1" hangingPunct="1">
              <a:buAutoNum type="arabicPeriod"/>
            </a:pPr>
            <a:r>
              <a:rPr lang="ru-RU" sz="2800" dirty="0" smtClean="0"/>
              <a:t>Название</a:t>
            </a:r>
          </a:p>
          <a:p>
            <a:pPr marL="514350" indent="-514350" eaLnBrk="1" hangingPunct="1">
              <a:buAutoNum type="arabicPeriod"/>
            </a:pPr>
            <a:r>
              <a:rPr lang="ru-RU" sz="2800" dirty="0" smtClean="0"/>
              <a:t>Цель</a:t>
            </a:r>
          </a:p>
          <a:p>
            <a:pPr marL="514350" indent="-514350" eaLnBrk="1" hangingPunct="1">
              <a:buAutoNum type="arabicPeriod"/>
            </a:pPr>
            <a:r>
              <a:rPr lang="ru-RU" sz="2800" dirty="0" smtClean="0"/>
              <a:t>Способы </a:t>
            </a:r>
            <a:r>
              <a:rPr lang="ru-RU" sz="2800" dirty="0"/>
              <a:t>организации деятельности (форматы</a:t>
            </a:r>
            <a:r>
              <a:rPr lang="ru-RU" sz="2800" dirty="0" smtClean="0"/>
              <a:t>)</a:t>
            </a:r>
          </a:p>
          <a:p>
            <a:pPr marL="514350" indent="-514350" eaLnBrk="1" hangingPunct="1">
              <a:buAutoNum type="arabicPeriod"/>
            </a:pPr>
            <a:r>
              <a:rPr lang="ru-RU" sz="2800" dirty="0" smtClean="0"/>
              <a:t>Средства </a:t>
            </a:r>
            <a:r>
              <a:rPr lang="ru-RU" sz="2800" dirty="0"/>
              <a:t>(ресурсы</a:t>
            </a:r>
            <a:r>
              <a:rPr lang="ru-RU" sz="2800" dirty="0" smtClean="0"/>
              <a:t>)</a:t>
            </a:r>
          </a:p>
          <a:p>
            <a:pPr marL="514350" indent="-514350" eaLnBrk="1" hangingPunct="1">
              <a:buAutoNum type="arabicPeriod"/>
            </a:pPr>
            <a:r>
              <a:rPr lang="ru-RU" sz="2800" dirty="0" smtClean="0"/>
              <a:t>Участники</a:t>
            </a:r>
            <a:endParaRPr lang="ru-RU" sz="2800" dirty="0"/>
          </a:p>
          <a:p>
            <a:pPr marL="514350" indent="-514350" eaLnBrk="1" hangingPunct="1">
              <a:buAutoNum type="arabicPeriod"/>
            </a:pPr>
            <a:r>
              <a:rPr lang="ru-RU" sz="2800" dirty="0" smtClean="0"/>
              <a:t>Результат</a:t>
            </a:r>
            <a:r>
              <a:rPr lang="ru-RU" sz="2800" dirty="0"/>
              <a:t>. </a:t>
            </a:r>
            <a:endParaRPr lang="ru-RU" sz="2800" dirty="0" smtClean="0"/>
          </a:p>
          <a:p>
            <a:pPr marL="0" indent="0" eaLnBrk="1" hangingPunct="1"/>
            <a:r>
              <a:rPr lang="ru-RU" sz="2800" b="1" dirty="0"/>
              <a:t>Презентация</a:t>
            </a:r>
            <a:r>
              <a:rPr lang="ru-RU" sz="2800" dirty="0"/>
              <a:t> деятельности команды: презентация каждого постера не более </a:t>
            </a:r>
            <a:r>
              <a:rPr lang="ru-RU" sz="2800" b="1" dirty="0"/>
              <a:t>30</a:t>
            </a:r>
            <a:r>
              <a:rPr lang="ru-RU" sz="2800" dirty="0"/>
              <a:t> слов</a:t>
            </a:r>
          </a:p>
        </p:txBody>
      </p:sp>
    </p:spTree>
    <p:extLst>
      <p:ext uri="{BB962C8B-B14F-4D97-AF65-F5344CB8AC3E}">
        <p14:creationId xmlns:p14="http://schemas.microsoft.com/office/powerpoint/2010/main" xmlns="" val="171541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itchFamily="34" charset="0"/>
              <a:buNone/>
            </a:pPr>
            <a:endParaRPr lang="ru-RU" sz="4400" b="1" dirty="0" smtClean="0">
              <a:solidFill>
                <a:srgbClr val="FF0000"/>
              </a:solidFill>
            </a:endParaRPr>
          </a:p>
          <a:p>
            <a:pPr algn="ctr" eaLnBrk="1" hangingPunct="1">
              <a:buFont typeface="Arial" pitchFamily="34" charset="0"/>
              <a:buNone/>
            </a:pPr>
            <a:endParaRPr lang="ru-RU" sz="4400" b="1" dirty="0" smtClean="0">
              <a:solidFill>
                <a:srgbClr val="FF0000"/>
              </a:solidFill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algn="ctr" eaLnBrk="1" hangingPunct="1">
              <a:buFont typeface="Arial" pitchFamily="34" charset="0"/>
              <a:buNone/>
            </a:pPr>
            <a:endParaRPr lang="ru-RU" sz="4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endParaRPr lang="ru-RU" sz="4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06375"/>
            <a:ext cx="8228013" cy="2103438"/>
          </a:xfrm>
        </p:spPr>
        <p:txBody>
          <a:bodyPr/>
          <a:lstStyle/>
          <a:p>
            <a:pPr eaLnBrk="1" hangingPunct="1"/>
            <a:r>
              <a:rPr lang="ru-RU" altLang="ru-RU" sz="3600" b="1" smtClean="0"/>
              <a:t>«Билетик на выход»:</a:t>
            </a:r>
            <a:r>
              <a:rPr lang="ru-RU" altLang="ru-RU" sz="3600" b="1" dirty="0" smtClean="0"/>
              <a:t/>
            </a:r>
            <a:br>
              <a:rPr lang="ru-RU" altLang="ru-RU" sz="3600" b="1" dirty="0" smtClean="0"/>
            </a:br>
            <a:r>
              <a:rPr lang="ru-RU" sz="3200" dirty="0"/>
              <a:t>три новых идеи, которые попробую реализовать.</a:t>
            </a:r>
            <a:endParaRPr lang="ru-RU" alt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82813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DejaVu Sans"/>
        <a:cs typeface="DejaVu Sans"/>
      </a:majorFont>
      <a:minorFont>
        <a:latin typeface="Calibri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292</Words>
  <Application>Microsoft Office PowerPoint</Application>
  <PresentationFormat>Экран (4:3)</PresentationFormat>
  <Paragraphs>57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1_Тема Office</vt:lpstr>
      <vt:lpstr>Слайд 1</vt:lpstr>
      <vt:lpstr>Направления социального договора</vt:lpstr>
      <vt:lpstr>Социальный договор</vt:lpstr>
      <vt:lpstr>Внеурочная деятельность</vt:lpstr>
      <vt:lpstr>Внеурочная деятельность</vt:lpstr>
      <vt:lpstr>Слайд 6</vt:lpstr>
      <vt:lpstr>Слайд 7</vt:lpstr>
      <vt:lpstr>Социальный договор</vt:lpstr>
      <vt:lpstr>«Билетик на выход»: три новых идеи, которые попробую реализовать.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GRAFFA</dc:creator>
  <cp:lastModifiedBy>Пользователь</cp:lastModifiedBy>
  <cp:revision>56</cp:revision>
  <dcterms:created xsi:type="dcterms:W3CDTF">2013-09-25T17:00:39Z</dcterms:created>
  <dcterms:modified xsi:type="dcterms:W3CDTF">2016-04-04T17:00:19Z</dcterms:modified>
</cp:coreProperties>
</file>