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02" r:id="rId2"/>
    <p:sldId id="258" r:id="rId3"/>
    <p:sldId id="261" r:id="rId4"/>
    <p:sldId id="295" r:id="rId5"/>
    <p:sldId id="326" r:id="rId6"/>
    <p:sldId id="276" r:id="rId7"/>
    <p:sldId id="304" r:id="rId8"/>
    <p:sldId id="269" r:id="rId9"/>
    <p:sldId id="272" r:id="rId10"/>
    <p:sldId id="270" r:id="rId11"/>
    <p:sldId id="266" r:id="rId12"/>
    <p:sldId id="279" r:id="rId13"/>
    <p:sldId id="331" r:id="rId14"/>
    <p:sldId id="330" r:id="rId15"/>
    <p:sldId id="329" r:id="rId16"/>
    <p:sldId id="333" r:id="rId17"/>
    <p:sldId id="334" r:id="rId18"/>
    <p:sldId id="335" r:id="rId19"/>
    <p:sldId id="336" r:id="rId20"/>
    <p:sldId id="337" r:id="rId21"/>
    <p:sldId id="338" r:id="rId22"/>
    <p:sldId id="301" r:id="rId23"/>
    <p:sldId id="29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80A1-DE94-4B52-B126-791BED458B10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1E798-E1AA-4735-ABB9-966FCD63C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6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Муравьи тащат лист дерева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2EC81-DCF2-4CF8-A424-AF13575225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3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5F186-C4FE-4FB7-B055-04E1771171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0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09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390525"/>
            <a:ext cx="5959475" cy="3352800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206375" y="3889375"/>
            <a:ext cx="6335713" cy="54086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800" dirty="0" smtClean="0">
                <a:latin typeface="Calibri Light" pitchFamily="34" charset="0"/>
                <a:cs typeface="Arial" pitchFamily="34" charset="0"/>
              </a:rPr>
              <a:t>Проект: Внедрение элементов дуального обучения : Проекты ЦНАО и подготовка логистов совместно с КЦА </a:t>
            </a:r>
            <a:r>
              <a:rPr lang="ru-RU" sz="800" dirty="0" err="1" smtClean="0">
                <a:latin typeface="Calibri Light" pitchFamily="34" charset="0"/>
                <a:cs typeface="Arial" pitchFamily="34" charset="0"/>
              </a:rPr>
              <a:t>Дойтаг</a:t>
            </a:r>
            <a:endParaRPr lang="ru-RU" sz="800" dirty="0" smtClean="0">
              <a:latin typeface="Calibri Light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800" dirty="0" smtClean="0">
              <a:latin typeface="Calibri Light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800" dirty="0" smtClean="0">
              <a:latin typeface="Calibri Light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800" b="1" dirty="0" smtClean="0">
              <a:latin typeface="Calibri Light" pitchFamily="34" charset="0"/>
              <a:cs typeface="Arial" pitchFamily="34" charset="0"/>
            </a:endParaRPr>
          </a:p>
          <a:p>
            <a:pPr indent="456468" algn="just" eaLnBrk="1" hangingPunct="1">
              <a:spcBef>
                <a:spcPct val="0"/>
              </a:spcBef>
              <a:defRPr/>
            </a:pPr>
            <a:endParaRPr lang="ru-RU" altLang="ru-RU" sz="800" i="1" dirty="0">
              <a:cs typeface="Arial" panose="020B0604020202020204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FF154-2FDF-4B5E-884D-4FFF7F171F29}" type="slidenum">
              <a:rPr lang="id-ID" altLang="ru-RU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14</a:t>
            </a:fld>
            <a:endParaRPr lang="id-ID" altLang="ru-RU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29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Ежегодно проводится в профессиональных образовательных организациях Тюменской </a:t>
            </a:r>
            <a:r>
              <a:rPr lang="ru-RU" dirty="0" err="1" smtClean="0"/>
              <a:t>областиОбластной</a:t>
            </a:r>
            <a:r>
              <a:rPr lang="ru-RU" dirty="0" smtClean="0"/>
              <a:t> этап всероссийской олимпиады профессионального мастерства обучающихся по специальностям среднего профессионального образования. Основной целью Олимпиады является выявление наиболее одаренных и талантливых студентов, обучающихся по программам подготовки специалистов среднего звена.</a:t>
            </a:r>
          </a:p>
          <a:p>
            <a:pPr>
              <a:defRPr/>
            </a:pPr>
            <a:r>
              <a:rPr lang="ru-RU" dirty="0" smtClean="0"/>
              <a:t>В 2014 году  олимпиада профессионального мастерства обучающихся проводилась по направлениям: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Технология продукции общественного питания</a:t>
            </a:r>
          </a:p>
          <a:p>
            <a:pPr marL="171450" indent="-171450">
              <a:buFontTx/>
              <a:buChar char="-"/>
              <a:defRPr/>
            </a:pPr>
            <a:r>
              <a:rPr lang="ru-RU" i="1" dirty="0" smtClean="0"/>
              <a:t>Экономика и бухгалтерский учет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Техническое обслуживание и ремонт автомобильного транспорта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Техническая эксплуатация подъемно-транспортных, строительных, дорожных машин и оборудования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Строительство и эксплуатация зданий и сооружений</a:t>
            </a:r>
          </a:p>
          <a:p>
            <a:pPr>
              <a:defRPr/>
            </a:pPr>
            <a:r>
              <a:rPr lang="ru-RU" dirty="0" smtClean="0"/>
              <a:t>участие более 50 обучающихся (2015 г. - 43 студента)</a:t>
            </a:r>
          </a:p>
          <a:p>
            <a:pPr>
              <a:defRPr/>
            </a:pPr>
            <a:r>
              <a:rPr lang="ru-RU" dirty="0" smtClean="0"/>
              <a:t>Проект «Славим человека труда!» впервые был реализован на территории Свердловской области в 2011 году. В 2012 году проект получил статус окружного – его реализацию поддержал Полномочный представитель Президента РФ в Уральском федеральном округе.</a:t>
            </a:r>
          </a:p>
          <a:p>
            <a:pPr>
              <a:defRPr/>
            </a:pPr>
            <a:r>
              <a:rPr lang="ru-RU" dirty="0" smtClean="0"/>
              <a:t>Проект «Славим человека труда!» направлен, в первую очередь, на возрождение в общественном сознании уважения к рабочему человеку. Главная цель проекта - достойная жизнь рабочего человека и его семьи. Мы намерены показать рабочую молодёжь, на которую будут равняться.</a:t>
            </a:r>
          </a:p>
          <a:p>
            <a:pPr>
              <a:defRPr/>
            </a:pPr>
            <a:r>
              <a:rPr lang="ru-RU" dirty="0" smtClean="0"/>
              <a:t>В 2015 году в Тюменской области запланированы региональные этапы конкурса профессионального мастерства «Славим человека труда!» по следующим номинациям: «Лучший каменщик», «Лучший сварщик», «Лучший сантехник», «Лучший электромонтер».</a:t>
            </a:r>
          </a:p>
          <a:p>
            <a:pPr>
              <a:defRPr/>
            </a:pPr>
            <a:r>
              <a:rPr lang="ru-RU" dirty="0" smtClean="0"/>
              <a:t>Кроме этого обучающие активно принимают участие в мероприятиях международного движения </a:t>
            </a:r>
            <a:r>
              <a:rPr lang="ru-RU" dirty="0" err="1" smtClean="0"/>
              <a:t>Ворлд</a:t>
            </a:r>
            <a:r>
              <a:rPr lang="ru-RU" dirty="0" smtClean="0"/>
              <a:t> </a:t>
            </a:r>
            <a:r>
              <a:rPr lang="ru-RU" dirty="0" err="1" smtClean="0"/>
              <a:t>Скилл</a:t>
            </a:r>
            <a:r>
              <a:rPr lang="ru-RU" dirty="0" smtClean="0"/>
              <a:t> – более подробно о нем ниже… </a:t>
            </a:r>
          </a:p>
          <a:p>
            <a:pPr>
              <a:defRPr/>
            </a:pPr>
            <a:r>
              <a:rPr lang="ru-RU" dirty="0" smtClean="0"/>
              <a:t> С 2015 года Тюменская область начала участвовать в  </a:t>
            </a:r>
            <a:r>
              <a:rPr lang="ru-RU" b="1" dirty="0" smtClean="0"/>
              <a:t>Комплексной программе для обучающихся общеобразовательных организаций 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и студентов профессиональных образовательных организаций «Арт-Профи Форум».  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Цель программы: популяризация профессий и специальностей, получаемых в ПОО. </a:t>
            </a:r>
          </a:p>
          <a:p>
            <a:pPr>
              <a:defRPr/>
            </a:pPr>
            <a:r>
              <a:rPr lang="ru-RU" dirty="0" smtClean="0"/>
              <a:t>Студенты соревнуются в творческих конкурсах (видео, презентация, песни, плакаты…) по презентации профессий. </a:t>
            </a:r>
          </a:p>
          <a:p>
            <a:pPr>
              <a:defRPr/>
            </a:pPr>
            <a:r>
              <a:rPr lang="ru-RU" dirty="0" smtClean="0"/>
              <a:t> С 2016 года планируется участие в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работ научно-технического творчества студентов, обучающихся в учреждениях СПО, </a:t>
            </a:r>
          </a:p>
          <a:p>
            <a:pPr>
              <a:defRPr/>
            </a:pPr>
            <a:r>
              <a:rPr lang="ru-RU" dirty="0" smtClean="0"/>
              <a:t>цель которого - совершенствования и стимулирования научно-технического творчества, развития творческой инициативы и демонстрации современных достижений учебно-исследовательской деятельности студентов образовательных организаций среднего профессионального образования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C10E8C-9642-409B-A970-AAC8EF08EBAD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0869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7188" y="747713"/>
            <a:ext cx="6086475" cy="34242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1"/>
          <p:cNvSpPr>
            <a:spLocks noGrp="1"/>
          </p:cNvSpPr>
          <p:nvPr/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5" tIns="45951" rIns="91905" bIns="4595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5364" name="Заметки 1"/>
          <p:cNvSpPr>
            <a:spLocks noGrp="1"/>
          </p:cNvSpPr>
          <p:nvPr>
            <p:ph type="body" idx="1"/>
          </p:nvPr>
        </p:nvSpPr>
        <p:spPr>
          <a:xfrm>
            <a:off x="679450" y="4387850"/>
            <a:ext cx="5599113" cy="4792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23850" algn="just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WorldSkills International (WSI) – это международное некоммерческое движение, целью которой является популяризация рабочих профессий,  повышение их престижа в обществе, совершенствование системы профессионального образования и развитие стандартов профессиональной подготовки и квалификации по всему миру.</a:t>
            </a:r>
          </a:p>
          <a:p>
            <a:pPr indent="323850" algn="just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WSI существует с 1946 года. Это самый большой в мире конкурс профессионального мастерства, сопоставимый с олимпийским движением. Периодичность проведения мировых первенств – 1 раз в 2 года. </a:t>
            </a:r>
          </a:p>
          <a:p>
            <a:pPr indent="323850" algn="just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- мощнейшее профориентационное мероприятие.           </a:t>
            </a:r>
          </a:p>
          <a:p>
            <a:pPr indent="323850" algn="just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Возраст участников WSI 18-22 года. </a:t>
            </a:r>
          </a:p>
          <a:p>
            <a:pPr indent="323850" algn="just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Участниками могут быть: учащиеся средних профессиональных и высших учебных заведений;  молодые работающие профессионалы, добившиеся высоких результатов в трудовой деятельности.</a:t>
            </a:r>
          </a:p>
          <a:p>
            <a:pPr indent="323850" algn="just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Сегодня в движении принимают участие более 70 стран. Россия стала 60-й страной, вступившей в WorldSkills в 2012 году. </a:t>
            </a:r>
          </a:p>
        </p:txBody>
      </p:sp>
    </p:spTree>
    <p:extLst>
      <p:ext uri="{BB962C8B-B14F-4D97-AF65-F5344CB8AC3E}">
        <p14:creationId xmlns:p14="http://schemas.microsoft.com/office/powerpoint/2010/main" val="315681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679450" y="4752975"/>
            <a:ext cx="5438775" cy="479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4025" algn="just"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4025" algn="just"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06677-4EAF-4A90-A8D5-086E8C210548}" type="slidenum">
              <a:rPr lang="id-ID" altLang="ru-RU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17</a:t>
            </a:fld>
            <a:endParaRPr lang="id-ID" altLang="ru-RU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33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2836-B661-49D0-ABE1-BAA02B2F160E}" type="slidenum">
              <a:rPr lang="ru-RU" altLang="ru-RU">
                <a:latin typeface="Calibri" panose="020F0502020204030204" pitchFamily="34" charset="0"/>
              </a:rPr>
              <a:pPr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6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6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5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4/5/2016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4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11453285" y="244476"/>
            <a:ext cx="461433" cy="346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" name="Rectangle 7"/>
          <p:cNvSpPr/>
          <p:nvPr userDrawn="1"/>
        </p:nvSpPr>
        <p:spPr>
          <a:xfrm>
            <a:off x="11453285" y="544514"/>
            <a:ext cx="461433" cy="46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508312" y="265113"/>
            <a:ext cx="35137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F81AFF1A-DD51-4C63-AFD2-D3BFF45F7E3C}" type="slidenum">
              <a:rPr lang="id-ID" altLang="ru-RU" sz="11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ctr" eaLnBrk="1" hangingPunct="1">
                <a:defRPr/>
              </a:pPr>
              <a:t>‹#›</a:t>
            </a:fld>
            <a:endParaRPr lang="id-ID" altLang="ru-RU" sz="1100" smtClean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398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6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8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9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7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8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0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5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26EF-030C-4230-8E6D-E5056237B80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iro.r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912223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ВЛАДИМИРОВНА ФЕДОСКИНА, НАЧАЛЬНИК ЦЕНТРА НЕПРЕРЫВНОГО ПРОФЕССИОНАЛЬНОГО ОБРАЗОВАНИЯ, К.П.Н.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55" y="204717"/>
            <a:ext cx="1219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ОБЛАСТНОЙ ГОСУДАРСТВЕННЫЙ ИНСТИТУТ РАЗВИТИЯ РЕГИОНАЛЬНОГО ОБРАЗОВАНИЯ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8550" y="2060812"/>
            <a:ext cx="10085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НОВОМУ ВРЕМЕНИ – НОВЫЕ ФОРМЫ ПРОФОРИЕНТАЦИОННОЙ РАБОТЫ 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8842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профессионального самоопределения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(«профориентационные компетенции»)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ориентировки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самостоятельно ориентироваться в профориентационно значимом информационном поле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выбора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совершать самостоятельный, осознанный и ответственный профессиональный выбор и воплощать его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проектирования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проектировать собственную жизненно-профессиональную и карьерную перспективу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совершенствования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совершенствовать собственное профессиональное мастерство</a:t>
            </a:r>
          </a:p>
        </p:txBody>
      </p:sp>
    </p:spTree>
    <p:extLst>
      <p:ext uri="{BB962C8B-B14F-4D97-AF65-F5344CB8AC3E}">
        <p14:creationId xmlns:p14="http://schemas.microsoft.com/office/powerpoint/2010/main" val="19169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524001" y="2060576"/>
            <a:ext cx="9180513" cy="4797425"/>
          </a:xfrm>
          <a:prstGeom prst="downArrow">
            <a:avLst>
              <a:gd name="adj1" fmla="val 50000"/>
              <a:gd name="adj2" fmla="val 505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Направление </a:t>
            </a:r>
            <a:r>
              <a:rPr lang="ru-RU" sz="4000" b="1" dirty="0" smtClean="0">
                <a:solidFill>
                  <a:srgbClr val="C00000"/>
                </a:solidFill>
              </a:rPr>
              <a:t>движения в реализации СПС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2400"/>
              </a:spcBef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</a:t>
            </a:r>
          </a:p>
          <a:p>
            <a:pPr algn="ctr">
              <a:spcBef>
                <a:spcPts val="2400"/>
              </a:spcBef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ИДЕИ 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ИДЕЕ 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профессионального самоопределения и формирования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4917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848" y="1084264"/>
            <a:ext cx="8770937" cy="529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339" name="Группа 43"/>
          <p:cNvGrpSpPr>
            <a:grpSpLocks/>
          </p:cNvGrpSpPr>
          <p:nvPr/>
        </p:nvGrpSpPr>
        <p:grpSpPr bwMode="auto">
          <a:xfrm>
            <a:off x="1580134" y="1317099"/>
            <a:ext cx="9047163" cy="4946542"/>
            <a:chOff x="-3992" y="910458"/>
            <a:chExt cx="9046628" cy="4947753"/>
          </a:xfrm>
        </p:grpSpPr>
        <p:sp>
          <p:nvSpPr>
            <p:cNvPr id="41" name="Стрелка вверх 40"/>
            <p:cNvSpPr/>
            <p:nvPr/>
          </p:nvSpPr>
          <p:spPr>
            <a:xfrm rot="10800000">
              <a:off x="7352861" y="4085234"/>
              <a:ext cx="498446" cy="652622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трелка вверх 39"/>
            <p:cNvSpPr/>
            <p:nvPr/>
          </p:nvSpPr>
          <p:spPr>
            <a:xfrm rot="10800000">
              <a:off x="1084252" y="3773714"/>
              <a:ext cx="498446" cy="652622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45" name="TextBox 3"/>
            <p:cNvSpPr txBox="1">
              <a:spLocks noChangeArrowheads="1"/>
            </p:cNvSpPr>
            <p:nvPr/>
          </p:nvSpPr>
          <p:spPr bwMode="auto">
            <a:xfrm>
              <a:off x="-3992" y="934962"/>
              <a:ext cx="2674935" cy="3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ШКОЛЬНИК</a:t>
              </a:r>
            </a:p>
          </p:txBody>
        </p:sp>
        <p:pic>
          <p:nvPicPr>
            <p:cNvPr id="1434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5" y="1220141"/>
              <a:ext cx="1088470" cy="81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Box 9"/>
            <p:cNvSpPr txBox="1">
              <a:spLocks noChangeArrowheads="1"/>
            </p:cNvSpPr>
            <p:nvPr/>
          </p:nvSpPr>
          <p:spPr bwMode="auto">
            <a:xfrm>
              <a:off x="3480958" y="1908206"/>
              <a:ext cx="2186256" cy="73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ОБРАЗОВАТЕЛЬНОЕ УЧРЕЖДЕНИЕ</a:t>
              </a:r>
            </a:p>
            <a:p>
              <a:pPr algn="ctr" eaLnBrk="1" hangingPunct="1"/>
              <a:endParaRPr lang="ru-RU" altLang="ru-RU" sz="1400" dirty="0">
                <a:solidFill>
                  <a:schemeClr val="accent4">
                    <a:lumMod val="50000"/>
                  </a:schemeClr>
                </a:solidFill>
                <a:latin typeface="Arial" charset="0"/>
              </a:endParaRPr>
            </a:p>
          </p:txBody>
        </p:sp>
        <p:pic>
          <p:nvPicPr>
            <p:cNvPr id="14348" name="Picture 4" descr="C:\Program Files (x86)\Microsoft Office\MEDIA\CAGCAT10\j0285360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064" y="1179865"/>
              <a:ext cx="912917" cy="84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Box 19"/>
            <p:cNvSpPr txBox="1">
              <a:spLocks noChangeArrowheads="1"/>
            </p:cNvSpPr>
            <p:nvPr/>
          </p:nvSpPr>
          <p:spPr bwMode="auto">
            <a:xfrm>
              <a:off x="55363" y="2236146"/>
              <a:ext cx="25562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C00000"/>
                  </a:solidFill>
                  <a:latin typeface="Arial" charset="0"/>
                </a:rPr>
                <a:t>ПРОФОРИЕНТАЦИЯ</a:t>
              </a:r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230943" y="2810159"/>
              <a:ext cx="2279515" cy="10774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dirty="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Диагностика способностей и возможностей школьника</a:t>
              </a:r>
            </a:p>
          </p:txBody>
        </p:sp>
        <p:sp>
          <p:nvSpPr>
            <p:cNvPr id="18" name="TextBox 25"/>
            <p:cNvSpPr txBox="1"/>
            <p:nvPr/>
          </p:nvSpPr>
          <p:spPr>
            <a:xfrm>
              <a:off x="6206734" y="2803397"/>
              <a:ext cx="2651762" cy="1046696"/>
            </a:xfrm>
            <a:prstGeom prst="rect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latin typeface="+mn-lt"/>
                  <a:cs typeface="+mn-cs"/>
                </a:defRPr>
              </a:lvl2pPr>
              <a:lvl3pPr defTabSz="914400" eaLnBrk="1" latinLnBrk="0" hangingPunct="1">
                <a:defRPr sz="1800">
                  <a:latin typeface="+mn-lt"/>
                  <a:cs typeface="+mn-cs"/>
                </a:defRPr>
              </a:lvl3pPr>
              <a:lvl4pPr defTabSz="914400" eaLnBrk="1" latinLnBrk="0" hangingPunct="1">
                <a:defRPr sz="1800">
                  <a:latin typeface="+mn-lt"/>
                  <a:cs typeface="+mn-cs"/>
                </a:defRPr>
              </a:lvl4pPr>
              <a:lvl5pPr defTabSz="914400" eaLnBrk="1" latinLnBrk="0" hangingPunct="1">
                <a:defRPr sz="1800">
                  <a:latin typeface="+mn-lt"/>
                  <a:cs typeface="+mn-cs"/>
                </a:defRPr>
              </a:lvl5pPr>
              <a:lvl6pPr>
                <a:defRPr sz="1800">
                  <a:latin typeface="+mn-lt"/>
                  <a:cs typeface="+mn-cs"/>
                </a:defRPr>
              </a:lvl6pPr>
              <a:lvl7pPr>
                <a:defRPr sz="1800">
                  <a:latin typeface="+mn-lt"/>
                  <a:cs typeface="+mn-cs"/>
                </a:defRPr>
              </a:lvl7pPr>
              <a:lvl8pPr>
                <a:defRPr sz="1800">
                  <a:latin typeface="+mn-lt"/>
                  <a:cs typeface="+mn-cs"/>
                </a:defRPr>
              </a:lvl8pPr>
              <a:lvl9pPr>
                <a:defRPr sz="1800"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dirty="0"/>
                <a:t>Прогнозирование потребностей экономики на 5-10 лет</a:t>
              </a:r>
            </a:p>
            <a:p>
              <a:pPr algn="l">
                <a:defRPr/>
              </a:pPr>
              <a:endParaRPr lang="ru-RU" sz="1200" i="1" dirty="0"/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2993030" y="4737856"/>
              <a:ext cx="3162113" cy="83046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sz="1600" dirty="0"/>
                <a:t>Перечень </a:t>
              </a:r>
              <a:r>
                <a:rPr lang="ru-RU" sz="1600" b="1" dirty="0">
                  <a:solidFill>
                    <a:srgbClr val="CC0000"/>
                  </a:solidFill>
                </a:rPr>
                <a:t>востребованных </a:t>
              </a:r>
              <a:r>
                <a:rPr lang="ru-RU" sz="1600" dirty="0"/>
                <a:t>профессий и специальностей,  </a:t>
              </a:r>
              <a:r>
                <a:rPr lang="ru-RU" sz="1600" b="1" dirty="0">
                  <a:solidFill>
                    <a:srgbClr val="CC0000"/>
                  </a:solidFill>
                </a:rPr>
                <a:t>подходящих школьнику</a:t>
              </a:r>
            </a:p>
          </p:txBody>
        </p:sp>
        <p:sp>
          <p:nvSpPr>
            <p:cNvPr id="23" name="Стрелка вверх 22"/>
            <p:cNvSpPr/>
            <p:nvPr/>
          </p:nvSpPr>
          <p:spPr>
            <a:xfrm>
              <a:off x="3745969" y="2581653"/>
              <a:ext cx="1656234" cy="2074154"/>
            </a:xfrm>
            <a:prstGeom prst="upArrow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1435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281" y="1123283"/>
              <a:ext cx="949607" cy="78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Box 9"/>
            <p:cNvSpPr txBox="1">
              <a:spLocks noChangeArrowheads="1"/>
            </p:cNvSpPr>
            <p:nvPr/>
          </p:nvSpPr>
          <p:spPr bwMode="auto">
            <a:xfrm>
              <a:off x="6758179" y="910458"/>
              <a:ext cx="2186256" cy="3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РЫНОК ТРУДА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2051699" y="1260380"/>
              <a:ext cx="1790594" cy="381093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5310643" y="1260380"/>
              <a:ext cx="1792182" cy="381093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9" name="TextBox 19"/>
            <p:cNvSpPr txBox="1">
              <a:spLocks noChangeArrowheads="1"/>
            </p:cNvSpPr>
            <p:nvPr/>
          </p:nvSpPr>
          <p:spPr bwMode="auto">
            <a:xfrm>
              <a:off x="6486410" y="2092872"/>
              <a:ext cx="25562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C00000"/>
                  </a:solidFill>
                  <a:latin typeface="Arial" charset="0"/>
                </a:rPr>
                <a:t>ПРОГНОЗ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248405" y="4458387"/>
              <a:ext cx="2279515" cy="13237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</a:defRPr>
              </a:lvl5pPr>
              <a:lvl6pPr>
                <a:defRPr sz="1800">
                  <a:solidFill>
                    <a:schemeClr val="tx1"/>
                  </a:solidFill>
                </a:defRPr>
              </a:lvl6pPr>
              <a:lvl7pPr>
                <a:defRPr sz="1800">
                  <a:solidFill>
                    <a:schemeClr val="tx1"/>
                  </a:solidFill>
                </a:defRPr>
              </a:lvl7pPr>
              <a:lvl8pPr>
                <a:defRPr sz="1800">
                  <a:solidFill>
                    <a:schemeClr val="tx1"/>
                  </a:solidFill>
                </a:defRPr>
              </a:lvl8pPr>
              <a:lvl9pPr>
                <a:defRPr sz="1800">
                  <a:solidFill>
                    <a:schemeClr val="tx1"/>
                  </a:solidFill>
                </a:defRPr>
              </a:lvl9pPr>
            </a:lstStyle>
            <a:p>
              <a:pPr>
                <a:defRPr/>
              </a:pPr>
              <a:r>
                <a:rPr lang="ru-RU" sz="1600" dirty="0"/>
                <a:t>Перечень специальностей </a:t>
              </a:r>
              <a:br>
                <a:rPr lang="ru-RU" sz="1600" dirty="0"/>
              </a:br>
              <a:r>
                <a:rPr lang="ru-RU" sz="1600" dirty="0"/>
                <a:t>и профессий, </a:t>
              </a:r>
            </a:p>
            <a:p>
              <a:pPr>
                <a:defRPr/>
              </a:pPr>
              <a:r>
                <a:rPr lang="ru-RU" sz="1600" b="1" dirty="0">
                  <a:solidFill>
                    <a:srgbClr val="CC0000"/>
                  </a:solidFill>
                </a:rPr>
                <a:t>подходящих школьнику</a:t>
              </a:r>
            </a:p>
          </p:txBody>
        </p:sp>
        <p:pic>
          <p:nvPicPr>
            <p:cNvPr id="14363" name="Picture 2" descr="C:\Users\teran.CBM\Desktop\1354620764_kedi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84" y="4968399"/>
              <a:ext cx="419537" cy="41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Стрелка вверх 37"/>
            <p:cNvSpPr/>
            <p:nvPr/>
          </p:nvSpPr>
          <p:spPr>
            <a:xfrm rot="5400000">
              <a:off x="2526478" y="4782323"/>
              <a:ext cx="497009" cy="49412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TextBox 24"/>
            <p:cNvSpPr txBox="1"/>
            <p:nvPr/>
          </p:nvSpPr>
          <p:spPr>
            <a:xfrm>
              <a:off x="6578981" y="4780729"/>
              <a:ext cx="2279515" cy="1077482"/>
            </a:xfrm>
            <a:prstGeom prst="rect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dirty="0"/>
                <a:t>Перечень </a:t>
              </a:r>
              <a:r>
                <a:rPr lang="ru-RU" sz="1600" b="1" dirty="0">
                  <a:solidFill>
                    <a:srgbClr val="CC0000"/>
                  </a:solidFill>
                </a:rPr>
                <a:t>востребованных </a:t>
              </a:r>
              <a:r>
                <a:rPr lang="ru-RU" sz="1600" dirty="0"/>
                <a:t>профессий и специальностей</a:t>
              </a:r>
              <a:endParaRPr lang="ru-RU" sz="1600" b="1" dirty="0">
                <a:solidFill>
                  <a:srgbClr val="CC0000"/>
                </a:solidFill>
              </a:endParaRPr>
            </a:p>
          </p:txBody>
        </p:sp>
        <p:pic>
          <p:nvPicPr>
            <p:cNvPr id="14362" name="Picture 2" descr="C:\Users\teran.CBM\Desktop\1354620764_kedi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949" y="4780729"/>
              <a:ext cx="372359" cy="37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7" name="Прямоугольник 44"/>
          <p:cNvSpPr>
            <a:spLocks noChangeArrowheads="1"/>
          </p:cNvSpPr>
          <p:nvPr/>
        </p:nvSpPr>
        <p:spPr bwMode="auto">
          <a:xfrm>
            <a:off x="1631503" y="104731"/>
            <a:ext cx="984626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76141D"/>
                </a:solidFill>
                <a:latin typeface="+mj-lt"/>
              </a:rPr>
              <a:t>Профессиональная реализация личности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6141D"/>
                </a:solidFill>
                <a:latin typeface="+mj-lt"/>
              </a:rPr>
              <a:t>в системе «школа-колледж/вуз-рынок труда</a:t>
            </a:r>
            <a:r>
              <a:rPr lang="ru-RU" sz="2400" b="1" dirty="0" smtClean="0">
                <a:solidFill>
                  <a:srgbClr val="76141D"/>
                </a:solidFill>
                <a:latin typeface="+mj-lt"/>
              </a:rPr>
              <a:t>»</a:t>
            </a:r>
            <a:endParaRPr lang="ru-RU" altLang="ru-RU" sz="2400" b="1" dirty="0">
              <a:solidFill>
                <a:srgbClr val="76141D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 bwMode="auto">
          <a:xfrm rot="16200000">
            <a:off x="7683949" y="5228462"/>
            <a:ext cx="496887" cy="437511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2848" y="920336"/>
            <a:ext cx="8795641" cy="3874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32774" y="8791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УМНАЯ КАРЬЕРА</a:t>
            </a:r>
          </a:p>
        </p:txBody>
      </p:sp>
      <p:sp>
        <p:nvSpPr>
          <p:cNvPr id="6" name="AutoShape 6" descr="https://encrypted-tbn0.gstatic.com/images?q=tbn:ANd9GcR0a96gBfzQeVCsvy5lwT1Ofm_pUtRYCjdilu8N1ycCu-HOuE0JAw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cdns2.freepik.com/free-photo/human-shoes-footprints_318-381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94531" l="7031" r="89844">
                        <a14:foregroundMark x1="36719" y1="49219" x2="36719" y2="49219"/>
                        <a14:foregroundMark x1="37500" y1="71875" x2="37500" y2="71875"/>
                        <a14:foregroundMark x1="61719" y1="58594" x2="61719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986" y="3978691"/>
            <a:ext cx="1195666" cy="11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dns2.freepik.com/free-photo/human-shoes-footprints_318-381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94531" l="7031" r="89844">
                        <a14:foregroundMark x1="36719" y1="49219" x2="36719" y2="49219"/>
                        <a14:foregroundMark x1="37500" y1="71875" x2="37500" y2="71875"/>
                        <a14:foregroundMark x1="61719" y1="58594" x2="61719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548" y="3223857"/>
            <a:ext cx="1195666" cy="11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Юг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3837" r="31473" b="2757"/>
          <a:stretch>
            <a:fillRect/>
          </a:stretch>
        </p:blipFill>
        <p:spPr bwMode="auto">
          <a:xfrm>
            <a:off x="1482382" y="659614"/>
            <a:ext cx="623411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Овал 53"/>
          <p:cNvSpPr/>
          <p:nvPr/>
        </p:nvSpPr>
        <p:spPr bwMode="auto">
          <a:xfrm>
            <a:off x="2151514" y="3550452"/>
            <a:ext cx="150813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2262639" y="3585377"/>
            <a:ext cx="150813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 bwMode="auto">
          <a:xfrm>
            <a:off x="4448627" y="2324901"/>
            <a:ext cx="150812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 bwMode="auto">
          <a:xfrm>
            <a:off x="2378527" y="3645701"/>
            <a:ext cx="150812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 bwMode="auto">
          <a:xfrm>
            <a:off x="2040388" y="3585377"/>
            <a:ext cx="150813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5058227" y="2690027"/>
            <a:ext cx="150812" cy="141288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2726188" y="4331501"/>
            <a:ext cx="150813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3402464" y="3334552"/>
            <a:ext cx="150813" cy="141288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3831088" y="4637891"/>
            <a:ext cx="150813" cy="141287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2726188" y="2953552"/>
            <a:ext cx="150813" cy="141288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/>
          <p:cNvSpPr/>
          <p:nvPr/>
        </p:nvSpPr>
        <p:spPr bwMode="auto">
          <a:xfrm>
            <a:off x="4372427" y="4774417"/>
            <a:ext cx="150812" cy="141287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140902" y="4974441"/>
            <a:ext cx="150812" cy="139700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Овал 65"/>
          <p:cNvSpPr/>
          <p:nvPr/>
        </p:nvSpPr>
        <p:spPr bwMode="auto">
          <a:xfrm>
            <a:off x="5593214" y="4496601"/>
            <a:ext cx="150813" cy="141288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Овал 66"/>
          <p:cNvSpPr/>
          <p:nvPr/>
        </p:nvSpPr>
        <p:spPr bwMode="auto">
          <a:xfrm>
            <a:off x="6191702" y="4261652"/>
            <a:ext cx="150812" cy="141288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Овал 67"/>
          <p:cNvSpPr/>
          <p:nvPr/>
        </p:nvSpPr>
        <p:spPr bwMode="auto">
          <a:xfrm>
            <a:off x="3639002" y="4131477"/>
            <a:ext cx="149225" cy="141288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 bwMode="auto">
          <a:xfrm>
            <a:off x="1930851" y="4472789"/>
            <a:ext cx="133351" cy="146051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Овал 69"/>
          <p:cNvSpPr/>
          <p:nvPr/>
        </p:nvSpPr>
        <p:spPr bwMode="auto">
          <a:xfrm>
            <a:off x="5343977" y="5155417"/>
            <a:ext cx="150812" cy="141287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 bwMode="auto">
          <a:xfrm>
            <a:off x="5091564" y="5838041"/>
            <a:ext cx="150813" cy="141287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 bwMode="auto">
          <a:xfrm>
            <a:off x="2975427" y="4552166"/>
            <a:ext cx="150812" cy="141287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 bwMode="auto">
          <a:xfrm>
            <a:off x="2127702" y="3652053"/>
            <a:ext cx="180975" cy="155575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 bwMode="auto">
          <a:xfrm>
            <a:off x="2227714" y="3704441"/>
            <a:ext cx="150813" cy="141287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 bwMode="auto">
          <a:xfrm>
            <a:off x="2299151" y="3747301"/>
            <a:ext cx="150812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 bwMode="auto">
          <a:xfrm>
            <a:off x="2083436" y="6211887"/>
            <a:ext cx="150813" cy="141288"/>
          </a:xfrm>
          <a:prstGeom prst="ellips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Овал 77"/>
          <p:cNvSpPr/>
          <p:nvPr/>
        </p:nvSpPr>
        <p:spPr bwMode="auto">
          <a:xfrm>
            <a:off x="2080260" y="6413501"/>
            <a:ext cx="150813" cy="139700"/>
          </a:xfrm>
          <a:prstGeom prst="ellipse">
            <a:avLst/>
          </a:prstGeom>
          <a:solidFill>
            <a:srgbClr val="409E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Прямоугольник 70"/>
          <p:cNvSpPr>
            <a:spLocks noChangeArrowheads="1"/>
          </p:cNvSpPr>
          <p:nvPr/>
        </p:nvSpPr>
        <p:spPr bwMode="auto">
          <a:xfrm>
            <a:off x="1999299" y="5873752"/>
            <a:ext cx="213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i="1">
                <a:latin typeface="Arial" panose="020B0604020202020204" pitchFamily="34" charset="0"/>
              </a:rPr>
              <a:t>ПОО - профессиональная образовательная организация</a:t>
            </a:r>
          </a:p>
        </p:txBody>
      </p:sp>
      <p:sp>
        <p:nvSpPr>
          <p:cNvPr id="80" name="Прямоугольник 70"/>
          <p:cNvSpPr>
            <a:spLocks noChangeArrowheads="1"/>
          </p:cNvSpPr>
          <p:nvPr/>
        </p:nvSpPr>
        <p:spPr bwMode="auto">
          <a:xfrm>
            <a:off x="2239011" y="6176963"/>
            <a:ext cx="2133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i="1">
                <a:latin typeface="Arial" panose="020B0604020202020204" pitchFamily="34" charset="0"/>
              </a:rPr>
              <a:t>Базовые ПОО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i="1">
                <a:latin typeface="Arial" panose="020B0604020202020204" pitchFamily="34" charset="0"/>
              </a:rPr>
              <a:t>Отделения ПОО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50935" y="3213083"/>
            <a:ext cx="3193628" cy="1211296"/>
          </a:xfrm>
          <a:prstGeom prst="rect">
            <a:avLst/>
          </a:prstGeom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Многопрофильные</a:t>
            </a:r>
          </a:p>
          <a:p>
            <a:pPr algn="ctr">
              <a:defRPr/>
            </a:pPr>
            <a:endParaRPr lang="ru-RU" sz="267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Западно-Сибирский государственный колледж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Голышмановский агропедагогический колледж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3. Тобольский многопрофильный техникум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</a:rPr>
              <a:t>4. Ишимский многопрофильный техникум</a:t>
            </a:r>
            <a:endParaRPr lang="ru-RU" sz="1467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97519" y="203199"/>
            <a:ext cx="3747295" cy="3089276"/>
          </a:xfrm>
          <a:prstGeom prst="rect">
            <a:avLst/>
          </a:prstGeom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Профильные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Тюменский лесотехнический техникум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Тюменский педагогический колледж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</a:rPr>
              <a:t>Тюменский техникум индустрии питания, коммерции и сервиса </a:t>
            </a:r>
            <a:endParaRPr lang="ru-RU" altLang="ru-RU" sz="1067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</a:rPr>
              <a:t>Тюменский колледж транспортных технологий и сервиса</a:t>
            </a:r>
            <a:endParaRPr lang="ru-RU" altLang="ru-RU" sz="1067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</a:rPr>
              <a:t>5. Тюменский колледж водного транспорта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</a:rPr>
              <a:t>6. Тюменский техникум строительной индустрии и городского хозяйства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</a:rPr>
              <a:t>7. Агротехнологический колледж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8. </a:t>
            </a:r>
            <a:r>
              <a:rPr lang="ru-RU" altLang="ru-RU" sz="1067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Заводоуковский</a:t>
            </a: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агропромышленный техникум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9. Тюменский медицинский колледж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10. Тобольский медицинский колледж им. В. Солдатова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11. Ишимский медицинский колледж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12. Тюменский колледж экономики, управления и права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13. Тюменский нефтепроводный профессиональный колледж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14. Тобольский колледж культуры и искусств им. </a:t>
            </a:r>
            <a:r>
              <a:rPr lang="ru-RU" altLang="ru-RU" sz="1067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Алябьева</a:t>
            </a:r>
            <a:endParaRPr lang="ru-RU" altLang="ru-RU" sz="1067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5"/>
          <p:cNvGraphicFramePr>
            <a:graphicFrameLocks/>
          </p:cNvGraphicFramePr>
          <p:nvPr>
            <p:extLst/>
          </p:nvPr>
        </p:nvGraphicFramePr>
        <p:xfrm>
          <a:off x="6255202" y="4202121"/>
          <a:ext cx="42291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6" imgW="3596952" imgH="2639797" progId="Excel.Chart.8">
                  <p:embed/>
                </p:oleObj>
              </mc:Choice>
              <mc:Fallback>
                <p:oleObj name="Диаграмма" r:id="rId6" imgW="3596952" imgH="26397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202" y="4202121"/>
                        <a:ext cx="42291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Прямоугольник 6"/>
          <p:cNvSpPr>
            <a:spLocks noChangeArrowheads="1"/>
          </p:cNvSpPr>
          <p:nvPr/>
        </p:nvSpPr>
        <p:spPr bwMode="auto">
          <a:xfrm>
            <a:off x="1789780" y="60443"/>
            <a:ext cx="6005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Система профессионального образования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Тюменской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5939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0"/>
          <p:cNvSpPr>
            <a:spLocks noChangeArrowheads="1"/>
          </p:cNvSpPr>
          <p:nvPr/>
        </p:nvSpPr>
        <p:spPr bwMode="gray">
          <a:xfrm>
            <a:off x="1909763" y="-30163"/>
            <a:ext cx="8242300" cy="755651"/>
          </a:xfrm>
          <a:prstGeom prst="roundRect">
            <a:avLst>
              <a:gd name="adj" fmla="val 11921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+mj-lt"/>
              </a:rPr>
              <a:t>Внедрение международного опыта </a:t>
            </a:r>
            <a:br>
              <a:rPr lang="ru-RU" altLang="ru-RU" sz="2000" b="1" dirty="0">
                <a:solidFill>
                  <a:schemeClr val="accent6"/>
                </a:solidFill>
                <a:latin typeface="+mj-lt"/>
              </a:rPr>
            </a:br>
            <a:r>
              <a:rPr lang="ru-RU" altLang="ru-RU" sz="2000" b="1" dirty="0">
                <a:solidFill>
                  <a:schemeClr val="accent6"/>
                </a:solidFill>
                <a:latin typeface="+mj-lt"/>
              </a:rPr>
              <a:t>в систему профессионального образования</a:t>
            </a:r>
          </a:p>
        </p:txBody>
      </p:sp>
      <p:pic>
        <p:nvPicPr>
          <p:cNvPr id="42" name="Picture 2" descr="Компания KCA DEUTAG празднует 10 лет работы в Азербайджане -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010" y="1630672"/>
            <a:ext cx="1757358" cy="147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4" name="Прямоугольник 43"/>
          <p:cNvSpPr/>
          <p:nvPr/>
        </p:nvSpPr>
        <p:spPr>
          <a:xfrm>
            <a:off x="6899276" y="963613"/>
            <a:ext cx="2886075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Центр непрерывного аграрного образования Тюменской области </a:t>
            </a:r>
            <a:r>
              <a:rPr 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совместно </a:t>
            </a:r>
            <a:br>
              <a:rPr 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</a:br>
            <a:r>
              <a:rPr 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с </a:t>
            </a:r>
            <a:r>
              <a:rPr lang="ru-RU" alt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Академией «Дойла-</a:t>
            </a:r>
            <a:r>
              <a:rPr lang="ru-RU" altLang="ru-RU" sz="1400" dirty="0" err="1">
                <a:ea typeface="Helvetica Light" charset="0"/>
                <a:cs typeface="Arial" panose="020B0604020202020204" pitchFamily="34" charset="0"/>
                <a:sym typeface="Helvetica Light" charset="0"/>
              </a:rPr>
              <a:t>Нинбург</a:t>
            </a:r>
            <a:r>
              <a:rPr lang="ru-RU" alt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 </a:t>
            </a:r>
            <a:r>
              <a:rPr lang="ru-RU" altLang="ru-RU" sz="1400" dirty="0" err="1">
                <a:ea typeface="Helvetica Light" charset="0"/>
                <a:cs typeface="Arial" panose="020B0604020202020204" pitchFamily="34" charset="0"/>
                <a:sym typeface="Helvetica Light" charset="0"/>
              </a:rPr>
              <a:t>ГмбХ</a:t>
            </a:r>
            <a:r>
              <a:rPr lang="ru-RU" alt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»</a:t>
            </a:r>
            <a:r>
              <a:rPr lang="ru-RU" sz="1400" dirty="0">
                <a:ea typeface="Helvetica Light" charset="0"/>
                <a:cs typeface="Arial" panose="020B0604020202020204" pitchFamily="34" charset="0"/>
                <a:sym typeface="Helvetica Light" charset="0"/>
              </a:rPr>
              <a:t> (Германия)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66938" y="587375"/>
            <a:ext cx="77279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Использование элементов  дуальной системы обучения </a:t>
            </a: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8918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1" y="1946275"/>
            <a:ext cx="7080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2470151" y="1035050"/>
            <a:ext cx="28416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cs typeface="Arial" panose="020B0604020202020204" pitchFamily="34" charset="0"/>
              </a:rPr>
              <a:t>«Время работать вместе»</a:t>
            </a:r>
          </a:p>
          <a:p>
            <a:pPr algn="ctr">
              <a:defRPr/>
            </a:pPr>
            <a:r>
              <a:rPr lang="ru-RU" sz="1400" dirty="0">
                <a:cs typeface="Arial" panose="020B0604020202020204" pitchFamily="34" charset="0"/>
              </a:rPr>
              <a:t>совместный проект </a:t>
            </a:r>
          </a:p>
          <a:p>
            <a:pPr algn="ctr">
              <a:defRPr/>
            </a:pPr>
            <a:r>
              <a:rPr lang="ru-RU" sz="1400" dirty="0">
                <a:cs typeface="Arial" panose="020B0604020202020204" pitchFamily="34" charset="0"/>
              </a:rPr>
              <a:t>с </a:t>
            </a:r>
            <a:r>
              <a:rPr lang="ru-RU" sz="1400" b="1" dirty="0">
                <a:cs typeface="Arial" panose="020B0604020202020204" pitchFamily="34" charset="0"/>
              </a:rPr>
              <a:t>КЦА ДОЙТАГ ДРИЛЛИНГ ГМБХ</a:t>
            </a:r>
          </a:p>
        </p:txBody>
      </p:sp>
      <p:cxnSp>
        <p:nvCxnSpPr>
          <p:cNvPr id="56" name="Straight Connector 10"/>
          <p:cNvCxnSpPr/>
          <p:nvPr/>
        </p:nvCxnSpPr>
        <p:spPr>
          <a:xfrm flipH="1">
            <a:off x="6173788" y="998539"/>
            <a:ext cx="4762" cy="18938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8" descr="CargoNews. Laima-Lux Group внедрила систему управления складом Expert Logistic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410" y="5580414"/>
            <a:ext cx="1658977" cy="124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864" y="5511068"/>
            <a:ext cx="1866349" cy="124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5" t="46719" r="48071" b="34799"/>
          <a:stretch>
            <a:fillRect/>
          </a:stretch>
        </p:blipFill>
        <p:spPr bwMode="auto">
          <a:xfrm>
            <a:off x="6505576" y="2022476"/>
            <a:ext cx="11223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6555046" y="5608193"/>
            <a:ext cx="1787482" cy="118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8680925" y="5588154"/>
            <a:ext cx="1664605" cy="11671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8926" name="Рисунок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4" y="1717675"/>
            <a:ext cx="13541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505076" y="3130550"/>
            <a:ext cx="7102475" cy="539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cs typeface="Arial" panose="020B0604020202020204" pitchFamily="34" charset="0"/>
              </a:rPr>
              <a:t>Модернизация совместно с работодателями образовательные программы, удовлетворяющие требованиям ФГОС и запросам работодателей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5076" y="4868864"/>
            <a:ext cx="7102475" cy="530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cs typeface="Arial" panose="020B0604020202020204" pitchFamily="34" charset="0"/>
              </a:rPr>
              <a:t>Удовлетворение запросов рынка труда Тюменской области </a:t>
            </a:r>
            <a:br>
              <a:rPr lang="ru-RU" sz="1600" dirty="0">
                <a:cs typeface="Arial" panose="020B0604020202020204" pitchFamily="34" charset="0"/>
              </a:rPr>
            </a:br>
            <a:r>
              <a:rPr lang="ru-RU" sz="1600" dirty="0">
                <a:cs typeface="Arial" panose="020B0604020202020204" pitchFamily="34" charset="0"/>
              </a:rPr>
              <a:t>в квалифицированных кадрах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05076" y="4306888"/>
            <a:ext cx="7102475" cy="50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cs typeface="Arial" panose="020B0604020202020204" pitchFamily="34" charset="0"/>
              </a:rPr>
              <a:t>Реализация практической подготовки обучающихся </a:t>
            </a:r>
            <a:br>
              <a:rPr lang="ru-RU" sz="1600" dirty="0">
                <a:cs typeface="Arial" panose="020B0604020202020204" pitchFamily="34" charset="0"/>
              </a:rPr>
            </a:br>
            <a:r>
              <a:rPr lang="ru-RU" sz="1600" dirty="0">
                <a:cs typeface="Arial" panose="020B0604020202020204" pitchFamily="34" charset="0"/>
              </a:rPr>
              <a:t>на основе принципов дуального обучения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05076" y="3735388"/>
            <a:ext cx="7102475" cy="50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cs typeface="Arial" panose="020B0604020202020204" pitchFamily="34" charset="0"/>
              </a:rPr>
              <a:t>Развитие принципов и механизмов сетевого взаимодействия </a:t>
            </a:r>
            <a:br>
              <a:rPr lang="ru-RU" sz="1600" dirty="0">
                <a:cs typeface="Arial" panose="020B0604020202020204" pitchFamily="34" charset="0"/>
              </a:rPr>
            </a:br>
            <a:r>
              <a:rPr lang="ru-RU" sz="1600" dirty="0">
                <a:cs typeface="Arial" panose="020B0604020202020204" pitchFamily="34" charset="0"/>
              </a:rPr>
              <a:t>и кооперации с социальными партнерами</a:t>
            </a:r>
            <a:endParaRPr lang="ru-RU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6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tepanovaLN\Desktop\Степанова\Буклеты\tyumo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776288"/>
            <a:ext cx="17192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2236788" y="5870575"/>
            <a:ext cx="226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Арт-Профи Форум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7180263" y="2228851"/>
            <a:ext cx="316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«Славим человека труда!»</a:t>
            </a: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4987925" y="3384551"/>
            <a:ext cx="21351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Международное движение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WorldSkills</a:t>
            </a:r>
            <a:endParaRPr lang="ru-RU" altLang="ru-RU" sz="2000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" name="Picture 3" descr="C:\Users\StepanovaLN\Desktop\Степанова\Сайт\Славим человека труда!\Фото сварщик\_MG_1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>
            <a:fillRect/>
          </a:stretch>
        </p:blipFill>
        <p:spPr bwMode="auto">
          <a:xfrm>
            <a:off x="7974539" y="1075127"/>
            <a:ext cx="1796524" cy="1059312"/>
          </a:xfrm>
          <a:prstGeom prst="rect">
            <a:avLst/>
          </a:prstGeom>
          <a:noFill/>
          <a:ln>
            <a:noFill/>
          </a:ln>
          <a:effectLst>
            <a:glow rad="139700">
              <a:srgbClr val="FFDBB7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475" y="2163764"/>
            <a:ext cx="1968500" cy="106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2459039" y="250825"/>
            <a:ext cx="7312025" cy="420688"/>
          </a:xfrm>
          <a:prstGeom prst="roundRect">
            <a:avLst>
              <a:gd name="adj" fmla="val 11921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4406" tIns="42203" rIns="84406" bIns="42203" anchor="ctr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+mj-lt"/>
              </a:rPr>
              <a:t>Конкурсы профессионального мастерства</a:t>
            </a:r>
          </a:p>
        </p:txBody>
      </p:sp>
      <p:pic>
        <p:nvPicPr>
          <p:cNvPr id="34825" name="Picture 66" descr="http://ruy.ru.images.1c-bitrix-cdn.ru/upload/resize_cache/iblock/4b6/480_320_2/4b68838626ec5efdcba7db99e1f02e96.jpg?1426440470677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341813"/>
            <a:ext cx="209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1541464" y="2125664"/>
            <a:ext cx="3387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Областной этап Всероссийской олимпиады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профессионального мастерства обучающихся </a:t>
            </a:r>
            <a:b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по профессиям и специальностям СПО</a:t>
            </a:r>
          </a:p>
        </p:txBody>
      </p:sp>
      <p:pic>
        <p:nvPicPr>
          <p:cNvPr id="34827" name="Picture 68" descr="http://www.nttspo.ru/img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3233738"/>
            <a:ext cx="1485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"/>
          <p:cNvSpPr>
            <a:spLocks noChangeArrowheads="1"/>
          </p:cNvSpPr>
          <p:nvPr/>
        </p:nvSpPr>
        <p:spPr bwMode="auto">
          <a:xfrm>
            <a:off x="6880226" y="4941889"/>
            <a:ext cx="3787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Всероссийский конкурс работ научно-технического творчества студентов, обучающихся в учреждениях СПО</a:t>
            </a:r>
          </a:p>
        </p:txBody>
      </p:sp>
    </p:spTree>
    <p:extLst>
      <p:ext uri="{BB962C8B-B14F-4D97-AF65-F5344CB8AC3E}">
        <p14:creationId xmlns:p14="http://schemas.microsoft.com/office/powerpoint/2010/main" val="36189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50783"/>
            <a:ext cx="9144000" cy="507223"/>
            <a:chOff x="0" y="60"/>
            <a:chExt cx="5760" cy="373"/>
          </a:xfrm>
          <a:solidFill>
            <a:srgbClr val="C5ECFF"/>
          </a:solidFill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0" y="60"/>
              <a:ext cx="5760" cy="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0" y="136"/>
              <a:ext cx="5760" cy="8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0" y="248"/>
              <a:ext cx="5760" cy="1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071813" y="109538"/>
            <a:ext cx="6926262" cy="51276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+mn-lt"/>
              </a:rPr>
              <a:t>WorldSkills </a:t>
            </a:r>
            <a:r>
              <a:rPr lang="ru-RU" altLang="ru-RU" sz="2400" b="1" dirty="0" err="1">
                <a:latin typeface="+mn-lt"/>
              </a:rPr>
              <a:t>International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5124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8578850" y="65246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2</a:t>
            </a:r>
          </a:p>
        </p:txBody>
      </p:sp>
      <p:sp>
        <p:nvSpPr>
          <p:cNvPr id="5125" name="AutoShape 20"/>
          <p:cNvSpPr>
            <a:spLocks noChangeArrowheads="1"/>
          </p:cNvSpPr>
          <p:nvPr/>
        </p:nvSpPr>
        <p:spPr bwMode="auto">
          <a:xfrm>
            <a:off x="3792538" y="4292601"/>
            <a:ext cx="4635500" cy="504825"/>
          </a:xfrm>
          <a:prstGeom prst="roundRect">
            <a:avLst>
              <a:gd name="adj" fmla="val 11690"/>
            </a:avLst>
          </a:prstGeom>
          <a:solidFill>
            <a:schemeClr val="bg1">
              <a:alpha val="32941"/>
            </a:schemeClr>
          </a:solidFill>
          <a:ln w="34925">
            <a:solidFill>
              <a:srgbClr val="C5ECFF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chemeClr val="tx2"/>
                </a:solidFill>
              </a:rPr>
              <a:t>   Возраст участников </a:t>
            </a:r>
            <a:r>
              <a:rPr lang="en-US" altLang="ru-RU" sz="2000">
                <a:solidFill>
                  <a:schemeClr val="tx2"/>
                </a:solidFill>
              </a:rPr>
              <a:t>WSI </a:t>
            </a:r>
            <a:r>
              <a:rPr lang="ru-RU" altLang="ru-RU" sz="2000">
                <a:solidFill>
                  <a:schemeClr val="tx2"/>
                </a:solidFill>
              </a:rPr>
              <a:t>18-22 года </a:t>
            </a:r>
          </a:p>
        </p:txBody>
      </p:sp>
      <p:sp>
        <p:nvSpPr>
          <p:cNvPr id="5126" name="AutoShape 20"/>
          <p:cNvSpPr>
            <a:spLocks noChangeArrowheads="1"/>
          </p:cNvSpPr>
          <p:nvPr/>
        </p:nvSpPr>
        <p:spPr bwMode="auto">
          <a:xfrm>
            <a:off x="1793876" y="5157788"/>
            <a:ext cx="4105275" cy="1295400"/>
          </a:xfrm>
          <a:prstGeom prst="roundRect">
            <a:avLst>
              <a:gd name="adj" fmla="val 11690"/>
            </a:avLst>
          </a:prstGeom>
          <a:solidFill>
            <a:schemeClr val="bg1">
              <a:alpha val="32941"/>
            </a:schemeClr>
          </a:solidFill>
          <a:ln w="34925">
            <a:solidFill>
              <a:srgbClr val="C5ECFF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solidFill>
                  <a:schemeClr val="tx2"/>
                </a:solidFill>
              </a:rPr>
              <a:t>Студенты </a:t>
            </a:r>
          </a:p>
          <a:p>
            <a:pPr algn="ctr"/>
            <a:r>
              <a:rPr lang="ru-RU" altLang="ru-RU" sz="2000">
                <a:solidFill>
                  <a:schemeClr val="tx2"/>
                </a:solidFill>
              </a:rPr>
              <a:t>средних профессиональных </a:t>
            </a:r>
          </a:p>
          <a:p>
            <a:pPr algn="ctr"/>
            <a:r>
              <a:rPr lang="ru-RU" altLang="ru-RU" sz="2000">
                <a:solidFill>
                  <a:schemeClr val="tx2"/>
                </a:solidFill>
              </a:rPr>
              <a:t>и высших учебных заведений</a:t>
            </a:r>
          </a:p>
        </p:txBody>
      </p:sp>
      <p:sp>
        <p:nvSpPr>
          <p:cNvPr id="5127" name="AutoShape 20"/>
          <p:cNvSpPr>
            <a:spLocks noChangeArrowheads="1"/>
          </p:cNvSpPr>
          <p:nvPr/>
        </p:nvSpPr>
        <p:spPr bwMode="auto">
          <a:xfrm>
            <a:off x="6167438" y="5157788"/>
            <a:ext cx="4248150" cy="1295400"/>
          </a:xfrm>
          <a:prstGeom prst="roundRect">
            <a:avLst>
              <a:gd name="adj" fmla="val 11690"/>
            </a:avLst>
          </a:prstGeom>
          <a:solidFill>
            <a:schemeClr val="bg1">
              <a:alpha val="32941"/>
            </a:schemeClr>
          </a:solidFill>
          <a:ln w="34925">
            <a:solidFill>
              <a:srgbClr val="C5ECFF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323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solidFill>
                  <a:schemeClr val="tx2"/>
                </a:solidFill>
              </a:rPr>
              <a:t>Молодые работающие профессионалы, добившиеся высоких результатов в трудовой деятельности</a:t>
            </a:r>
          </a:p>
        </p:txBody>
      </p:sp>
      <p:sp>
        <p:nvSpPr>
          <p:cNvPr id="5128" name="Freeform 7"/>
          <p:cNvSpPr>
            <a:spLocks/>
          </p:cNvSpPr>
          <p:nvPr/>
        </p:nvSpPr>
        <p:spPr bwMode="gray">
          <a:xfrm rot="17550828" flipV="1">
            <a:off x="3125788" y="4424363"/>
            <a:ext cx="555625" cy="48895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5ECFF"/>
          </a:solidFill>
          <a:ln w="0">
            <a:solidFill>
              <a:srgbClr val="C5EC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Freeform 7"/>
          <p:cNvSpPr>
            <a:spLocks/>
          </p:cNvSpPr>
          <p:nvPr/>
        </p:nvSpPr>
        <p:spPr bwMode="gray">
          <a:xfrm rot="-5400000">
            <a:off x="8562181" y="4379119"/>
            <a:ext cx="484188" cy="5207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5ECFF"/>
          </a:solidFill>
          <a:ln w="0">
            <a:solidFill>
              <a:srgbClr val="C5EC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0" name="Picture 16" descr="http://www.ebmag.com/media/k2/items/cache/e76b0e1eea0163ddcedac392082aa9e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682625"/>
            <a:ext cx="14700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1" t="5304" r="5305" b="69611"/>
          <a:stretch>
            <a:fillRect/>
          </a:stretch>
        </p:blipFill>
        <p:spPr bwMode="auto">
          <a:xfrm>
            <a:off x="1960564" y="4265614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3941" r="35295" b="70456"/>
          <a:stretch>
            <a:fillRect/>
          </a:stretch>
        </p:blipFill>
        <p:spPr bwMode="auto">
          <a:xfrm>
            <a:off x="9393238" y="4300538"/>
            <a:ext cx="8064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4068763" y="655639"/>
            <a:ext cx="59055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03213" indent="-2857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</a:rPr>
              <a:t>70 лет популяризации рабочих профессий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05289" y="1614488"/>
            <a:ext cx="5711825" cy="301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4076700" y="1660525"/>
            <a:ext cx="64023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03213" indent="-2857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</a:rPr>
              <a:t>Самый большой в мире конкурс профессионального мастерства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05289" y="2320926"/>
            <a:ext cx="5711825" cy="301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Прямоугольник 4"/>
          <p:cNvSpPr>
            <a:spLocks noChangeArrowheads="1"/>
          </p:cNvSpPr>
          <p:nvPr/>
        </p:nvSpPr>
        <p:spPr bwMode="auto">
          <a:xfrm>
            <a:off x="1338263" y="2747963"/>
            <a:ext cx="1763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3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altLang="ru-RU">
                <a:solidFill>
                  <a:schemeClr val="tx2"/>
                </a:solidFill>
              </a:rPr>
              <a:t>Главные задачи</a:t>
            </a:r>
          </a:p>
        </p:txBody>
      </p:sp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4064001" y="1087439"/>
            <a:ext cx="59039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03213" indent="-2857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</a:rPr>
              <a:t>Мощнейшее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</a:rPr>
              <a:t>профориентационное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</a:rPr>
              <a:t> мероприятие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168776" y="1127126"/>
            <a:ext cx="5713413" cy="301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3519489" y="2500314"/>
            <a:ext cx="64039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463"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</a:rPr>
              <a:t>Популяризация рабочих профессий, повышение их престижа в обществе </a:t>
            </a:r>
          </a:p>
        </p:txBody>
      </p:sp>
      <p:sp>
        <p:nvSpPr>
          <p:cNvPr id="31" name="Прямоугольник 1"/>
          <p:cNvSpPr>
            <a:spLocks noChangeArrowheads="1"/>
          </p:cNvSpPr>
          <p:nvPr/>
        </p:nvSpPr>
        <p:spPr bwMode="auto">
          <a:xfrm>
            <a:off x="3538539" y="3162300"/>
            <a:ext cx="64023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463"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</a:rPr>
              <a:t>Совершенствование системы профессионального образования</a:t>
            </a:r>
          </a:p>
        </p:txBody>
      </p:sp>
      <p:sp>
        <p:nvSpPr>
          <p:cNvPr id="33" name="Oval 3"/>
          <p:cNvSpPr/>
          <p:nvPr/>
        </p:nvSpPr>
        <p:spPr>
          <a:xfrm>
            <a:off x="3148014" y="3313114"/>
            <a:ext cx="85725" cy="841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2" name="Oval 3"/>
          <p:cNvSpPr/>
          <p:nvPr/>
        </p:nvSpPr>
        <p:spPr>
          <a:xfrm>
            <a:off x="3148014" y="2765425"/>
            <a:ext cx="85725" cy="8413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45" name="Straight Connector 9"/>
          <p:cNvCxnSpPr/>
          <p:nvPr/>
        </p:nvCxnSpPr>
        <p:spPr>
          <a:xfrm>
            <a:off x="3244851" y="2809875"/>
            <a:ext cx="26987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9"/>
          <p:cNvCxnSpPr/>
          <p:nvPr/>
        </p:nvCxnSpPr>
        <p:spPr>
          <a:xfrm>
            <a:off x="3244851" y="3355975"/>
            <a:ext cx="26987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"/>
          <p:cNvGrpSpPr>
            <a:grpSpLocks/>
          </p:cNvGrpSpPr>
          <p:nvPr/>
        </p:nvGrpSpPr>
        <p:grpSpPr bwMode="auto">
          <a:xfrm>
            <a:off x="1524000" y="50783"/>
            <a:ext cx="9144000" cy="507223"/>
            <a:chOff x="0" y="60"/>
            <a:chExt cx="5760" cy="373"/>
          </a:xfrm>
          <a:solidFill>
            <a:srgbClr val="C5ECFF"/>
          </a:solidFill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0" y="60"/>
              <a:ext cx="5760" cy="27"/>
            </a:xfrm>
            <a:prstGeom prst="rect">
              <a:avLst/>
            </a:prstGeom>
            <a:grpFill/>
            <a:ln w="9525" algn="ctr">
              <a:solidFill>
                <a:srgbClr val="C5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0" y="136"/>
              <a:ext cx="5760" cy="81"/>
            </a:xfrm>
            <a:prstGeom prst="rect">
              <a:avLst/>
            </a:prstGeom>
            <a:grpFill/>
            <a:ln w="9525" algn="ctr">
              <a:solidFill>
                <a:srgbClr val="C5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0" y="248"/>
              <a:ext cx="5760" cy="185"/>
            </a:xfrm>
            <a:prstGeom prst="rect">
              <a:avLst/>
            </a:prstGeom>
            <a:grpFill/>
            <a:ln w="9525" algn="ctr">
              <a:solidFill>
                <a:srgbClr val="C5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43" name="AutoShape 10"/>
          <p:cNvSpPr>
            <a:spLocks noChangeArrowheads="1"/>
          </p:cNvSpPr>
          <p:nvPr/>
        </p:nvSpPr>
        <p:spPr bwMode="gray">
          <a:xfrm>
            <a:off x="2627314" y="120651"/>
            <a:ext cx="7399337" cy="657225"/>
          </a:xfrm>
          <a:prstGeom prst="roundRect">
            <a:avLst>
              <a:gd name="adj" fmla="val 119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2C3F50"/>
                </a:solidFill>
                <a:latin typeface="+mn-lt"/>
                <a:ea typeface="MS PGothic" panose="020B0600070205080204" pitchFamily="34" charset="-128"/>
              </a:rPr>
              <a:t>Участие Тюменской области  в движении </a:t>
            </a:r>
            <a:r>
              <a:rPr lang="en-US" altLang="ru-RU" sz="2400" b="1" dirty="0">
                <a:solidFill>
                  <a:srgbClr val="2C3F50"/>
                </a:solidFill>
                <a:latin typeface="+mn-lt"/>
                <a:ea typeface="MS PGothic" panose="020B0600070205080204" pitchFamily="34" charset="-128"/>
              </a:rPr>
              <a:t>WorldSkills</a:t>
            </a:r>
            <a:endParaRPr lang="ru-RU" altLang="ru-RU" sz="2400" b="1" dirty="0">
              <a:solidFill>
                <a:srgbClr val="2C3F50"/>
              </a:solidFill>
              <a:latin typeface="+mn-lt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ru-RU" sz="1000" dirty="0">
              <a:solidFill>
                <a:srgbClr val="2C3F50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5489" y="2376149"/>
            <a:ext cx="1601787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sosceles Triangle 35"/>
          <p:cNvSpPr/>
          <p:nvPr/>
        </p:nvSpPr>
        <p:spPr bwMode="auto">
          <a:xfrm rot="5400000">
            <a:off x="1981201" y="706438"/>
            <a:ext cx="203200" cy="16192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246" name="TextBox 59"/>
          <p:cNvSpPr txBox="1">
            <a:spLocks noChangeArrowheads="1"/>
          </p:cNvSpPr>
          <p:nvPr/>
        </p:nvSpPr>
        <p:spPr bwMode="auto">
          <a:xfrm>
            <a:off x="1677988" y="1054100"/>
            <a:ext cx="110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212F3C"/>
                </a:solidFill>
                <a:ea typeface="MS PGothic" panose="020B0600070205080204" pitchFamily="34" charset="-128"/>
              </a:rPr>
              <a:t>201</a:t>
            </a:r>
            <a:r>
              <a:rPr lang="en-US" altLang="ru-RU" sz="1800" b="1">
                <a:solidFill>
                  <a:srgbClr val="212F3C"/>
                </a:solidFill>
                <a:ea typeface="MS PGothic" panose="020B0600070205080204" pitchFamily="34" charset="-128"/>
              </a:rPr>
              <a:t>4</a:t>
            </a:r>
            <a:r>
              <a:rPr lang="ru-RU" altLang="ru-RU" sz="1800" b="1">
                <a:solidFill>
                  <a:srgbClr val="212F3C"/>
                </a:solidFill>
                <a:ea typeface="MS PGothic" panose="020B0600070205080204" pitchFamily="34" charset="-128"/>
              </a:rPr>
              <a:t> ГОД</a:t>
            </a:r>
            <a:endParaRPr lang="id-ID" altLang="ru-RU" sz="1800" b="1">
              <a:solidFill>
                <a:srgbClr val="212F3C"/>
              </a:solidFill>
              <a:ea typeface="MS PGothic" panose="020B0600070205080204" pitchFamily="34" charset="-128"/>
            </a:endParaRPr>
          </a:p>
        </p:txBody>
      </p:sp>
      <p:sp>
        <p:nvSpPr>
          <p:cNvPr id="10247" name="TextBox 59"/>
          <p:cNvSpPr txBox="1">
            <a:spLocks noChangeArrowheads="1"/>
          </p:cNvSpPr>
          <p:nvPr/>
        </p:nvSpPr>
        <p:spPr bwMode="auto">
          <a:xfrm>
            <a:off x="2347914" y="601664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4405D"/>
                </a:solidFill>
                <a:ea typeface="MS PGothic" panose="020B0600070205080204" pitchFamily="34" charset="-128"/>
              </a:rPr>
              <a:t>Количество компетенций</a:t>
            </a:r>
            <a:endParaRPr lang="id-ID" altLang="ru-RU" sz="1800" b="1">
              <a:solidFill>
                <a:srgbClr val="14405D"/>
              </a:solidFill>
              <a:ea typeface="MS PGothic" panose="020B0600070205080204" pitchFamily="34" charset="-128"/>
            </a:endParaRPr>
          </a:p>
        </p:txBody>
      </p:sp>
      <p:sp>
        <p:nvSpPr>
          <p:cNvPr id="10248" name="TextBox 59"/>
          <p:cNvSpPr txBox="1">
            <a:spLocks noChangeArrowheads="1"/>
          </p:cNvSpPr>
          <p:nvPr/>
        </p:nvSpPr>
        <p:spPr bwMode="auto">
          <a:xfrm>
            <a:off x="1931989" y="1277939"/>
            <a:ext cx="5349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5400" b="1">
                <a:solidFill>
                  <a:srgbClr val="0070C0"/>
                </a:solidFill>
                <a:ea typeface="MS PGothic" panose="020B0600070205080204" pitchFamily="34" charset="-128"/>
              </a:rPr>
              <a:t>6</a:t>
            </a:r>
            <a:endParaRPr lang="ru-RU" altLang="ru-RU" sz="5400" b="1">
              <a:solidFill>
                <a:srgbClr val="212F3C"/>
              </a:solidFill>
              <a:ea typeface="MS PGothic" panose="020B0600070205080204" pitchFamily="34" charset="-128"/>
            </a:endParaRPr>
          </a:p>
        </p:txBody>
      </p:sp>
      <p:sp>
        <p:nvSpPr>
          <p:cNvPr id="10249" name="TextBox 59"/>
          <p:cNvSpPr txBox="1">
            <a:spLocks noChangeArrowheads="1"/>
          </p:cNvSpPr>
          <p:nvPr/>
        </p:nvSpPr>
        <p:spPr bwMode="auto">
          <a:xfrm>
            <a:off x="3351213" y="1054100"/>
            <a:ext cx="110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212F3C"/>
                </a:solidFill>
                <a:ea typeface="MS PGothic" panose="020B0600070205080204" pitchFamily="34" charset="-128"/>
              </a:rPr>
              <a:t>2015 ГОД</a:t>
            </a:r>
            <a:endParaRPr lang="id-ID" altLang="ru-RU" sz="1800" b="1">
              <a:solidFill>
                <a:srgbClr val="212F3C"/>
              </a:solidFill>
              <a:ea typeface="MS PGothic" panose="020B0600070205080204" pitchFamily="34" charset="-128"/>
            </a:endParaRPr>
          </a:p>
        </p:txBody>
      </p:sp>
      <p:sp>
        <p:nvSpPr>
          <p:cNvPr id="10250" name="TextBox 59"/>
          <p:cNvSpPr txBox="1">
            <a:spLocks noChangeArrowheads="1"/>
          </p:cNvSpPr>
          <p:nvPr/>
        </p:nvSpPr>
        <p:spPr bwMode="auto">
          <a:xfrm>
            <a:off x="3448051" y="1277939"/>
            <a:ext cx="887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0070C0"/>
                </a:solidFill>
                <a:ea typeface="MS PGothic" panose="020B0600070205080204" pitchFamily="34" charset="-128"/>
              </a:rPr>
              <a:t>14</a:t>
            </a:r>
            <a:endParaRPr lang="ru-RU" altLang="ru-RU" sz="5400" b="1">
              <a:solidFill>
                <a:srgbClr val="212F3C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Isosceles Triangle 35"/>
          <p:cNvSpPr/>
          <p:nvPr/>
        </p:nvSpPr>
        <p:spPr bwMode="auto">
          <a:xfrm rot="5400000">
            <a:off x="7180263" y="687388"/>
            <a:ext cx="203200" cy="16192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252" name="TextBox 59"/>
          <p:cNvSpPr txBox="1">
            <a:spLocks noChangeArrowheads="1"/>
          </p:cNvSpPr>
          <p:nvPr/>
        </p:nvSpPr>
        <p:spPr bwMode="auto">
          <a:xfrm>
            <a:off x="7516814" y="568325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ea typeface="MS PGothic" panose="020B0600070205080204" pitchFamily="34" charset="-128"/>
              </a:rPr>
              <a:t>Достижения</a:t>
            </a:r>
            <a:endParaRPr lang="id-ID" altLang="ru-RU" sz="1800" b="1">
              <a:ea typeface="MS PGothic" panose="020B0600070205080204" pitchFamily="34" charset="-128"/>
            </a:endParaRPr>
          </a:p>
        </p:txBody>
      </p:sp>
      <p:sp>
        <p:nvSpPr>
          <p:cNvPr id="10253" name="TextBox 59"/>
          <p:cNvSpPr txBox="1">
            <a:spLocks noChangeArrowheads="1"/>
          </p:cNvSpPr>
          <p:nvPr/>
        </p:nvSpPr>
        <p:spPr bwMode="auto">
          <a:xfrm>
            <a:off x="8923338" y="568325"/>
            <a:ext cx="110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ea typeface="MS PGothic" panose="020B0600070205080204" pitchFamily="34" charset="-128"/>
              </a:rPr>
              <a:t>2015 ГОД</a:t>
            </a:r>
            <a:endParaRPr lang="id-ID" altLang="ru-RU" sz="1800" b="1">
              <a:ea typeface="MS PGothic" panose="020B0600070205080204" pitchFamily="34" charset="-128"/>
            </a:endParaRPr>
          </a:p>
        </p:txBody>
      </p:sp>
      <p:sp>
        <p:nvSpPr>
          <p:cNvPr id="10254" name="TextBox 59"/>
          <p:cNvSpPr txBox="1">
            <a:spLocks noChangeArrowheads="1"/>
          </p:cNvSpPr>
          <p:nvPr/>
        </p:nvSpPr>
        <p:spPr bwMode="auto">
          <a:xfrm>
            <a:off x="8110539" y="1308101"/>
            <a:ext cx="53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00B050"/>
                </a:solidFill>
                <a:ea typeface="MS PGothic" panose="020B0600070205080204" pitchFamily="34" charset="-128"/>
              </a:rPr>
              <a:t>9</a:t>
            </a:r>
          </a:p>
        </p:txBody>
      </p:sp>
      <p:cxnSp>
        <p:nvCxnSpPr>
          <p:cNvPr id="25" name="Straight Connector 10"/>
          <p:cNvCxnSpPr/>
          <p:nvPr/>
        </p:nvCxnSpPr>
        <p:spPr>
          <a:xfrm>
            <a:off x="2997200" y="1296988"/>
            <a:ext cx="0" cy="8890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3"/>
          <p:cNvSpPr/>
          <p:nvPr/>
        </p:nvSpPr>
        <p:spPr>
          <a:xfrm>
            <a:off x="2949576" y="2116139"/>
            <a:ext cx="85725" cy="841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27" name="Straight Connector 9"/>
          <p:cNvCxnSpPr/>
          <p:nvPr/>
        </p:nvCxnSpPr>
        <p:spPr>
          <a:xfrm>
            <a:off x="1677989" y="2162175"/>
            <a:ext cx="127158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"/>
          <p:cNvCxnSpPr/>
          <p:nvPr/>
        </p:nvCxnSpPr>
        <p:spPr>
          <a:xfrm flipH="1">
            <a:off x="2992438" y="2157413"/>
            <a:ext cx="0" cy="29845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Прямоугольник 4"/>
          <p:cNvSpPr>
            <a:spLocks noChangeArrowheads="1"/>
          </p:cNvSpPr>
          <p:nvPr/>
        </p:nvSpPr>
        <p:spPr bwMode="auto">
          <a:xfrm>
            <a:off x="8683626" y="1465264"/>
            <a:ext cx="1984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BA7609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Золото – 4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6A8DAD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Серебро – 4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902B2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Бронза – 1</a:t>
            </a:r>
            <a:endParaRPr lang="ru-RU" altLang="ru-RU" sz="1400">
              <a:solidFill>
                <a:srgbClr val="902B20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60" name="Прямоугольник 5"/>
          <p:cNvSpPr>
            <a:spLocks noChangeArrowheads="1"/>
          </p:cNvSpPr>
          <p:nvPr/>
        </p:nvSpPr>
        <p:spPr bwMode="auto">
          <a:xfrm>
            <a:off x="7423150" y="890588"/>
            <a:ext cx="314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4405D"/>
                </a:solidFill>
                <a:ea typeface="MS PGothic" panose="020B0600070205080204" pitchFamily="34" charset="-128"/>
              </a:rPr>
              <a:t>призовые места Чемпионата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4405D"/>
                </a:solidFill>
                <a:ea typeface="MS PGothic" panose="020B0600070205080204" pitchFamily="34" charset="-128"/>
              </a:rPr>
              <a:t>Уральского федерального округа</a:t>
            </a:r>
          </a:p>
        </p:txBody>
      </p:sp>
      <p:sp>
        <p:nvSpPr>
          <p:cNvPr id="33" name="Oval 3"/>
          <p:cNvSpPr/>
          <p:nvPr/>
        </p:nvSpPr>
        <p:spPr>
          <a:xfrm>
            <a:off x="8643939" y="2159000"/>
            <a:ext cx="85725" cy="8413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34" name="Straight Connector 9"/>
          <p:cNvCxnSpPr/>
          <p:nvPr/>
        </p:nvCxnSpPr>
        <p:spPr>
          <a:xfrm>
            <a:off x="7372350" y="2205038"/>
            <a:ext cx="127158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9"/>
          <p:cNvCxnSpPr/>
          <p:nvPr/>
        </p:nvCxnSpPr>
        <p:spPr>
          <a:xfrm>
            <a:off x="8756651" y="2200275"/>
            <a:ext cx="144462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2" name="Рисунок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2051" y="2342811"/>
            <a:ext cx="1706563" cy="110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176838"/>
            <a:ext cx="19558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5301" y="2243139"/>
            <a:ext cx="1814513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1196" indent="-161196">
              <a:buFontTx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IT </a:t>
            </a:r>
            <a:r>
              <a:rPr lang="ru-RU" sz="1000" dirty="0">
                <a:solidFill>
                  <a:prstClr val="black"/>
                </a:solidFill>
                <a:cs typeface="Arial" charset="0"/>
              </a:rPr>
              <a:t>сетевое </a:t>
            </a:r>
          </a:p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администрирование</a:t>
            </a:r>
            <a:r>
              <a:rPr lang="en-US" sz="1000" dirty="0">
                <a:solidFill>
                  <a:prstClr val="black"/>
                </a:solidFill>
                <a:cs typeface="Arial" charset="0"/>
              </a:rPr>
              <a:t> </a:t>
            </a:r>
            <a:endParaRPr lang="ru-RU" sz="1000" dirty="0">
              <a:solidFill>
                <a:prstClr val="black"/>
              </a:solidFill>
              <a:cs typeface="Arial" charset="0"/>
            </a:endParaRP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Сварочное дело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Автомеханика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Поварское дело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Кондитерское дело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Каменщик</a:t>
            </a:r>
          </a:p>
          <a:p>
            <a:pPr marL="158265" indent="-158265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Монтаж электрики</a:t>
            </a:r>
          </a:p>
          <a:p>
            <a:pPr marL="158265" indent="-158265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Тракторист -машинист</a:t>
            </a:r>
          </a:p>
          <a:p>
            <a:pPr marL="158265" indent="-158265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Сантехника и отопление</a:t>
            </a:r>
          </a:p>
          <a:p>
            <a:pPr marL="158265" indent="-158265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Веб-дизайн</a:t>
            </a:r>
          </a:p>
          <a:p>
            <a:pPr marL="158265" indent="-158265">
              <a:buFontTx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IT </a:t>
            </a:r>
            <a:r>
              <a:rPr lang="ru-RU" sz="1000" dirty="0">
                <a:solidFill>
                  <a:prstClr val="black"/>
                </a:solidFill>
                <a:cs typeface="Arial" charset="0"/>
              </a:rPr>
              <a:t>решения для бизнеса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cs typeface="Arial" charset="0"/>
              </a:rPr>
              <a:t>+ </a:t>
            </a:r>
            <a:r>
              <a:rPr lang="en-US" sz="1000" b="1" dirty="0" err="1">
                <a:solidFill>
                  <a:srgbClr val="0070C0"/>
                </a:solidFill>
                <a:cs typeface="Arial" charset="0"/>
              </a:rPr>
              <a:t>JuniorSkills</a:t>
            </a:r>
            <a:r>
              <a:rPr lang="en-US" sz="10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292934"/>
                </a:solidFill>
                <a:cs typeface="Arial" charset="0"/>
              </a:rPr>
              <a:t>(</a:t>
            </a:r>
            <a:r>
              <a:rPr lang="ru-RU" sz="1000" dirty="0" err="1">
                <a:solidFill>
                  <a:srgbClr val="292934"/>
                </a:solidFill>
                <a:cs typeface="Arial" charset="0"/>
              </a:rPr>
              <a:t>прототипирование</a:t>
            </a:r>
            <a:r>
              <a:rPr lang="ru-RU" sz="1000" dirty="0">
                <a:solidFill>
                  <a:srgbClr val="292934"/>
                </a:solidFill>
                <a:cs typeface="Arial" charset="0"/>
              </a:rPr>
              <a:t>, мобильная робототехника, автомеханика)</a:t>
            </a:r>
          </a:p>
        </p:txBody>
      </p:sp>
      <p:sp>
        <p:nvSpPr>
          <p:cNvPr id="10267" name="Прямоугольник 8"/>
          <p:cNvSpPr>
            <a:spLocks noChangeArrowheads="1"/>
          </p:cNvSpPr>
          <p:nvPr/>
        </p:nvSpPr>
        <p:spPr bwMode="auto">
          <a:xfrm>
            <a:off x="1543051" y="2243139"/>
            <a:ext cx="14716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ru-RU" sz="1000">
                <a:solidFill>
                  <a:srgbClr val="000000"/>
                </a:solidFill>
                <a:cs typeface="Arial" panose="020B0604020202020204" pitchFamily="34" charset="0"/>
              </a:rPr>
              <a:t>IT </a:t>
            </a: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сетевое </a:t>
            </a:r>
            <a:endParaRPr lang="en-US" altLang="ru-RU" sz="10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администрирование</a:t>
            </a:r>
            <a:r>
              <a:rPr lang="en-US" altLang="ru-RU" sz="1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- Сварочное дело </a:t>
            </a:r>
            <a:b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- Автомеханика</a:t>
            </a:r>
          </a:p>
          <a:p>
            <a:pPr>
              <a:buFontTx/>
              <a:buChar char="-"/>
            </a:pP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 Поварское дело</a:t>
            </a:r>
          </a:p>
          <a:p>
            <a:pPr>
              <a:buFontTx/>
              <a:buChar char="-"/>
            </a:pP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 Кондитерское дело</a:t>
            </a:r>
          </a:p>
          <a:p>
            <a:pPr>
              <a:buFontTx/>
              <a:buChar char="-"/>
            </a:pPr>
            <a:r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t> Каменщик</a:t>
            </a:r>
          </a:p>
        </p:txBody>
      </p:sp>
      <p:cxnSp>
        <p:nvCxnSpPr>
          <p:cNvPr id="32" name="Straight Connector 9"/>
          <p:cNvCxnSpPr/>
          <p:nvPr/>
        </p:nvCxnSpPr>
        <p:spPr>
          <a:xfrm>
            <a:off x="3027363" y="2162175"/>
            <a:ext cx="372586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4"/>
          <p:cNvSpPr txBox="1">
            <a:spLocks/>
          </p:cNvSpPr>
          <p:nvPr/>
        </p:nvSpPr>
        <p:spPr>
          <a:xfrm>
            <a:off x="8518525" y="648493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ru-RU" altLang="ru-RU" sz="1200" b="1" dirty="0">
                <a:ea typeface="+mn-ea"/>
              </a:rPr>
              <a:t>7</a:t>
            </a:r>
          </a:p>
        </p:txBody>
      </p:sp>
      <p:sp>
        <p:nvSpPr>
          <p:cNvPr id="38" name="Oval 3"/>
          <p:cNvSpPr/>
          <p:nvPr/>
        </p:nvSpPr>
        <p:spPr>
          <a:xfrm>
            <a:off x="4845051" y="2116139"/>
            <a:ext cx="85725" cy="841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39" name="Straight Connector 9"/>
          <p:cNvCxnSpPr/>
          <p:nvPr/>
        </p:nvCxnSpPr>
        <p:spPr>
          <a:xfrm flipH="1">
            <a:off x="4887913" y="2157413"/>
            <a:ext cx="0" cy="29845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/>
          <p:nvPr/>
        </p:nvCxnSpPr>
        <p:spPr>
          <a:xfrm>
            <a:off x="4887913" y="1346200"/>
            <a:ext cx="0" cy="8890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9"/>
          <p:cNvSpPr txBox="1">
            <a:spLocks noChangeArrowheads="1"/>
          </p:cNvSpPr>
          <p:nvPr/>
        </p:nvSpPr>
        <p:spPr bwMode="auto">
          <a:xfrm>
            <a:off x="5375276" y="1054100"/>
            <a:ext cx="110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accent5"/>
                </a:solidFill>
                <a:latin typeface="Calibri"/>
              </a:rPr>
              <a:t>2016 ГОД</a:t>
            </a:r>
            <a:endParaRPr lang="id-ID" b="1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42" name="TextBox 59"/>
          <p:cNvSpPr txBox="1">
            <a:spLocks noChangeArrowheads="1"/>
          </p:cNvSpPr>
          <p:nvPr/>
        </p:nvSpPr>
        <p:spPr bwMode="auto">
          <a:xfrm>
            <a:off x="5397501" y="1277939"/>
            <a:ext cx="887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5400" b="1" dirty="0">
                <a:solidFill>
                  <a:schemeClr val="accent5"/>
                </a:solidFill>
                <a:latin typeface="Calibri"/>
              </a:rPr>
              <a:t>22</a:t>
            </a:r>
            <a:endParaRPr lang="ru-RU" sz="5400" b="1" dirty="0">
              <a:solidFill>
                <a:schemeClr val="accent5"/>
              </a:solidFill>
              <a:latin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81825" y="701675"/>
            <a:ext cx="0" cy="61483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889501" y="2230438"/>
            <a:ext cx="2111375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1196" indent="-161196">
              <a:buFontTx/>
              <a:buChar char="-"/>
              <a:defRPr/>
            </a:pPr>
            <a:r>
              <a:rPr lang="en-US" sz="1000" dirty="0">
                <a:solidFill>
                  <a:schemeClr val="accent5"/>
                </a:solidFill>
                <a:cs typeface="Arial" charset="0"/>
              </a:rPr>
              <a:t>IT </a:t>
            </a: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сетевое </a:t>
            </a:r>
          </a:p>
          <a:p>
            <a:pPr eaLnBrk="1" hangingPunct="1"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администрирование</a:t>
            </a:r>
            <a:r>
              <a:rPr lang="en-US" sz="1000" dirty="0">
                <a:solidFill>
                  <a:schemeClr val="accent5"/>
                </a:solidFill>
                <a:cs typeface="Arial" charset="0"/>
              </a:rPr>
              <a:t> </a:t>
            </a:r>
            <a:endParaRPr lang="ru-RU" sz="1000" dirty="0">
              <a:solidFill>
                <a:schemeClr val="accent5"/>
              </a:solidFill>
              <a:cs typeface="Arial" charset="0"/>
            </a:endParaRP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Сварочное дело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Автомеханика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Поварское дело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Кондитерское дело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Каменщик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Монтаж электрики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Тракторист -машинист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Сантехника и отопление</a:t>
            </a:r>
          </a:p>
          <a:p>
            <a:pPr marL="161196" indent="-161196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Веб-дизайн</a:t>
            </a:r>
          </a:p>
          <a:p>
            <a:pPr marL="158265" indent="-158265">
              <a:buFontTx/>
              <a:buChar char="-"/>
              <a:defRPr/>
            </a:pPr>
            <a:r>
              <a:rPr lang="en-US" sz="1000" dirty="0">
                <a:solidFill>
                  <a:schemeClr val="accent5"/>
                </a:solidFill>
                <a:cs typeface="Arial" charset="0"/>
              </a:rPr>
              <a:t>IT </a:t>
            </a: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решения для бизнеса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FF0000"/>
                </a:solidFill>
                <a:cs typeface="Arial" charset="0"/>
              </a:rPr>
              <a:t>+ </a:t>
            </a:r>
            <a:r>
              <a:rPr lang="en-US" sz="1000" b="1" u="sng" dirty="0" err="1">
                <a:solidFill>
                  <a:srgbClr val="FF0000"/>
                </a:solidFill>
                <a:cs typeface="Arial" charset="0"/>
              </a:rPr>
              <a:t>JuniorSkills</a:t>
            </a:r>
            <a:r>
              <a:rPr lang="en-US" sz="1000" b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ru-RU" sz="1000" dirty="0" err="1">
                <a:solidFill>
                  <a:srgbClr val="FF0000"/>
                </a:solidFill>
                <a:cs typeface="Arial" charset="0"/>
              </a:rPr>
              <a:t>прототипирование</a:t>
            </a:r>
            <a:r>
              <a:rPr lang="ru-RU" sz="1000" dirty="0">
                <a:solidFill>
                  <a:srgbClr val="FF0000"/>
                </a:solidFill>
                <a:cs typeface="Arial" charset="0"/>
              </a:rPr>
              <a:t>, мобильная робототехника, автомеханика)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Ресторанный сервис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Малярные и декоративные работы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Сухое строительство и штукатурные работы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Плотницкое дело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Парикмахерское искусство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Дошкольное воспитание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>
                <a:solidFill>
                  <a:schemeClr val="accent5"/>
                </a:solidFill>
                <a:cs typeface="Arial" charset="0"/>
              </a:rPr>
              <a:t>Пекарское мастерство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 err="1">
                <a:solidFill>
                  <a:schemeClr val="accent5"/>
                </a:solidFill>
                <a:cs typeface="Arial" charset="0"/>
              </a:rPr>
              <a:t>Мехатроника</a:t>
            </a:r>
            <a:endParaRPr lang="ru-RU" sz="1000" dirty="0">
              <a:solidFill>
                <a:schemeClr val="accent5"/>
              </a:solidFill>
              <a:cs typeface="Arial" charset="0"/>
            </a:endParaRPr>
          </a:p>
        </p:txBody>
      </p:sp>
      <p:pic>
        <p:nvPicPr>
          <p:cNvPr id="12803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3487399"/>
            <a:ext cx="1889125" cy="125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Прямоугольник 5"/>
          <p:cNvSpPr>
            <a:spLocks noChangeArrowheads="1"/>
          </p:cNvSpPr>
          <p:nvPr/>
        </p:nvSpPr>
        <p:spPr bwMode="auto">
          <a:xfrm>
            <a:off x="7234238" y="5021263"/>
            <a:ext cx="3338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4405D"/>
                </a:solidFill>
                <a:ea typeface="MS PGothic" panose="020B0600070205080204" pitchFamily="34" charset="-128"/>
              </a:rPr>
              <a:t>призовые места</a:t>
            </a:r>
            <a:r>
              <a:rPr lang="en-US" altLang="ru-RU" sz="1600" b="1">
                <a:solidFill>
                  <a:srgbClr val="14405D"/>
                </a:solidFill>
                <a:ea typeface="MS PGothic" panose="020B0600070205080204" pitchFamily="34" charset="-128"/>
              </a:rPr>
              <a:t> </a:t>
            </a:r>
            <a:r>
              <a:rPr lang="ru-RU" altLang="ru-RU" sz="1600" b="1">
                <a:solidFill>
                  <a:srgbClr val="14405D"/>
                </a:solidFill>
                <a:ea typeface="MS PGothic" panose="020B0600070205080204" pitchFamily="34" charset="-128"/>
              </a:rPr>
              <a:t>Национального Чемпионата в г. Казань</a:t>
            </a:r>
          </a:p>
        </p:txBody>
      </p:sp>
      <p:sp>
        <p:nvSpPr>
          <p:cNvPr id="10279" name="Прямоугольник 4"/>
          <p:cNvSpPr>
            <a:spLocks noChangeArrowheads="1"/>
          </p:cNvSpPr>
          <p:nvPr/>
        </p:nvSpPr>
        <p:spPr bwMode="auto">
          <a:xfrm>
            <a:off x="8756651" y="5675314"/>
            <a:ext cx="198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BA7609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Золото – 2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902B2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Бронза – 1</a:t>
            </a:r>
            <a:endParaRPr lang="ru-RU" altLang="ru-RU" sz="1400">
              <a:solidFill>
                <a:srgbClr val="902B20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80" name="Прямоугольник 4"/>
          <p:cNvSpPr>
            <a:spLocks noChangeArrowheads="1"/>
          </p:cNvSpPr>
          <p:nvPr/>
        </p:nvSpPr>
        <p:spPr bwMode="auto">
          <a:xfrm>
            <a:off x="8782051" y="6189664"/>
            <a:ext cx="1984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BA7609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Золото – 2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6A8DAD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Серебро – 1 </a:t>
            </a:r>
          </a:p>
        </p:txBody>
      </p:sp>
      <p:sp>
        <p:nvSpPr>
          <p:cNvPr id="10281" name="Прямоугольник 3"/>
          <p:cNvSpPr>
            <a:spLocks noChangeArrowheads="1"/>
          </p:cNvSpPr>
          <p:nvPr/>
        </p:nvSpPr>
        <p:spPr bwMode="auto">
          <a:xfrm>
            <a:off x="7007225" y="6330951"/>
            <a:ext cx="120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JuniorSkills</a:t>
            </a:r>
          </a:p>
        </p:txBody>
      </p:sp>
      <p:sp>
        <p:nvSpPr>
          <p:cNvPr id="10282" name="TextBox 59"/>
          <p:cNvSpPr txBox="1">
            <a:spLocks noChangeArrowheads="1"/>
          </p:cNvSpPr>
          <p:nvPr/>
        </p:nvSpPr>
        <p:spPr bwMode="auto">
          <a:xfrm>
            <a:off x="8207376" y="5440364"/>
            <a:ext cx="53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00B05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0283" name="TextBox 59"/>
          <p:cNvSpPr txBox="1">
            <a:spLocks noChangeArrowheads="1"/>
          </p:cNvSpPr>
          <p:nvPr/>
        </p:nvSpPr>
        <p:spPr bwMode="auto">
          <a:xfrm>
            <a:off x="8207376" y="5980114"/>
            <a:ext cx="53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00B050"/>
                </a:solidFill>
                <a:ea typeface="MS PGothic" panose="020B0600070205080204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555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544056" y="71316"/>
            <a:ext cx="9144000" cy="633534"/>
            <a:chOff x="0" y="60"/>
            <a:chExt cx="5760" cy="373"/>
          </a:xfrm>
          <a:solidFill>
            <a:srgbClr val="C5ECFF"/>
          </a:solidFill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0" y="128"/>
              <a:ext cx="5760" cy="8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0" y="60"/>
              <a:ext cx="5760" cy="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0" y="248"/>
              <a:ext cx="5760" cy="1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" name="Номер слайда 4"/>
          <p:cNvSpPr txBox="1">
            <a:spLocks/>
          </p:cNvSpPr>
          <p:nvPr/>
        </p:nvSpPr>
        <p:spPr>
          <a:xfrm>
            <a:off x="8558213" y="66151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ru-RU" altLang="ru-RU" sz="1200" b="1" dirty="0">
                <a:ea typeface="+mn-ea"/>
              </a:rPr>
              <a:t>9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82726" y="215901"/>
            <a:ext cx="912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latin typeface="+mn-lt"/>
              </a:rPr>
              <a:t>Межрегиональный центр компетенций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12293" name="TextBox 19"/>
          <p:cNvSpPr txBox="1">
            <a:spLocks noChangeArrowheads="1"/>
          </p:cNvSpPr>
          <p:nvPr/>
        </p:nvSpPr>
        <p:spPr bwMode="auto">
          <a:xfrm>
            <a:off x="1619251" y="3597276"/>
            <a:ext cx="380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ea typeface="MS PGothic" panose="020B0600070205080204" pitchFamily="34" charset="-128"/>
              </a:rPr>
              <a:t>Перечень компетенций:</a:t>
            </a:r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1614488" y="3843339"/>
            <a:ext cx="22018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1. Косметолог;</a:t>
            </a:r>
            <a:endParaRPr lang="ru-RU" altLang="ru-RU" sz="1300" baseline="30000" dirty="0">
              <a:solidFill>
                <a:srgbClr val="1F497D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2. Парикмахер;</a:t>
            </a:r>
            <a:endParaRPr lang="ru-RU" altLang="ru-RU" sz="1300" baseline="30000" dirty="0">
              <a:solidFill>
                <a:srgbClr val="1F497D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3. Повар;</a:t>
            </a:r>
            <a:endParaRPr lang="ru-RU" altLang="ru-RU" sz="1300" baseline="30000" dirty="0">
              <a:solidFill>
                <a:srgbClr val="1F497D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4. Кондитер;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5. Графический дизайнер;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6. Ресторанный сервис;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latin typeface="+mn-lt"/>
                <a:ea typeface="MS PGothic" panose="020B0600070205080204" pitchFamily="34" charset="-128"/>
              </a:rPr>
              <a:t>7. Пекарь;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8. Медицинская оптика;</a:t>
            </a:r>
          </a:p>
        </p:txBody>
      </p: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1619251" y="5457826"/>
            <a:ext cx="380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ea typeface="MS PGothic" panose="020B0600070205080204" pitchFamily="34" charset="-128"/>
              </a:rPr>
              <a:t>Дополнительно: </a:t>
            </a:r>
            <a:r>
              <a:rPr lang="ru-RU" altLang="ru-RU" sz="1400">
                <a:solidFill>
                  <a:srgbClr val="1F497D"/>
                </a:solidFill>
                <a:ea typeface="MS PGothic" panose="020B0600070205080204" pitchFamily="34" charset="-128"/>
              </a:rPr>
              <a:t>16. Ландшафтный дизайн</a:t>
            </a:r>
            <a:endParaRPr lang="ru-RU" altLang="ru-RU" sz="1400" baseline="30000">
              <a:solidFill>
                <a:srgbClr val="1F497D"/>
              </a:solidFill>
              <a:ea typeface="MS PGothic" panose="020B0600070205080204" pitchFamily="34" charset="-128"/>
            </a:endParaRP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1558926" y="5715001"/>
            <a:ext cx="380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07864"/>
                </a:solidFill>
                <a:ea typeface="MS PGothic" panose="020B0600070205080204" pitchFamily="34" charset="-128"/>
              </a:rPr>
              <a:t>Перспективные компетенции </a:t>
            </a:r>
            <a:br>
              <a:rPr lang="ru-RU" altLang="ru-RU" sz="1800" b="1">
                <a:solidFill>
                  <a:srgbClr val="107864"/>
                </a:solidFill>
                <a:ea typeface="MS PGothic" panose="020B0600070205080204" pitchFamily="34" charset="-128"/>
              </a:rPr>
            </a:br>
            <a:endParaRPr lang="ru-RU" altLang="ru-RU" sz="1800" b="1">
              <a:solidFill>
                <a:srgbClr val="107864"/>
              </a:solidFill>
              <a:ea typeface="MS PGothic" panose="020B0600070205080204" pitchFamily="34" charset="-128"/>
            </a:endParaRPr>
          </a:p>
        </p:txBody>
      </p:sp>
      <p:sp>
        <p:nvSpPr>
          <p:cNvPr id="12297" name="Прямоугольник 11"/>
          <p:cNvSpPr>
            <a:spLocks noChangeArrowheads="1"/>
          </p:cNvSpPr>
          <p:nvPr/>
        </p:nvSpPr>
        <p:spPr bwMode="auto">
          <a:xfrm>
            <a:off x="1614488" y="5983289"/>
            <a:ext cx="2201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107864"/>
                </a:solidFill>
                <a:ea typeface="MS PGothic" panose="020B0600070205080204" pitchFamily="34" charset="-128"/>
              </a:rPr>
              <a:t>1. Администратор отелей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107864"/>
                </a:solidFill>
                <a:ea typeface="MS PGothic" panose="020B0600070205080204" pitchFamily="34" charset="-128"/>
              </a:rPr>
              <a:t>2. Дизайн интерьеров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9900" y="5106989"/>
            <a:ext cx="1917700" cy="71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4187" y="6267450"/>
            <a:ext cx="2922588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300" name="Прямоугольник 3"/>
          <p:cNvSpPr>
            <a:spLocks noChangeArrowheads="1"/>
          </p:cNvSpPr>
          <p:nvPr/>
        </p:nvSpPr>
        <p:spPr bwMode="auto">
          <a:xfrm>
            <a:off x="2340985" y="2995930"/>
            <a:ext cx="3705225" cy="738664"/>
          </a:xfrm>
          <a:prstGeom prst="rect">
            <a:avLst/>
          </a:prstGeom>
          <a:solidFill>
            <a:srgbClr val="00B0F0">
              <a:alpha val="4000"/>
            </a:srgbClr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Open Sans"/>
              </a:rPr>
              <a:t>Тюменская область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Open Sans"/>
              </a:rPr>
              <a:t> МЦК в области искусства, дизайна и сферы услуг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8925" y="1009651"/>
            <a:ext cx="2924176" cy="542925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Open Sans"/>
              </a:rPr>
              <a:t>Московская область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– МЦК в области строительства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3101" y="1020764"/>
            <a:ext cx="3701132" cy="738187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Open Sans"/>
              </a:rPr>
              <a:t>Республика Татарстан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– МЦК в области информационных и коммуникационных технологий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5770" y="1884715"/>
            <a:ext cx="3850590" cy="523875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Open Sans"/>
              </a:rPr>
              <a:t>Ульяновская область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– МЦК в области обслуживания транспорта и логистики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7874" y="2365662"/>
            <a:ext cx="4297085" cy="738188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Open Sans"/>
              </a:rPr>
              <a:t>Республика Чувашия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– МЦК в области промышленных и инженерных технологий «Автоматизация, радиотехника и электроника»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1811338"/>
            <a:ext cx="3843536" cy="11684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Open Sans"/>
              </a:rPr>
              <a:t>Свердловская область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– МЦК в области промышленных и инженерных технологий («Машиностроение, управление сложными техническими системами, обработка материалов»)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6350" y="3843339"/>
            <a:ext cx="2503488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9. Воспитатель дошкольного возраста;</a:t>
            </a:r>
          </a:p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10. Сестра-сиделка;</a:t>
            </a:r>
          </a:p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11. Дизайн одежды;</a:t>
            </a:r>
          </a:p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12. Ювелирное дело;</a:t>
            </a:r>
          </a:p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13. Флористика;</a:t>
            </a:r>
          </a:p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14. Видеомонтаж;</a:t>
            </a:r>
          </a:p>
          <a:p>
            <a:pPr eaLnBrk="1" hangingPunct="1">
              <a:defRPr/>
            </a:pPr>
            <a:r>
              <a:rPr lang="ru-RU" altLang="ru-RU" sz="1300" dirty="0">
                <a:solidFill>
                  <a:srgbClr val="1F497D"/>
                </a:solidFill>
                <a:ea typeface="MS PGothic" panose="020B0600070205080204" pitchFamily="34" charset="-128"/>
              </a:rPr>
              <a:t>15. Декоратор витрин;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2839" y="6002339"/>
            <a:ext cx="2778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1400" dirty="0">
                <a:solidFill>
                  <a:srgbClr val="107864"/>
                </a:solidFill>
                <a:ea typeface="MS PGothic" panose="020B0600070205080204" pitchFamily="34" charset="-128"/>
              </a:rPr>
              <a:t>3. Специалист по гостеприимству</a:t>
            </a:r>
          </a:p>
        </p:txBody>
      </p:sp>
      <p:pic>
        <p:nvPicPr>
          <p:cNvPr id="24598" name="Picture 22" descr="http://www.oceancosmetic.co.il/wp-content/uploads/2013/12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1"/>
          <a:stretch/>
        </p:blipFill>
        <p:spPr bwMode="auto">
          <a:xfrm>
            <a:off x="6507144" y="5395759"/>
            <a:ext cx="2160772" cy="138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24" descr="https://im3-tub-ru.yandex.net/i?id=7e319454ee8174e22a456fddad7ad23a&amp;n=33&amp;h=190&amp;w=2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90" y="3252493"/>
            <a:ext cx="1793382" cy="118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http://eleaptrainingsoftware.com/wp-content/uploads/2015/09/iStock_000012546628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57" y="3029369"/>
            <a:ext cx="2012281" cy="1406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http://tosamoe55.ru/upload/iblock/72d/72dfa228238db76b6c568cad0b6f15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/>
          <a:stretch/>
        </p:blipFill>
        <p:spPr bwMode="auto">
          <a:xfrm>
            <a:off x="6278015" y="4290319"/>
            <a:ext cx="1984200" cy="122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3" descr="http://cupon.tomsk.ru/general/img/super_discounts/7c282ab3d7106d24e1c3ddd3b6d274fd0c8b2bb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76" y="4290319"/>
            <a:ext cx="2028580" cy="140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30" descr="http://jrmk.net/im/aa2/584/a2d/6da4c0874c4fb3b7a82a067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-449" r="20557"/>
          <a:stretch/>
        </p:blipFill>
        <p:spPr bwMode="auto">
          <a:xfrm>
            <a:off x="8459770" y="5403238"/>
            <a:ext cx="2182135" cy="137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23" descr="http://missis-ippi.ru/wp-content/uploads/2015/12/WorldSkills-Russia-201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9" y="617538"/>
            <a:ext cx="23320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http://twojekwiaty.pl/blog/wp-content/foto-bukiet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54" y="3004239"/>
            <a:ext cx="1132120" cy="169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9000" y="2270392"/>
            <a:ext cx="2883243" cy="370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АГРоПоколение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9000" y="2645580"/>
            <a:ext cx="2883243" cy="370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/Героев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785418" y="563342"/>
            <a:ext cx="2945714" cy="266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713471" y="718523"/>
            <a:ext cx="2985529" cy="2587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146706" y="3244333"/>
            <a:ext cx="4904267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Start-up c</a:t>
            </a:r>
            <a:r>
              <a:rPr lang="ru-RU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етевой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игры, 21.04.2016, </a:t>
            </a:r>
          </a:p>
          <a:p>
            <a:pPr algn="ctr"/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ЦНАО, г. Ялуторовск</a:t>
            </a:r>
          </a:p>
          <a:p>
            <a:pPr algn="ctr"/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Содержательные элементы  сетевой игры:</a:t>
            </a:r>
            <a:endParaRPr lang="ru-RU" sz="1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 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«Крепкая семья. Сельские династии»</a:t>
            </a: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 конкурс «Вот мой дом родной»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чтецы, песни, сцены из жизни, декоративно-прикладное творчество)</a:t>
            </a:r>
          </a:p>
          <a:p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Подпроект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«Капитализация территории»</a:t>
            </a: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 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арт-объектов на селе</a:t>
            </a:r>
            <a:endParaRPr lang="ru-RU" sz="1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АГРо-Квест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-Проект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Тимуровская </a:t>
            </a:r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КоманДА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Клуб </a:t>
            </a:r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-Героев (тренинги, настольные игры, песни, кино-клуб, подготовка проектов, походы)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Подпроект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(конкурс) 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Свой хлеб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r>
              <a:rPr lang="ru-RU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Подпроект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«Диалог поколений»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Подпроект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«Спасибо вам!» - помощь пожилым людям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Краеведческий марафон «Герои нашей земли»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Подпроект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«Анти-Шапокляк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2463" y="199387"/>
            <a:ext cx="560922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Содержательная работа в ОО, </a:t>
            </a:r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ПОО </a:t>
            </a:r>
            <a:endParaRPr lang="ru-RU" sz="12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Модульные программы 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профориентационной направленности для всех уровней 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 </a:t>
            </a:r>
            <a:endParaRPr lang="ru-RU" sz="1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единых подходов в организации внеклассной и внеурочной деятельности (12 тем внеклассных и внеурочных занятий с  учетом возрастных категорий школьников)</a:t>
            </a: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 предпрофильной подготовки</a:t>
            </a:r>
          </a:p>
          <a:p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 элективных, профильных курсов и практико-ориентированных занятий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7648" y="3305889"/>
            <a:ext cx="4801290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мероприятий </a:t>
            </a:r>
          </a:p>
          <a:p>
            <a:pPr algn="ctr"/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регионального календаря ключевых </a:t>
            </a:r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событий</a:t>
            </a:r>
          </a:p>
          <a:p>
            <a:pPr algn="ctr"/>
            <a:endParaRPr lang="ru-RU" sz="12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Start-up</a:t>
            </a:r>
            <a:r>
              <a:rPr lang="en-US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сетевой игры в рамках проекта</a:t>
            </a:r>
          </a:p>
          <a:p>
            <a:pPr algn="just" fontAlgn="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Акция «Аллея героев будущего»</a:t>
            </a:r>
          </a:p>
          <a:p>
            <a:pPr algn="just" fontAlgn="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«Агро-Бизнес-Академия для школьников», летняя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(зимняя) обучающая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смена</a:t>
            </a:r>
          </a:p>
          <a:p>
            <a:pPr fontAlgn="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экспедиция-сплав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Агронавты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fontAlgn="t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Полевая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Агроолимпиада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школьников </a:t>
            </a:r>
          </a:p>
          <a:p>
            <a:pPr fontAlgn="t"/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Агрослёт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 «успешными» Агро-предпринимателями в рамках сетевого молодежного проекта «Профессия-Карьера-Успех» </a:t>
            </a:r>
          </a:p>
          <a:p>
            <a:pPr fontAlgn="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Областная научно-практическая конференция «Молодые аграрии земли Тюменской»</a:t>
            </a:r>
          </a:p>
          <a:p>
            <a:pPr fontAlgn="t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Творческий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конкурс для школьников «Зелёные технологии на селе» 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конкурса Агро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в рамках открытого чемпионата профессионального мастерства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</a:t>
            </a:r>
          </a:p>
          <a:p>
            <a:pPr fontAlgn="t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C:\Users\User\Desktop\Агрокласс 2013\Уроки\Экскурсия 13\DSC062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" y="977564"/>
            <a:ext cx="2425832" cy="172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er\Desktop\Агрокласс 2013\Уроки\Экскурсия КПЗ\DSC061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3356" r="3924"/>
          <a:stretch/>
        </p:blipFill>
        <p:spPr bwMode="auto">
          <a:xfrm>
            <a:off x="9311683" y="1342382"/>
            <a:ext cx="2310259" cy="167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User\Desktop\Агрокласс 2013\Уроки\Слесари\DSC061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 r="17417" b="4186"/>
          <a:stretch/>
        </p:blipFill>
        <p:spPr bwMode="auto">
          <a:xfrm>
            <a:off x="4904571" y="4366533"/>
            <a:ext cx="2316503" cy="170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95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ПРАВОВАЯ И НАУЧНО-МЕТОДИЧЕСКАЯ ОСНОВА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40" y="679358"/>
            <a:ext cx="10959152" cy="4975960"/>
          </a:xfrm>
        </p:spPr>
        <p:txBody>
          <a:bodyPr>
            <a:noAutofit/>
          </a:bodyPr>
          <a:lstStyle/>
          <a:p>
            <a:pPr fontAlgn="base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России от 19.07.2011 № МОН-П-1968 "О комплексе мер по проведению профессиональной ориентации учащихся образовательных учреждений общего образования. Поручение Правительства Российской Федерации от 19 марта 2011 г. № АЖ-П12-1623"</a:t>
            </a:r>
          </a:p>
          <a:p>
            <a:pPr fontAlgn="base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 по совершенствованию профессиональной ориентации обучающихся в общеобразовательных организациях и развитию системы СПО с учетом совмещения теоретической подготовки с практическим обучением на предприятии (поручение заместителя председателя Правительства РФ О.Ю.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Голодец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от 25.04.2014 № ОГ-П8-2956)</a:t>
            </a:r>
          </a:p>
          <a:p>
            <a:pPr fontAlgn="base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ФГОС общего и профессионального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образования, профессиональные стандарты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ФЗ РФ  "Об образовании в Российской Федерации»  от 29.12.2012 N 273-ФЗ  (Редакция от 23.07.2013) </a:t>
            </a:r>
          </a:p>
          <a:p>
            <a:pP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Приоритетный национальный проект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«Образование»</a:t>
            </a:r>
          </a:p>
          <a:p>
            <a:pP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инициатива «Наша новая школа»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 формирования и реализации современной модели образования в Российской Федерации на плановый период до 2020 года,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развития системы подготовки рабочих кадров и формирования прикладных квалификаций в Российской Федерации до 2020 г.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Концепция сопровождения профессионального самоопределения обучающихся в условиях непрерывности образования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(ФИРО, 2012, 2015)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Региональная целевая программа развития образования Тюменской области</a:t>
            </a:r>
          </a:p>
        </p:txBody>
      </p:sp>
      <p:pic>
        <p:nvPicPr>
          <p:cNvPr id="4" name="Picture 2" descr="http://www.megaflag.ru/images/uploaded/gerb_bw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02" y="864132"/>
            <a:ext cx="796679" cy="9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5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97" y="160410"/>
            <a:ext cx="10515600" cy="358206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Примерная тематика внеурочных и внеклассных занятий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8341"/>
              </p:ext>
            </p:extLst>
          </p:nvPr>
        </p:nvGraphicFramePr>
        <p:xfrm>
          <a:off x="259307" y="518616"/>
          <a:ext cx="11232108" cy="6039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7224"/>
                <a:gridCol w="5724884"/>
              </a:tblGrid>
              <a:tr h="603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Младший школьный возраст (1 – 4 классы)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«Азбука сельского хозяйства»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«Труд человека красит»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«Люди разные нужны, для села они важны»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«Природа родного села»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«Дерево держится корнями, человек – семьей, а село жителями-тружениками» (тематические встречи с тружениками </a:t>
                      </a:r>
                      <a:r>
                        <a:rPr lang="ru-RU" sz="105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агросектора</a:t>
                      </a: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«Домашние питомцы» (исследовательские работы учащихся о домашних животных от кошки до коров, коз, кроликов)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«Хвала рукам, что пахнут хлебом»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«Труд на земле – почетный труд»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«Люблю тебя, мое село»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«Раз лучок, два лучок» (огород на подоконнике выращивание рассады цветов для клумб, лука и другой зелени)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Экскурсионная сказка «В мире сельских профессий»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Древо ремёсел моей семьи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Подростковая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(7-8 классы)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«Где родился – там и пригодился»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«Живи, мое село»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«Сельский край, в котором я живу»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«Тут в честь возводят сельский труд»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«Природные богатства моего села»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«Экология сельской жизни и здоровье человека»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«Почва и урожай»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«Продукты питания, произведенные в нашем крае»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Издание школьной газеты/ листовок/ оформление стенда «Аграрный </a:t>
                      </a:r>
                      <a:r>
                        <a:rPr lang="ru-RU" sz="105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блогер</a:t>
                      </a: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«Новый облик школьной усадьбы» (научно – практические работы с использованием экспериментов, проведенных на пришкольном (домашнем) участке)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может помочь в планировании моего будущего?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320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с/х продукции и здоровье человека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516" marR="4851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школа (5-6 классы)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«Свой мир мы строим сами»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«Знатоки сельского хозяйства»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«Сельский труд почетный самый»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«Природные богатства родного края»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«Вода и её роль в сельском хозяйстве»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«Сельская династия». Семейный конкурс. Создание генеалогического древа семьи с последующей защитой.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«ЭКО подарок любимой школе» (оформление клумб)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«Экологические проблемы нашего села»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«Жить в деревне почетно»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миром </a:t>
                      </a:r>
                      <a:r>
                        <a:rPr lang="ru-RU" sz="105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агропрофессий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Честь и хвала </a:t>
                      </a:r>
                      <a:r>
                        <a:rPr lang="ru-RU" sz="105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труженикам </a:t>
                      </a: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Знатоки сельского хозяйства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Старшие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 (9-11 классы)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383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«За вами – будущее на селе»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383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«Агробизнес – модель будущей жизни»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рынка труда на селе. Востребованные профессии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383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«Лестница к успеху в </a:t>
                      </a:r>
                      <a:r>
                        <a:rPr lang="ru-RU" sz="105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агропрофессиях</a:t>
                      </a: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(тренинги, мастер – классы о выборе будущей профессии)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383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«Нам жить и работать на этой земле!» проведение экскурсий на предприятиях района с организацией и проведением профессиональных проб.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3835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«Личное подворье, приусадебное хозяйство»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«Флористика и дизайн. Букет своими руками»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АПК района глазами школьника» (создание проектов школьниками по направлениям АПК с последующей защитой)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Круглый стол с родителями, учениками и сельхозпроизводителями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«Мы выбираем работу на селе»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молодого агрария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ru-RU" sz="105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Агротуризм</a:t>
                      </a:r>
                      <a:r>
                        <a:rPr lang="ru-RU" sz="105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актуальность, перспективы 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516" marR="485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9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245" y="54592"/>
            <a:ext cx="8631357" cy="1093551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Примерная тематика элективных курсов, программ профильной подготовки, практико-ориентированных занятий в рамках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предпрофильной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профильной подготовки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843" y="791571"/>
            <a:ext cx="6952486" cy="57866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предпрофильной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(8-9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.) и профильной подготовки (10-11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агропрофессиям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Изучение устройства отработка навыков вождения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Трактор.DRIVE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Ремонт и наладка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мотокультиваторов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другой с/х техники в домашних условиях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СельхозТех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Садовый дизайнер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Юный флорист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Юный агроном </a:t>
            </a:r>
          </a:p>
          <a:p>
            <a:pPr lvl="0"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Огородных дел мастер; специалист по огородным культурам; ЭКО огород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Способы определения качества молока в домашних условиях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Milrcow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"Буренка")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Способы определения качество мясной и колбасной продукции в домашних условиях (КРС.72)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Робототехника. Конструируем сельхозтехнику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Юный фермер, или как создать свою усадьбу?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Учимся заниматься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агротуризмом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Юный кроликовод (пчеловод, птицевод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Открой свое дело на селе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 в сельском хозяйстве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Основы растениеводства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6842" y="1351129"/>
            <a:ext cx="2536635" cy="190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6842" y="4152579"/>
            <a:ext cx="2536635" cy="190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3706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Создаём вместе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АЗБУКУ СОВРЕМЕННЫХ ФОРМ И МЕТОДОВ ПРОФОРИЕНТАЦИОННОЙ РАБОТЫ В ТЮМЕНСКОЙ ОБЛАСТИ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30606" y="1516200"/>
            <a:ext cx="5157787" cy="823912"/>
          </a:xfrm>
        </p:spPr>
        <p:txBody>
          <a:bodyPr/>
          <a:lstStyle/>
          <a:p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аукцион профессий, …</a:t>
            </a:r>
          </a:p>
          <a:p>
            <a:r>
              <a:rPr lang="ru-RU" dirty="0" smtClean="0"/>
              <a:t>Б 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Г</a:t>
            </a:r>
          </a:p>
          <a:p>
            <a:r>
              <a:rPr lang="ru-RU" dirty="0" smtClean="0"/>
              <a:t>Д</a:t>
            </a:r>
          </a:p>
          <a:p>
            <a:r>
              <a:rPr lang="ru-RU" dirty="0"/>
              <a:t>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1382" y="2087006"/>
            <a:ext cx="5183188" cy="3684588"/>
          </a:xfrm>
        </p:spPr>
        <p:txBody>
          <a:bodyPr/>
          <a:lstStyle/>
          <a:p>
            <a:r>
              <a:rPr lang="ru-RU" dirty="0" smtClean="0"/>
              <a:t>Основная суть идеи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5925" y="100677"/>
            <a:ext cx="7165975" cy="4525962"/>
          </a:xfrm>
        </p:spPr>
      </p:pic>
      <p:sp>
        <p:nvSpPr>
          <p:cNvPr id="153603" name="Прямоугольник 4"/>
          <p:cNvSpPr>
            <a:spLocks noChangeArrowheads="1"/>
          </p:cNvSpPr>
          <p:nvPr/>
        </p:nvSpPr>
        <p:spPr bwMode="auto">
          <a:xfrm>
            <a:off x="723331" y="4893695"/>
            <a:ext cx="11191164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</a:t>
            </a:r>
            <a:r>
              <a:rPr lang="ru-RU" altLang="ru-RU" sz="2800" dirty="0" smtClean="0"/>
              <a:t>ВЫЖИВАЕТ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НЕ САМЫЙ СИЛЬНЫЙ И НЕ САМЫЙ УМНЫЙ,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dirty="0" smtClean="0"/>
              <a:t>А ТОТ, КТО 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ЛУЧШЕ ВСЕХ ОТКЛИКАЕТСЯ</a:t>
            </a:r>
            <a:r>
              <a:rPr lang="en-US" altLang="ru-RU" sz="2800" dirty="0" smtClean="0"/>
              <a:t> </a:t>
            </a:r>
            <a:endParaRPr lang="ru-RU" altLang="ru-RU" sz="2800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dirty="0" smtClean="0"/>
              <a:t>НА ПРОИСХОДЯЩИЕ ИЗМЕНЕНИЯ.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dirty="0" smtClean="0"/>
              <a:t>Ч. ДАРВИН</a:t>
            </a: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066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022" y="467604"/>
            <a:ext cx="10563366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ДЕЙСТВУЮЩИЙ ЗАКОН «ОБ ОБРАЗОВАНИИ В РОССИЙСКОЙ ФЕДЕРАЦИИ»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 ПОЛОЖЕНИЯ О ПРОФЕССИОНАЛЬНОЙ ОРИЕНТАЦИИ ОБУЧАЮЩИХСЯ, СОГЛАСНО КОТОРЫМ: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испытывающим трудности в освоении основных общеобразовательных программ, развитии и социальной адаптации, в центрах психолого-педагогической, медицинской и социальной помощи, оказывается помощь, в том числе, в профориентации и получении профессии (Ст. 42.2);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старшей школе предусматривается индивидуализация и профессиональная ориентация содержания среднего общего образования (Ст. 66.3);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детей направлено, в том числе, на обеспечение их профессиональной ориентации (Ст. 75.1).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i="1" dirty="0" smtClean="0"/>
              <a:t>Федеральный </a:t>
            </a:r>
            <a:r>
              <a:rPr lang="ru-RU" sz="2600" i="1" dirty="0"/>
              <a:t>закон Российской Федерации от 29 декабря 2012 г. № 273-ФЗ.</a:t>
            </a:r>
          </a:p>
          <a:p>
            <a:endParaRPr lang="ru-RU" dirty="0"/>
          </a:p>
        </p:txBody>
      </p:sp>
      <p:pic>
        <p:nvPicPr>
          <p:cNvPr id="4" name="Picture 2" descr="http://www.megaflag.ru/images/uploaded/gerb_bw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58" y="467604"/>
            <a:ext cx="796679" cy="9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728" y="354843"/>
            <a:ext cx="1061795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Разработан и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 г. утверждён </a:t>
            </a:r>
            <a:r>
              <a:rPr lang="ru-RU" sz="2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Профессиональный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 «Педагог профессионального обучения, профессионального образования и дополнительного профессионального образования». </a:t>
            </a:r>
            <a:endParaRPr lang="ru-RU" sz="2200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рамках данного стандарта выделено, в качестве одной из обобщенных трудовых функций,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«проведение </a:t>
            </a:r>
            <a:r>
              <a:rPr lang="ru-RU" sz="2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профориентационных</a:t>
            </a:r>
            <a:r>
              <a:rPr lang="ru-RU" sz="2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со школьниками и их родителями (законными представителями)»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включая: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информирование и консультирование школьников и их родителей (законных представителей) по вопросам профессионального самоопределения и профессионального выбора;</a:t>
            </a: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практико-ориентированных </a:t>
            </a:r>
            <a:r>
              <a:rPr lang="ru-RU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профориентационных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мероприятий со школьниками и их родителями (законными представителями).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проведение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профориентационной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деятельности с учащимися школ становится обязательной составляющей деятельности педагогов, работающих в системах среднего профессионального и высшего образования.</a:t>
            </a:r>
            <a:endParaRPr lang="ru-RU" sz="22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5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121" y="9653"/>
            <a:ext cx="8823960" cy="534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sz="3200" b="1" spc="2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35" algn="ctr"/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вг</a:t>
            </a:r>
            <a:r>
              <a:rPr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ста</a:t>
            </a: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33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700" indent="635"/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«Ос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 об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sz="3200" b="1" spc="2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spc="-8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ными</a:t>
            </a:r>
            <a:r>
              <a:rPr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иями при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жке 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оци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вып</a:t>
            </a:r>
            <a:r>
              <a:rPr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скни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ов </a:t>
            </a: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ей,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риятий,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 раб</a:t>
            </a:r>
            <a:r>
              <a:rPr sz="3200" b="1" spc="-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ион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ори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нтац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 ш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льни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в,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чис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оги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й, по 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нальн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 выбор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143250" y="1288257"/>
            <a:ext cx="8129801" cy="4552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«портрет выпускника школы: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…социально-активная, ответственная личность,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подготовленная к осознанному выбору профессии»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«…фонд дополнительной литературы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учреждения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должен включать… литературу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социальному и профессиональному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самоопределению обучающихся»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3143250" y="692151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2300" y="230656"/>
            <a:ext cx="2520950" cy="2663825"/>
            <a:chOff x="1679" y="1342"/>
            <a:chExt cx="3492" cy="589"/>
          </a:xfrm>
        </p:grpSpPr>
        <p:sp>
          <p:nvSpPr>
            <p:cNvPr id="14342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679" y="1342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0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79" y="1366"/>
              <a:ext cx="320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ru-RU" sz="2400" b="1" dirty="0" smtClean="0">
                  <a:solidFill>
                    <a:srgbClr val="000099"/>
                  </a:solidFill>
                  <a:latin typeface="Calibri" pitchFamily="34" charset="0"/>
                </a:rPr>
                <a:t>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ФГОС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266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5033" y="0"/>
            <a:ext cx="7772400" cy="1357312"/>
          </a:xfrm>
        </p:spPr>
        <p:txBody>
          <a:bodyPr rtlCol="0">
            <a:no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0066"/>
                </a:solidFill>
              </a:rPr>
              <a:t>Федеральный институт развития образования</a:t>
            </a:r>
            <a:r>
              <a:rPr lang="ru-RU" sz="1050" b="1" dirty="0">
                <a:solidFill>
                  <a:srgbClr val="000066"/>
                </a:solidFill>
              </a:rPr>
              <a:t/>
            </a:r>
            <a:br>
              <a:rPr lang="ru-RU" sz="1050" b="1" dirty="0">
                <a:solidFill>
                  <a:srgbClr val="000066"/>
                </a:solidFill>
              </a:rPr>
            </a:br>
            <a:r>
              <a:rPr lang="ru-RU" sz="1050" b="1" dirty="0">
                <a:solidFill>
                  <a:srgbClr val="000066"/>
                </a:solidFill>
              </a:rPr>
              <a:t/>
            </a:r>
            <a:br>
              <a:rPr lang="ru-RU" sz="105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ЦЕНТР ПРОФЕССИОНАЛЬНОГО ОБРАЗОВАНИЯ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260351"/>
            <a:ext cx="1728787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65199" y="2036765"/>
            <a:ext cx="83534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 КОНЦЕПЦИИ</a:t>
            </a:r>
          </a:p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ПРОФЕССИОНАЛЬНОГО САМООПРЕДЕЛЕНИЯ ОБУЧАЮЩИХСЯ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НЕПРЕРЫВНОСТИ ОБРАЗОВАНИЯ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460858" y="4030687"/>
            <a:ext cx="561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alibri" pitchFamily="34" charset="0"/>
              </a:rPr>
              <a:t>Сергеев Игорь Станиславович,</a:t>
            </a:r>
          </a:p>
          <a:p>
            <a:r>
              <a:rPr lang="ru-RU" altLang="ru-RU" sz="2400" dirty="0" err="1">
                <a:latin typeface="Calibri" pitchFamily="34" charset="0"/>
              </a:rPr>
              <a:t>к.п.н</a:t>
            </a:r>
            <a:r>
              <a:rPr lang="ru-RU" altLang="ru-RU" sz="2400" dirty="0">
                <a:latin typeface="Calibri" pitchFamily="34" charset="0"/>
              </a:rPr>
              <a:t>., ведущий научный сотрудник ФИРО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9719" y="5227093"/>
            <a:ext cx="6332562" cy="148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Авторы: В.И. Блинов, И.С. Сергеев, при участии Е.В.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Зачесовой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Е.Ю. Есениной, И.В. Кузнецовой, П.Н. Новикова, Н.С.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Пряжникова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Г.В.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Резапкиной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Н.Ф. Родичева, А.Г. Серебрякова, О.В. Яценко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-17463"/>
            <a:ext cx="8229600" cy="114300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Проблема 1</a:t>
            </a:r>
            <a:r>
              <a:rPr lang="ru-RU" sz="2400" b="1" dirty="0">
                <a:solidFill>
                  <a:srgbClr val="800000"/>
                </a:solidFill>
              </a:rPr>
              <a:t/>
            </a:r>
            <a:br>
              <a:rPr lang="ru-RU" sz="2400" b="1" dirty="0">
                <a:solidFill>
                  <a:srgbClr val="800000"/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Борьба интересов и «растаскивание» профориентации</a:t>
            </a:r>
          </a:p>
        </p:txBody>
      </p:sp>
      <p:grpSp>
        <p:nvGrpSpPr>
          <p:cNvPr id="16386" name="Группа 23"/>
          <p:cNvGrpSpPr>
            <a:grpSpLocks/>
          </p:cNvGrpSpPr>
          <p:nvPr/>
        </p:nvGrpSpPr>
        <p:grpSpPr bwMode="auto">
          <a:xfrm>
            <a:off x="1757363" y="1341439"/>
            <a:ext cx="8731250" cy="4158321"/>
            <a:chOff x="412124" y="1340768"/>
            <a:chExt cx="8731876" cy="4158809"/>
          </a:xfrm>
        </p:grpSpPr>
        <p:sp>
          <p:nvSpPr>
            <p:cNvPr id="5" name="Овал 4"/>
            <p:cNvSpPr/>
            <p:nvPr/>
          </p:nvSpPr>
          <p:spPr>
            <a:xfrm>
              <a:off x="2420455" y="2312432"/>
              <a:ext cx="4599318" cy="21243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ПРОФОРИЕНТАЦИЯ</a:t>
              </a:r>
            </a:p>
          </p:txBody>
        </p:sp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3580326" y="1340768"/>
              <a:ext cx="2137893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ПРЕДПРИЯТИЯ</a:t>
              </a:r>
            </a:p>
          </p:txBody>
        </p:sp>
        <p:sp>
          <p:nvSpPr>
            <p:cNvPr id="16390" name="TextBox 6"/>
            <p:cNvSpPr txBox="1">
              <a:spLocks noChangeArrowheads="1"/>
            </p:cNvSpPr>
            <p:nvPr/>
          </p:nvSpPr>
          <p:spPr bwMode="auto">
            <a:xfrm>
              <a:off x="412124" y="1377258"/>
              <a:ext cx="2794715" cy="101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МЕСТНОЕ (МУНИЦИПАЬНОЕ) САМОУПРАВЛЕНИЕ</a:t>
              </a:r>
            </a:p>
          </p:txBody>
        </p:sp>
        <p:sp>
          <p:nvSpPr>
            <p:cNvPr id="16391" name="TextBox 7"/>
            <p:cNvSpPr txBox="1">
              <a:spLocks noChangeArrowheads="1"/>
            </p:cNvSpPr>
            <p:nvPr/>
          </p:nvSpPr>
          <p:spPr bwMode="auto">
            <a:xfrm>
              <a:off x="577403" y="3234073"/>
              <a:ext cx="1380187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ВУЗЫ</a:t>
              </a:r>
            </a:p>
          </p:txBody>
        </p:sp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7817476" y="2852936"/>
              <a:ext cx="105606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СПО</a:t>
              </a:r>
            </a:p>
            <a:p>
              <a:r>
                <a:rPr lang="ru-RU" sz="2000" b="1">
                  <a:cs typeface="Arial" charset="0"/>
                </a:rPr>
                <a:t>(ДПО)</a:t>
              </a:r>
            </a:p>
          </p:txBody>
        </p: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5859888" y="1660593"/>
              <a:ext cx="3284112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«ПРОФОРИЕНТАТОРЫ»</a:t>
              </a:r>
            </a:p>
          </p:txBody>
        </p:sp>
        <p:sp>
          <p:nvSpPr>
            <p:cNvPr id="16394" name="TextBox 10"/>
            <p:cNvSpPr txBox="1">
              <a:spLocks noChangeArrowheads="1"/>
            </p:cNvSpPr>
            <p:nvPr/>
          </p:nvSpPr>
          <p:spPr bwMode="auto">
            <a:xfrm>
              <a:off x="1004552" y="4854722"/>
              <a:ext cx="2328929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ОБУЧАЮЩИЕСЯ</a:t>
              </a:r>
            </a:p>
          </p:txBody>
        </p:sp>
        <p:sp>
          <p:nvSpPr>
            <p:cNvPr id="16395" name="TextBox 11"/>
            <p:cNvSpPr txBox="1">
              <a:spLocks noChangeArrowheads="1"/>
            </p:cNvSpPr>
            <p:nvPr/>
          </p:nvSpPr>
          <p:spPr bwMode="auto">
            <a:xfrm>
              <a:off x="4157729" y="5099420"/>
              <a:ext cx="1676401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РОДИТЕЛИ</a:t>
              </a:r>
            </a:p>
          </p:txBody>
        </p:sp>
        <p:sp>
          <p:nvSpPr>
            <p:cNvPr id="16396" name="TextBox 12"/>
            <p:cNvSpPr txBox="1">
              <a:spLocks noChangeArrowheads="1"/>
            </p:cNvSpPr>
            <p:nvPr/>
          </p:nvSpPr>
          <p:spPr bwMode="auto">
            <a:xfrm>
              <a:off x="6334258" y="4764569"/>
              <a:ext cx="2630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ШКОЛА (ФГОС ОО)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19087702">
              <a:off x="2137860" y="2442622"/>
              <a:ext cx="617582" cy="39850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rot="1890939">
              <a:off x="6424417" y="2177478"/>
              <a:ext cx="617582" cy="400097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 rot="21434973">
              <a:off x="4435137" y="1805960"/>
              <a:ext cx="617581" cy="39851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rot="16200000">
              <a:off x="1632984" y="3207896"/>
              <a:ext cx="619198" cy="40007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 rot="5031551">
              <a:off x="7118984" y="3072149"/>
              <a:ext cx="619198" cy="398491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 rot="12386420">
              <a:off x="2534763" y="4249409"/>
              <a:ext cx="619169" cy="39850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Стрелка вниз 20"/>
            <p:cNvSpPr/>
            <p:nvPr/>
          </p:nvSpPr>
          <p:spPr>
            <a:xfrm rot="8617024">
              <a:off x="6435531" y="4220831"/>
              <a:ext cx="617581" cy="400097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Стрелка вниз 21"/>
            <p:cNvSpPr/>
            <p:nvPr/>
          </p:nvSpPr>
          <p:spPr>
            <a:xfrm rot="10800000">
              <a:off x="4724083" y="4585998"/>
              <a:ext cx="617581" cy="39850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3" name="Заголовок 2"/>
          <p:cNvSpPr txBox="1">
            <a:spLocks/>
          </p:cNvSpPr>
          <p:nvPr/>
        </p:nvSpPr>
        <p:spPr>
          <a:xfrm>
            <a:off x="1919289" y="5516563"/>
            <a:ext cx="8569325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u="sng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Решение:</a:t>
            </a:r>
          </a:p>
          <a:p>
            <a:pPr>
              <a:defRPr/>
            </a:pPr>
            <a:r>
              <a:rPr lang="ru-RU" sz="2400" b="1" u="sng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государственная координация профориентационной работы </a:t>
            </a:r>
            <a:endParaRPr lang="ru-RU" sz="2400" b="1" u="sng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8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16"/>
          <p:cNvGrpSpPr>
            <a:grpSpLocks/>
          </p:cNvGrpSpPr>
          <p:nvPr/>
        </p:nvGrpSpPr>
        <p:grpSpPr bwMode="auto">
          <a:xfrm>
            <a:off x="1919288" y="1700214"/>
            <a:ext cx="2952750" cy="4752975"/>
            <a:chOff x="395536" y="1700808"/>
            <a:chExt cx="2952328" cy="47525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1700808"/>
              <a:ext cx="2952328" cy="47525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30450" y="1810335"/>
              <a:ext cx="2041233" cy="25540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школьник</a:t>
              </a:r>
            </a:p>
            <a:p>
              <a:pPr algn="ctr">
                <a:defRPr/>
              </a:pP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(семья)</a:t>
              </a:r>
            </a:p>
            <a:p>
              <a:pPr algn="ctr">
                <a:defRPr/>
              </a:pPr>
              <a:r>
                <a:rPr lang="ru-RU" sz="9600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</a:t>
              </a:r>
              <a:endParaRPr lang="ru-RU" sz="9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6636" y="5300919"/>
              <a:ext cx="1609495" cy="7079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школа</a:t>
              </a:r>
              <a:endParaRPr lang="ru-RU" sz="13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Двойная стрелка вверх/вниз 7"/>
            <p:cNvSpPr/>
            <p:nvPr/>
          </p:nvSpPr>
          <p:spPr>
            <a:xfrm>
              <a:off x="1474882" y="4077072"/>
              <a:ext cx="576180" cy="1296866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02" name="Группа 15"/>
          <p:cNvGrpSpPr>
            <a:grpSpLocks/>
          </p:cNvGrpSpPr>
          <p:nvPr/>
        </p:nvGrpSpPr>
        <p:grpSpPr bwMode="auto">
          <a:xfrm>
            <a:off x="7391401" y="1628776"/>
            <a:ext cx="2881313" cy="4824413"/>
            <a:chOff x="5868144" y="1628800"/>
            <a:chExt cx="2880320" cy="48245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868144" y="1628800"/>
              <a:ext cx="2880320" cy="4824536"/>
            </a:xfrm>
            <a:prstGeom prst="rect">
              <a:avLst/>
            </a:prstGeom>
            <a:solidFill>
              <a:srgbClr val="DEDCF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77644" y="2014573"/>
              <a:ext cx="2626407" cy="2062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работодатель</a:t>
              </a:r>
            </a:p>
            <a:p>
              <a:pPr algn="ctr">
                <a:defRPr/>
              </a:pPr>
              <a:r>
                <a:rPr lang="ru-RU" sz="9600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</a:t>
              </a:r>
              <a:endParaRPr lang="ru-RU" sz="9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8383" y="5129327"/>
              <a:ext cx="2375668" cy="132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колледж</a:t>
              </a:r>
            </a:p>
            <a:p>
              <a:pPr algn="ctr">
                <a:defRPr/>
              </a:pPr>
              <a:r>
                <a:rPr lang="ru-RU" sz="4000" b="1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(вуз)</a:t>
              </a:r>
              <a:endParaRPr lang="ru-RU" sz="13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" name="Двойная стрелка вверх/вниз 8"/>
            <p:cNvSpPr/>
            <p:nvPr/>
          </p:nvSpPr>
          <p:spPr>
            <a:xfrm>
              <a:off x="7020272" y="4076787"/>
              <a:ext cx="576064" cy="122399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224338" y="4011613"/>
            <a:ext cx="3816350" cy="2324100"/>
            <a:chOff x="2699792" y="4011449"/>
            <a:chExt cx="3816423" cy="2323713"/>
          </a:xfrm>
        </p:grpSpPr>
        <p:sp>
          <p:nvSpPr>
            <p:cNvPr id="10" name="TextBox 9"/>
            <p:cNvSpPr txBox="1"/>
            <p:nvPr/>
          </p:nvSpPr>
          <p:spPr>
            <a:xfrm>
              <a:off x="3060161" y="4011449"/>
              <a:ext cx="3024246" cy="23237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8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ru-RU" sz="26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sz="2600" b="1" dirty="0">
                  <a:solidFill>
                    <a:schemeClr val="accent3">
                      <a:lumMod val="75000"/>
                    </a:schemeClr>
                  </a:solidFill>
                </a:rPr>
                <a:t>региональная (муниципальная ) инфраструктура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2600" b="1" dirty="0">
                  <a:solidFill>
                    <a:schemeClr val="accent3">
                      <a:lumMod val="75000"/>
                    </a:schemeClr>
                  </a:solidFill>
                </a:rPr>
                <a:t>профориентации</a:t>
              </a:r>
              <a:endParaRPr lang="ru-RU" sz="2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Двойная стрелка вверх/вниз 10"/>
            <p:cNvSpPr/>
            <p:nvPr/>
          </p:nvSpPr>
          <p:spPr>
            <a:xfrm rot="5400000">
              <a:off x="4319919" y="2529411"/>
              <a:ext cx="576167" cy="38164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2279650" y="269875"/>
            <a:ext cx="7632700" cy="1143000"/>
          </a:xfrm>
          <a:prstGeom prst="rect">
            <a:avLst/>
          </a:prstGeom>
          <a:solidFill>
            <a:srgbClr val="DEDCF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Региональные (муниципальные)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органы управления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872038" y="1412875"/>
            <a:ext cx="2519362" cy="2592388"/>
            <a:chOff x="3347864" y="1412776"/>
            <a:chExt cx="2520280" cy="2592288"/>
          </a:xfrm>
        </p:grpSpPr>
        <p:sp>
          <p:nvSpPr>
            <p:cNvPr id="14" name="Счетверенная стрелка 13"/>
            <p:cNvSpPr/>
            <p:nvPr/>
          </p:nvSpPr>
          <p:spPr>
            <a:xfrm>
              <a:off x="3347864" y="1412776"/>
              <a:ext cx="2520280" cy="2592288"/>
            </a:xfrm>
            <a:prstGeom prst="quadArrow">
              <a:avLst/>
            </a:prstGeom>
            <a:solidFill>
              <a:srgbClr val="FFC2BD"/>
            </a:solidFill>
            <a:ln>
              <a:solidFill>
                <a:srgbClr val="FE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E1E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4" y="2309679"/>
              <a:ext cx="2520280" cy="831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СОЦИАЛЬНЫЙ ДИАЛОГ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7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2424</Words>
  <Application>Microsoft Office PowerPoint</Application>
  <PresentationFormat>Широкоэкранный</PresentationFormat>
  <Paragraphs>424</Paragraphs>
  <Slides>23</Slides>
  <Notes>8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Helvetica Light</vt:lpstr>
      <vt:lpstr>Open Sans</vt:lpstr>
      <vt:lpstr>Symbol</vt:lpstr>
      <vt:lpstr>Tahoma</vt:lpstr>
      <vt:lpstr>Times New Roman</vt:lpstr>
      <vt:lpstr>Trebuchet MS</vt:lpstr>
      <vt:lpstr>Webdings</vt:lpstr>
      <vt:lpstr>Wingdings</vt:lpstr>
      <vt:lpstr>Тема Office</vt:lpstr>
      <vt:lpstr>Диаграмма</vt:lpstr>
      <vt:lpstr>Презентация PowerPoint</vt:lpstr>
      <vt:lpstr>ПРАВОВАЯ И НАУЧНО-МЕТОДИЧЕСКАЯ ОСНОВА </vt:lpstr>
      <vt:lpstr>ДЕЙСТВУЮЩИЙ ЗАКОН «ОБ ОБРАЗОВАНИИ В РОССИЙСКОЙ ФЕДЕРАЦИИ» СОДЕРЖИТ ПОЛОЖЕНИЯ О ПРОФЕССИОНАЛЬНОЙ ОРИЕНТАЦИИ ОБУЧАЮЩИХСЯ, СОГЛАСНО КОТОРЫМ:</vt:lpstr>
      <vt:lpstr>Презентация PowerPoint</vt:lpstr>
      <vt:lpstr>Презентация PowerPoint</vt:lpstr>
      <vt:lpstr>Презентация PowerPoint</vt:lpstr>
      <vt:lpstr> Федеральный институт развития образования  ЦЕНТР ПРОФЕССИОНАЛЬНОГО ОБРАЗОВАНИЯ</vt:lpstr>
      <vt:lpstr>Проблема 1 Борьба интересов и «растаскивание» профориентации</vt:lpstr>
      <vt:lpstr>Презентация PowerPoint</vt:lpstr>
      <vt:lpstr>Компетенции профессионального самоопределения («профориентационные компетенции»)</vt:lpstr>
      <vt:lpstr>Направление движения в реализации СПС</vt:lpstr>
      <vt:lpstr>Презентация PowerPoint</vt:lpstr>
      <vt:lpstr>Презентация PowerPoint</vt:lpstr>
      <vt:lpstr>Презентация PowerPoint</vt:lpstr>
      <vt:lpstr>Презентация PowerPoint</vt:lpstr>
      <vt:lpstr>WorldSkills International</vt:lpstr>
      <vt:lpstr>Презентация PowerPoint</vt:lpstr>
      <vt:lpstr>Презентация PowerPoint</vt:lpstr>
      <vt:lpstr>Презентация PowerPoint</vt:lpstr>
      <vt:lpstr>Примерная тематика внеурочных и внеклассных занятий  </vt:lpstr>
      <vt:lpstr>Примерная тематика элективных курсов, программ профильной подготовки, практико-ориентированных занятий в рамках предпрофильной и профильной подготовки </vt:lpstr>
      <vt:lpstr>Создаём вместе АЗБУКУ СОВРЕМЕННЫХ ФОРМ И МЕТОДОВ ПРОФОРИЕНТАЦИОННОЙ РАБОТЫ В ТЮМЕНСКОЙ ОБЛАСТИ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51</cp:revision>
  <dcterms:created xsi:type="dcterms:W3CDTF">2016-01-30T19:14:16Z</dcterms:created>
  <dcterms:modified xsi:type="dcterms:W3CDTF">2016-04-05T02:44:17Z</dcterms:modified>
</cp:coreProperties>
</file>