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2" r:id="rId4"/>
    <p:sldId id="263" r:id="rId5"/>
    <p:sldId id="264" r:id="rId6"/>
    <p:sldId id="265" r:id="rId7"/>
    <p:sldId id="266" r:id="rId8"/>
    <p:sldId id="267" r:id="rId9"/>
    <p:sldId id="268" r:id="rId10"/>
    <p:sldId id="269" r:id="rId11"/>
    <p:sldId id="272" r:id="rId12"/>
    <p:sldId id="27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57D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35402" autoAdjust="0"/>
  </p:normalViewPr>
  <p:slideViewPr>
    <p:cSldViewPr>
      <p:cViewPr varScale="1">
        <p:scale>
          <a:sx n="38" d="100"/>
          <a:sy n="38" d="100"/>
        </p:scale>
        <p:origin x="-374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B1DF0EC-EE84-4A7A-B0DA-F46057E15193}" type="datetimeFigureOut">
              <a:rPr lang="ru-RU"/>
              <a:pPr>
                <a:defRPr/>
              </a:pPr>
              <a:t>11.09.2015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72EB10E-36AB-4E69-96D5-4F5012C7B01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 СЛАЙД 1</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Присутствующие стоят по кругу.</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Добрый день. Я приветствую вас на нашем тренинге. Прежде чем его начать, я предлагаю познакомиться. Для этого возьмите </a:t>
            </a:r>
            <a:r>
              <a:rPr lang="ru-RU" sz="1200" kern="1200" dirty="0" err="1" smtClean="0">
                <a:solidFill>
                  <a:schemeClr val="tx1"/>
                </a:solidFill>
                <a:latin typeface="+mn-lt"/>
                <a:ea typeface="+mn-ea"/>
                <a:cs typeface="+mn-cs"/>
              </a:rPr>
              <a:t>бейджики</a:t>
            </a:r>
            <a:r>
              <a:rPr lang="ru-RU" sz="1200" kern="1200" dirty="0" smtClean="0">
                <a:solidFill>
                  <a:schemeClr val="tx1"/>
                </a:solidFill>
                <a:latin typeface="+mn-lt"/>
                <a:ea typeface="+mn-ea"/>
                <a:cs typeface="+mn-cs"/>
              </a:rPr>
              <a:t>, фломастеры любого цвета и напишите на них свое имя или имя-отчество. Как бы вы хотели, чтобы к вам обращались.</a:t>
            </a:r>
          </a:p>
          <a:p>
            <a:r>
              <a:rPr lang="ru-RU" sz="1200" b="1" kern="1200" dirty="0" smtClean="0">
                <a:solidFill>
                  <a:schemeClr val="tx1"/>
                </a:solidFill>
                <a:latin typeface="+mn-lt"/>
                <a:ea typeface="+mn-ea"/>
                <a:cs typeface="+mn-cs"/>
              </a:rPr>
              <a:t>- Ритуал «Волшебный клубочек»</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Присутствующие стоят по кругу. Ведущий передает клубок ниток первому человеку справа, тот наматывает нить на палец и говорит ласковое или вежливое слово, доброе пожелание,  ласково называет  следующего человека по имени и передает ему клубок.</a:t>
            </a:r>
          </a:p>
          <a:p>
            <a:r>
              <a:rPr lang="ru-RU" sz="1200" kern="1200" dirty="0" smtClean="0">
                <a:solidFill>
                  <a:schemeClr val="tx1"/>
                </a:solidFill>
                <a:latin typeface="+mn-lt"/>
                <a:ea typeface="+mn-ea"/>
                <a:cs typeface="+mn-cs"/>
              </a:rPr>
              <a:t>- Мы с вами познакомились, создали доброжелательную обстановку, настроились на творческую работу. Сейчас мы должны определить свое рабочее место и партнеров по деятельности. Для этого вы должны достать из контейнера бумажку, развернуть ее и найти себе пару (тройку).</a:t>
            </a:r>
          </a:p>
          <a:p>
            <a:r>
              <a:rPr lang="ru-RU" sz="1200" i="1" kern="1200" dirty="0" smtClean="0">
                <a:solidFill>
                  <a:schemeClr val="tx1"/>
                </a:solidFill>
                <a:latin typeface="+mn-lt"/>
                <a:ea typeface="+mn-ea"/>
                <a:cs typeface="+mn-cs"/>
              </a:rPr>
              <a:t>Содержание записок зависит от количества человек на тренинге:  если 12-14 человек, то надо собрать пословицу из двух половинок, если 20-21 человек, то название членов семьи животных «папа-мама-детеныш»</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Тому человеку, которому не хватило места за компьютерами, предлагаю быть на нашем тренинге аналитиком. Аналитик наблюдает, следит за проведением тренинга, фотографирует, может активно участвовать в нем. А потом на итоговом пленуме должен выступить с 5-минутным сообщением о нашем тренинге. Памятку по структуре выступления я вам составила (если он отказывается, предложить участникам тренинга по желанию стать аналитиком или выбрать упражнением «Возьми салфетку»).</a:t>
            </a: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10</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Итак, что мы сегодня должны выполнить?</a:t>
            </a:r>
          </a:p>
          <a:p>
            <a:r>
              <a:rPr lang="ru-RU" sz="1200" kern="1200" dirty="0" smtClean="0">
                <a:solidFill>
                  <a:schemeClr val="tx1"/>
                </a:solidFill>
                <a:latin typeface="+mn-lt"/>
                <a:ea typeface="+mn-ea"/>
                <a:cs typeface="+mn-cs"/>
              </a:rPr>
              <a:t>1. Собрать модель крокодила.</a:t>
            </a:r>
          </a:p>
          <a:p>
            <a:r>
              <a:rPr lang="ru-RU" sz="1200" kern="1200" dirty="0" smtClean="0">
                <a:solidFill>
                  <a:schemeClr val="tx1"/>
                </a:solidFill>
                <a:latin typeface="+mn-lt"/>
                <a:ea typeface="+mn-ea"/>
                <a:cs typeface="+mn-cs"/>
              </a:rPr>
              <a:t>2. Создать программу.</a:t>
            </a:r>
          </a:p>
          <a:p>
            <a:r>
              <a:rPr lang="ru-RU" sz="1200" kern="1200" dirty="0" smtClean="0">
                <a:solidFill>
                  <a:schemeClr val="tx1"/>
                </a:solidFill>
                <a:latin typeface="+mn-lt"/>
                <a:ea typeface="+mn-ea"/>
                <a:cs typeface="+mn-cs"/>
              </a:rPr>
              <a:t>3. Апробировать её.</a:t>
            </a:r>
          </a:p>
          <a:p>
            <a:r>
              <a:rPr lang="ru-RU" sz="1200" kern="1200" dirty="0" smtClean="0">
                <a:solidFill>
                  <a:schemeClr val="tx1"/>
                </a:solidFill>
                <a:latin typeface="+mn-lt"/>
                <a:ea typeface="+mn-ea"/>
                <a:cs typeface="+mn-cs"/>
              </a:rPr>
              <a:t>4. Оценить свою работу.</a:t>
            </a:r>
          </a:p>
          <a:p>
            <a:r>
              <a:rPr lang="ru-RU" sz="1200" b="1" kern="1200" dirty="0" smtClean="0">
                <a:solidFill>
                  <a:schemeClr val="tx1"/>
                </a:solidFill>
                <a:latin typeface="+mn-lt"/>
                <a:ea typeface="+mn-ea"/>
                <a:cs typeface="+mn-cs"/>
              </a:rPr>
              <a:t>1. Просмотр анимированной презентации.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Прежде чем начать собирать модель крокодила,  давайте посмотрим, что делают наши друзья Маша и Макс  (просмотр презентации)</a:t>
            </a:r>
          </a:p>
          <a:p>
            <a:r>
              <a:rPr lang="ru-RU" sz="1200" b="1" i="1" kern="1200" dirty="0" smtClean="0">
                <a:solidFill>
                  <a:schemeClr val="tx1"/>
                </a:solidFill>
                <a:latin typeface="+mn-lt"/>
                <a:ea typeface="+mn-ea"/>
                <a:cs typeface="+mn-cs"/>
              </a:rPr>
              <a:t>Вопросы после просмотра: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сделал крокодил?</a:t>
            </a:r>
          </a:p>
          <a:p>
            <a:r>
              <a:rPr lang="ru-RU" sz="1200" kern="1200" dirty="0" smtClean="0">
                <a:solidFill>
                  <a:schemeClr val="tx1"/>
                </a:solidFill>
                <a:latin typeface="+mn-lt"/>
                <a:ea typeface="+mn-ea"/>
                <a:cs typeface="+mn-cs"/>
              </a:rPr>
              <a:t>-Как отреагировали Маша и Макс на действия крокодила?</a:t>
            </a:r>
          </a:p>
          <a:p>
            <a:r>
              <a:rPr lang="ru-RU" sz="1200" kern="1200" dirty="0" smtClean="0">
                <a:solidFill>
                  <a:schemeClr val="tx1"/>
                </a:solidFill>
                <a:latin typeface="+mn-lt"/>
                <a:ea typeface="+mn-ea"/>
                <a:cs typeface="+mn-cs"/>
              </a:rPr>
              <a:t>-Что хочет крокодил?</a:t>
            </a:r>
          </a:p>
          <a:p>
            <a:r>
              <a:rPr lang="ru-RU" sz="1200" kern="1200" dirty="0" smtClean="0">
                <a:solidFill>
                  <a:schemeClr val="tx1"/>
                </a:solidFill>
                <a:latin typeface="+mn-lt"/>
                <a:ea typeface="+mn-ea"/>
                <a:cs typeface="+mn-cs"/>
              </a:rPr>
              <a:t>-Чем питаются крокодилы? </a:t>
            </a:r>
          </a:p>
          <a:p>
            <a:r>
              <a:rPr lang="ru-RU" sz="1200" b="1" i="1" kern="1200" dirty="0" smtClean="0">
                <a:solidFill>
                  <a:schemeClr val="tx1"/>
                </a:solidFill>
                <a:latin typeface="+mn-lt"/>
                <a:ea typeface="+mn-ea"/>
                <a:cs typeface="+mn-cs"/>
              </a:rPr>
              <a:t>Переходят на «следующую страничку» и читают задание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2. Конструирование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А теперь давайте с вами построим модель крокодила  (выполнение работы).</a:t>
            </a:r>
          </a:p>
          <a:p>
            <a:r>
              <a:rPr lang="ru-RU" sz="1200" b="1" i="1" kern="1200" dirty="0" smtClean="0">
                <a:solidFill>
                  <a:schemeClr val="tx1"/>
                </a:solidFill>
                <a:latin typeface="+mn-lt"/>
                <a:ea typeface="+mn-ea"/>
                <a:cs typeface="+mn-cs"/>
              </a:rPr>
              <a:t>Пошаговое построение модели.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3. Рефлексия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Во время рефлексии детям можно задать следующие вопросы: какие главные детали используются в нашей модели. Расскажите, как работает наша модель </a:t>
            </a:r>
            <a:r>
              <a:rPr lang="ru-RU" sz="1200" i="1" kern="1200" dirty="0" smtClean="0">
                <a:solidFill>
                  <a:schemeClr val="tx1"/>
                </a:solidFill>
                <a:latin typeface="+mn-lt"/>
                <a:ea typeface="+mn-ea"/>
                <a:cs typeface="+mn-cs"/>
              </a:rPr>
              <a:t>(примерные ответы детей: при сборке модели мы использовали мотор для вращения коронного зубчатого колеса. Коронное колесо вращает другое зубчатое колесо. Зубчатое колесо - малый шкив и ремень. Ремень - большой шкив. Шкив закрывает пасть аллигатора. В программе «Голодный аллигатор» для </a:t>
            </a:r>
            <a:r>
              <a:rPr lang="ru-RU" sz="1200" i="1" kern="1200" dirty="0" err="1" smtClean="0">
                <a:solidFill>
                  <a:schemeClr val="tx1"/>
                </a:solidFill>
                <a:latin typeface="+mn-lt"/>
                <a:ea typeface="+mn-ea"/>
                <a:cs typeface="+mn-cs"/>
              </a:rPr>
              <a:t>програмирования</a:t>
            </a:r>
            <a:r>
              <a:rPr lang="ru-RU" sz="1200" i="1" kern="1200" dirty="0" smtClean="0">
                <a:solidFill>
                  <a:schemeClr val="tx1"/>
                </a:solidFill>
                <a:latin typeface="+mn-lt"/>
                <a:ea typeface="+mn-ea"/>
                <a:cs typeface="+mn-cs"/>
              </a:rPr>
              <a:t> модели используются блоки «Мотор по часовой…», «Мотор против часовой…»,  «Воспроизведение звука», «Цикл», «Начало»).</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подобных занятиях просто необходимы динамические паузы, но они не должны отвлекать детей от темы. Все упражнения динамической паузы необходимо связать единым сюжетом.</a:t>
            </a:r>
          </a:p>
          <a:p>
            <a:r>
              <a:rPr lang="ru-RU" sz="1200" b="1" i="1" kern="1200" dirty="0" smtClean="0">
                <a:solidFill>
                  <a:schemeClr val="tx1"/>
                </a:solidFill>
                <a:latin typeface="+mn-lt"/>
                <a:ea typeface="+mn-ea"/>
                <a:cs typeface="+mn-cs"/>
              </a:rPr>
              <a:t>Динамическая пауза (</a:t>
            </a:r>
            <a:r>
              <a:rPr lang="ru-RU" sz="1200" i="1" kern="1200" dirty="0" smtClean="0">
                <a:solidFill>
                  <a:schemeClr val="tx1"/>
                </a:solidFill>
                <a:latin typeface="+mn-lt"/>
                <a:ea typeface="+mn-ea"/>
                <a:cs typeface="+mn-cs"/>
              </a:rPr>
              <a:t>можно в кругу, можно сидя на местах)</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Сейчас я вам расскажу историю про нашего необычного крокодила. Это не простой крокодил,  у него есть друзья на других планетах. И вот однажды его пригласили на крокодильи бега на планету (участники придумывают).</a:t>
            </a:r>
          </a:p>
          <a:p>
            <a:r>
              <a:rPr lang="ru-RU" sz="1200" b="1" i="1" kern="1200" dirty="0" smtClean="0">
                <a:solidFill>
                  <a:schemeClr val="tx1"/>
                </a:solidFill>
                <a:latin typeface="+mn-lt"/>
                <a:ea typeface="+mn-ea"/>
                <a:cs typeface="+mn-cs"/>
              </a:rPr>
              <a:t>Упражнение “</a:t>
            </a:r>
            <a:r>
              <a:rPr lang="ru-RU" sz="1200" b="1" i="1" kern="1200" dirty="0" err="1" smtClean="0">
                <a:solidFill>
                  <a:schemeClr val="tx1"/>
                </a:solidFill>
                <a:latin typeface="+mn-lt"/>
                <a:ea typeface="+mn-ea"/>
                <a:cs typeface="+mn-cs"/>
              </a:rPr>
              <a:t>Телескопики</a:t>
            </a:r>
            <a:r>
              <a:rPr lang="ru-RU" sz="1200" b="1" i="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Ведущий говорит и показывает движения, участники повторяют за ним.</a:t>
            </a:r>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Выдвинул он свой телескоп, чтобы найти эту планету на небе (кисти и локти вместе поднимаются снизу вверх со звуками, имитирующими движение машины)</a:t>
            </a:r>
          </a:p>
          <a:p>
            <a:r>
              <a:rPr lang="ru-RU" sz="1200" kern="1200" dirty="0" smtClean="0">
                <a:solidFill>
                  <a:schemeClr val="tx1"/>
                </a:solidFill>
                <a:latin typeface="+mn-lt"/>
                <a:ea typeface="+mn-ea"/>
                <a:cs typeface="+mn-cs"/>
              </a:rPr>
              <a:t>Открыл телескоп  (руки разводятся в стороны со скрипом)</a:t>
            </a:r>
          </a:p>
          <a:p>
            <a:r>
              <a:rPr lang="ru-RU" sz="1200" kern="1200" dirty="0" smtClean="0">
                <a:solidFill>
                  <a:schemeClr val="tx1"/>
                </a:solidFill>
                <a:latin typeface="+mn-lt"/>
                <a:ea typeface="+mn-ea"/>
                <a:cs typeface="+mn-cs"/>
              </a:rPr>
              <a:t>Прочистил все зеркала и стекла (движения ладонями, как будто моем стекла, звук С-С-С)</a:t>
            </a:r>
          </a:p>
          <a:p>
            <a:r>
              <a:rPr lang="ru-RU" sz="1200" kern="1200" dirty="0" smtClean="0">
                <a:solidFill>
                  <a:schemeClr val="tx1"/>
                </a:solidFill>
                <a:latin typeface="+mn-lt"/>
                <a:ea typeface="+mn-ea"/>
                <a:cs typeface="+mn-cs"/>
              </a:rPr>
              <a:t>Настроил телескоп (двигаем руками перед глазами, как будто смотрим в подзорную трубу)</a:t>
            </a:r>
          </a:p>
          <a:p>
            <a:r>
              <a:rPr lang="ru-RU" sz="1200" kern="1200" dirty="0" smtClean="0">
                <a:solidFill>
                  <a:schemeClr val="tx1"/>
                </a:solidFill>
                <a:latin typeface="+mn-lt"/>
                <a:ea typeface="+mn-ea"/>
                <a:cs typeface="+mn-cs"/>
              </a:rPr>
              <a:t>Увидел  звезду (щелчок пальцами)</a:t>
            </a:r>
          </a:p>
          <a:p>
            <a:r>
              <a:rPr lang="ru-RU" sz="1200" kern="1200" dirty="0" smtClean="0">
                <a:solidFill>
                  <a:schemeClr val="tx1"/>
                </a:solidFill>
                <a:latin typeface="+mn-lt"/>
                <a:ea typeface="+mn-ea"/>
                <a:cs typeface="+mn-cs"/>
              </a:rPr>
              <a:t>Увидел  много звезд (щелчки)</a:t>
            </a:r>
          </a:p>
          <a:p>
            <a:r>
              <a:rPr lang="ru-RU" sz="1200" kern="1200" dirty="0" smtClean="0">
                <a:solidFill>
                  <a:schemeClr val="tx1"/>
                </a:solidFill>
                <a:latin typeface="+mn-lt"/>
                <a:ea typeface="+mn-ea"/>
                <a:cs typeface="+mn-cs"/>
              </a:rPr>
              <a:t>Увидел  планету (кулак вверх, резко выбрасываются пальцы со звуком “Ах!”)</a:t>
            </a:r>
          </a:p>
          <a:p>
            <a:r>
              <a:rPr lang="ru-RU" sz="1200" kern="1200" dirty="0" smtClean="0">
                <a:solidFill>
                  <a:schemeClr val="tx1"/>
                </a:solidFill>
                <a:latin typeface="+mn-lt"/>
                <a:ea typeface="+mn-ea"/>
                <a:cs typeface="+mn-cs"/>
              </a:rPr>
              <a:t>Увидел  много планет.</a:t>
            </a:r>
          </a:p>
          <a:p>
            <a:r>
              <a:rPr lang="ru-RU" sz="1200" kern="1200" dirty="0" smtClean="0">
                <a:solidFill>
                  <a:schemeClr val="tx1"/>
                </a:solidFill>
                <a:latin typeface="+mn-lt"/>
                <a:ea typeface="+mn-ea"/>
                <a:cs typeface="+mn-cs"/>
              </a:rPr>
              <a:t>Вдруг появилась летающая тарелка (качаем головой из стороны в сторону и по кругу)</a:t>
            </a:r>
          </a:p>
          <a:p>
            <a:r>
              <a:rPr lang="ru-RU" sz="1200" kern="1200" dirty="0" smtClean="0">
                <a:solidFill>
                  <a:schemeClr val="tx1"/>
                </a:solidFill>
                <a:latin typeface="+mn-lt"/>
                <a:ea typeface="+mn-ea"/>
                <a:cs typeface="+mn-cs"/>
              </a:rPr>
              <a:t>Из нее выпрыгнул инопланетянин (голова к плечу, щелкаем языком)</a:t>
            </a:r>
          </a:p>
          <a:p>
            <a:r>
              <a:rPr lang="ru-RU" sz="1200" kern="1200" dirty="0" smtClean="0">
                <a:solidFill>
                  <a:schemeClr val="tx1"/>
                </a:solidFill>
                <a:latin typeface="+mn-lt"/>
                <a:ea typeface="+mn-ea"/>
                <a:cs typeface="+mn-cs"/>
              </a:rPr>
              <a:t>Крокодил ему – привет! (протягиваем руку)</a:t>
            </a:r>
          </a:p>
          <a:p>
            <a:r>
              <a:rPr lang="ru-RU" sz="1200" kern="1200" dirty="0" smtClean="0">
                <a:solidFill>
                  <a:schemeClr val="tx1"/>
                </a:solidFill>
                <a:latin typeface="+mn-lt"/>
                <a:ea typeface="+mn-ea"/>
                <a:cs typeface="+mn-cs"/>
              </a:rPr>
              <a:t>А он ему – здравствуйте! (пожимаем свои руки).</a:t>
            </a:r>
          </a:p>
          <a:p>
            <a:r>
              <a:rPr lang="ru-RU" sz="1200" kern="1200" dirty="0" smtClean="0">
                <a:solidFill>
                  <a:schemeClr val="tx1"/>
                </a:solidFill>
                <a:latin typeface="+mn-lt"/>
                <a:ea typeface="+mn-ea"/>
                <a:cs typeface="+mn-cs"/>
              </a:rPr>
              <a:t>Полетели, я за вами.</a:t>
            </a:r>
          </a:p>
          <a:p>
            <a:r>
              <a:rPr lang="ru-RU" sz="1200" kern="1200" dirty="0" smtClean="0">
                <a:solidFill>
                  <a:schemeClr val="tx1"/>
                </a:solidFill>
                <a:latin typeface="+mn-lt"/>
                <a:ea typeface="+mn-ea"/>
                <a:cs typeface="+mn-cs"/>
              </a:rPr>
              <a:t>Сел наш крокодил на летающую тарелку (качаем головой из стороны в сторону и по кругу)</a:t>
            </a:r>
          </a:p>
          <a:p>
            <a:r>
              <a:rPr lang="ru-RU" sz="1200" kern="1200" dirty="0" smtClean="0">
                <a:solidFill>
                  <a:schemeClr val="tx1"/>
                </a:solidFill>
                <a:latin typeface="+mn-lt"/>
                <a:ea typeface="+mn-ea"/>
                <a:cs typeface="+mn-cs"/>
              </a:rPr>
              <a:t> и вмиг оказался на планете….</a:t>
            </a:r>
          </a:p>
          <a:p>
            <a:r>
              <a:rPr lang="ru-RU" sz="1200" i="1" kern="1200" dirty="0" smtClean="0">
                <a:solidFill>
                  <a:schemeClr val="tx1"/>
                </a:solidFill>
                <a:latin typeface="+mn-lt"/>
                <a:ea typeface="+mn-ea"/>
                <a:cs typeface="+mn-cs"/>
              </a:rPr>
              <a:t>Примечание: Упражнение способствует разрядке, созданию хорошей атмосферы и веселого настроения, увеличению двигательной активности, быстроты реакции.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 а вот и беговая дорожка. Поднял крокодил  правую лапу.   Поднял левую лапу. Потом  немного присели и приготовился бежать (руки на колени, колени – беговая дорожка). Прозвучал сигнал и крокодил рванулся с места. Вот так он бежал (хлопки ладонями по коленям)</a:t>
            </a:r>
          </a:p>
          <a:p>
            <a:r>
              <a:rPr lang="ru-RU" sz="1200" kern="1200" dirty="0" smtClean="0">
                <a:solidFill>
                  <a:schemeClr val="tx1"/>
                </a:solidFill>
                <a:latin typeface="+mn-lt"/>
                <a:ea typeface="+mn-ea"/>
                <a:cs typeface="+mn-cs"/>
              </a:rPr>
              <a:t>Вот так он бежал по песочку (потереть ладони друг о друга).</a:t>
            </a:r>
          </a:p>
          <a:p>
            <a:r>
              <a:rPr lang="ru-RU" sz="1200" kern="1200" dirty="0" smtClean="0">
                <a:solidFill>
                  <a:schemeClr val="tx1"/>
                </a:solidFill>
                <a:latin typeface="+mn-lt"/>
                <a:ea typeface="+mn-ea"/>
                <a:cs typeface="+mn-cs"/>
              </a:rPr>
              <a:t>Вот так он бежал по камешкам (потереть кулаками друг о друга).</a:t>
            </a:r>
          </a:p>
          <a:p>
            <a:r>
              <a:rPr lang="ru-RU" sz="1200" kern="1200" dirty="0" smtClean="0">
                <a:solidFill>
                  <a:schemeClr val="tx1"/>
                </a:solidFill>
                <a:latin typeface="+mn-lt"/>
                <a:ea typeface="+mn-ea"/>
                <a:cs typeface="+mn-cs"/>
              </a:rPr>
              <a:t>Вот так он бежал по водичке (слегка бить кулаками по надутым щекам).</a:t>
            </a:r>
          </a:p>
          <a:p>
            <a:r>
              <a:rPr lang="ru-RU" sz="1200" kern="1200" dirty="0" smtClean="0">
                <a:solidFill>
                  <a:schemeClr val="tx1"/>
                </a:solidFill>
                <a:latin typeface="+mn-lt"/>
                <a:ea typeface="+mn-ea"/>
                <a:cs typeface="+mn-cs"/>
              </a:rPr>
              <a:t>Вот так он прыгал через барьеры (показать руками, как будто прыгаем через барьер).</a:t>
            </a:r>
          </a:p>
          <a:p>
            <a:r>
              <a:rPr lang="ru-RU" sz="1200" kern="1200" dirty="0" smtClean="0">
                <a:solidFill>
                  <a:schemeClr val="tx1"/>
                </a:solidFill>
                <a:latin typeface="+mn-lt"/>
                <a:ea typeface="+mn-ea"/>
                <a:cs typeface="+mn-cs"/>
              </a:rPr>
              <a:t>Были повороты вправо и влево (“бег“ с наклоном корпуса вправо или влево).</a:t>
            </a:r>
          </a:p>
          <a:p>
            <a:r>
              <a:rPr lang="ru-RU" sz="1200" kern="1200" dirty="0" smtClean="0">
                <a:solidFill>
                  <a:schemeClr val="tx1"/>
                </a:solidFill>
                <a:latin typeface="+mn-lt"/>
                <a:ea typeface="+mn-ea"/>
                <a:cs typeface="+mn-cs"/>
              </a:rPr>
              <a:t>У нас есть зрители слева и справа (хлопки слева или справа). </a:t>
            </a:r>
          </a:p>
          <a:p>
            <a:r>
              <a:rPr lang="ru-RU" sz="1200" kern="1200" dirty="0" smtClean="0">
                <a:solidFill>
                  <a:schemeClr val="tx1"/>
                </a:solidFill>
                <a:latin typeface="+mn-lt"/>
                <a:ea typeface="+mn-ea"/>
                <a:cs typeface="+mn-cs"/>
              </a:rPr>
              <a:t>А вот и финишная ленточка (руки вверх)…Победа!</a:t>
            </a:r>
          </a:p>
          <a:p>
            <a:r>
              <a:rPr lang="ru-RU" sz="1200" kern="1200" dirty="0" smtClean="0">
                <a:solidFill>
                  <a:schemeClr val="tx1"/>
                </a:solidFill>
                <a:latin typeface="+mn-lt"/>
                <a:ea typeface="+mn-ea"/>
                <a:cs typeface="+mn-cs"/>
              </a:rPr>
              <a:t> Поднял крокодил правую лапу. Вытер лоб. Поднял левую, сделал тоже самое. Вытер кулачками слезы радости. А потом поднял осторожно с земли большой лавровый венок и повесил его… на соседа справа”.</a:t>
            </a:r>
          </a:p>
          <a:p>
            <a:r>
              <a:rPr lang="ru-RU" sz="1200" i="1" kern="1200" dirty="0" smtClean="0">
                <a:solidFill>
                  <a:schemeClr val="tx1"/>
                </a:solidFill>
                <a:latin typeface="+mn-lt"/>
                <a:ea typeface="+mn-ea"/>
                <a:cs typeface="+mn-cs"/>
              </a:rPr>
              <a:t>Примечание: Упражнение способствует разрядке напряжения, созданию хорошей атмосферы, увеличению двигательной активности.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Цель подобной динамической паузы: </a:t>
            </a:r>
            <a:r>
              <a:rPr lang="ru-RU" sz="1200" kern="1200" dirty="0" smtClean="0">
                <a:solidFill>
                  <a:schemeClr val="tx1"/>
                </a:solidFill>
                <a:latin typeface="+mn-lt"/>
                <a:ea typeface="+mn-ea"/>
                <a:cs typeface="+mn-cs"/>
              </a:rPr>
              <a:t>развитие фантазии, воображения, снятие напряжения, увеличение двигательной активности, создание благоприятной творческой атмосферы, артикуляционная гимнастика, развитие быстроты реакции</a:t>
            </a:r>
          </a:p>
          <a:p>
            <a:r>
              <a:rPr lang="ru-RU" sz="1200" b="1" kern="1200" dirty="0" smtClean="0">
                <a:solidFill>
                  <a:schemeClr val="tx1"/>
                </a:solidFill>
                <a:latin typeface="+mn-lt"/>
                <a:ea typeface="+mn-ea"/>
                <a:cs typeface="+mn-cs"/>
              </a:rPr>
              <a:t>4. Развитие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Теперь запрограммируйте своего крокодила так, чтобы он закрывал пасть, когда в ней оказывается еда</a:t>
            </a:r>
          </a:p>
          <a:p>
            <a:r>
              <a:rPr lang="ru-RU" sz="1200" b="1" i="1" kern="1200" dirty="0" smtClean="0">
                <a:solidFill>
                  <a:schemeClr val="tx1"/>
                </a:solidFill>
                <a:latin typeface="+mn-lt"/>
                <a:ea typeface="+mn-ea"/>
                <a:cs typeface="+mn-cs"/>
              </a:rPr>
              <a:t>Переходят на «следующую страничку» и читают задание</a:t>
            </a:r>
            <a:endParaRPr lang="ru-R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latin typeface="+mn-lt"/>
                <a:ea typeface="+mn-ea"/>
                <a:cs typeface="+mn-cs"/>
              </a:rPr>
              <a:t>В детском саду в 2013 году была утверждена образовательная программа по оказанию платной образовательной услуги «Компьютер в детском саду», в содержание которой входило не только конструирование роботов и создание самодельных книг о собранных моделях.</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СЛАЙД 12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На этом наш тренинг подошел к концу. Спасибо за работу. Я готова ответить на вопросы, которые возникли у вас в ходе мероприятия.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b="1" kern="1200" dirty="0" smtClean="0">
                <a:solidFill>
                  <a:schemeClr val="tx1"/>
                </a:solidFill>
                <a:latin typeface="+mn-lt"/>
                <a:ea typeface="+mn-ea"/>
                <a:cs typeface="+mn-cs"/>
              </a:rPr>
              <a:t> СЛАЙД 11</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 конце тренинга надо помочь нашему аналитику подготовить 5-минутное сообщение о том, что вы получили на тренинге, с чем уходите, что возьмете с собой. </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Рефлексия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Я буду передавать мячик и прошу каждого сформулировать 1-2 высказывание, выбирая начало фразы, которые вы видите на экране </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сегодня я узнал…</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было интересно…</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было трудно…</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я понял, что…</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теперь я могу…</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я почувствовал, что…</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я приобрел…</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я научился…</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у меня получилось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я смог…</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я попробую…</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меня удивило…</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мне захотелось…</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Аналитик в это время фиксирует высказывания</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Как я уже сказала ранее, </a:t>
            </a:r>
            <a:r>
              <a:rPr lang="ru-RU" sz="1200" kern="1200" dirty="0" err="1" smtClean="0">
                <a:solidFill>
                  <a:schemeClr val="tx1"/>
                </a:solidFill>
                <a:latin typeface="+mn-lt"/>
                <a:ea typeface="+mn-ea"/>
                <a:cs typeface="+mn-cs"/>
              </a:rPr>
              <a:t>ПервоРобот</a:t>
            </a:r>
            <a:r>
              <a:rPr lang="ru-RU" sz="1200" kern="1200" dirty="0" smtClean="0">
                <a:solidFill>
                  <a:schemeClr val="tx1"/>
                </a:solidFill>
                <a:latin typeface="+mn-lt"/>
                <a:ea typeface="+mn-ea"/>
                <a:cs typeface="+mn-cs"/>
              </a:rPr>
              <a:t> - конструктор, предназначенный для детей от 6 до 11 лет. Он позволяет строить модели машин и животных, программировать их действия и поведение</a:t>
            </a:r>
          </a:p>
          <a:p>
            <a:r>
              <a:rPr lang="ru-RU" sz="1200" kern="1200" dirty="0" smtClean="0">
                <a:solidFill>
                  <a:schemeClr val="tx1"/>
                </a:solidFill>
                <a:latin typeface="+mn-lt"/>
                <a:ea typeface="+mn-ea"/>
                <a:cs typeface="+mn-cs"/>
              </a:rPr>
              <a:t>Давайте откроем коробочки с конструкторами </a:t>
            </a:r>
            <a:r>
              <a:rPr lang="ru-RU" sz="1200" kern="1200" dirty="0" err="1" smtClean="0">
                <a:solidFill>
                  <a:schemeClr val="tx1"/>
                </a:solidFill>
                <a:latin typeface="+mn-lt"/>
                <a:ea typeface="+mn-ea"/>
                <a:cs typeface="+mn-cs"/>
              </a:rPr>
              <a:t>Лего</a:t>
            </a:r>
            <a:r>
              <a:rPr lang="ru-RU" sz="1200" kern="1200" dirty="0" smtClean="0">
                <a:solidFill>
                  <a:schemeClr val="tx1"/>
                </a:solidFill>
                <a:latin typeface="+mn-lt"/>
                <a:ea typeface="+mn-ea"/>
                <a:cs typeface="+mn-cs"/>
              </a:rPr>
              <a:t> и рассмотрим их. В набор входит 158 элементов, включая USB ЛЕГО - коммутатор, мотор, датчик наклона и датчик расстояния, позволяющие сделать модель более маневренной. При помощи мотора и заданной программы модель может  совершать вращение по часовой стрелке и против часовой, при помощи датчика наклона модель наклоняется в разные стороны, датчик расстояния помогает модели обнаружить объекта на расстоянии до 15 см.</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 практической части мастер-класса мы познакомимся с принципами создания и программирования LEGO-моделей. В программном обеспечении конструктора имеется палитра блоков, она предназначена для создания программ путём перетаскивания Блоков из Палитры на Рабочее поле и их встраивания в цепочку программы. В раздаточном материале вы можете увидеть назначение блоков палитры.  </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4</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Комплект </a:t>
            </a:r>
            <a:r>
              <a:rPr lang="ru-RU" sz="1200" kern="1200" dirty="0" err="1" smtClean="0">
                <a:solidFill>
                  <a:schemeClr val="tx1"/>
                </a:solidFill>
                <a:latin typeface="+mn-lt"/>
                <a:ea typeface="+mn-ea"/>
                <a:cs typeface="+mn-cs"/>
              </a:rPr>
              <a:t>ПервоРобот</a:t>
            </a:r>
            <a:r>
              <a:rPr lang="ru-RU" sz="1200" kern="1200" dirty="0" smtClean="0">
                <a:solidFill>
                  <a:schemeClr val="tx1"/>
                </a:solidFill>
                <a:latin typeface="+mn-lt"/>
                <a:ea typeface="+mn-ea"/>
                <a:cs typeface="+mn-cs"/>
              </a:rPr>
              <a:t> включает 12 заданий, которые разбиты на четыре раздела. Каждый раздел имеет свою основную предметную область, на которой фокусируется деятельность детей.</a:t>
            </a:r>
          </a:p>
          <a:p>
            <a:r>
              <a:rPr lang="ru-RU" sz="1200" kern="1200" dirty="0" smtClean="0">
                <a:solidFill>
                  <a:schemeClr val="tx1"/>
                </a:solidFill>
                <a:latin typeface="+mn-lt"/>
                <a:ea typeface="+mn-ea"/>
                <a:cs typeface="+mn-cs"/>
              </a:rPr>
              <a:t>В разделе «Забавные механизмы» основной предметной областью является физика. На занятии «Танцующие птицы» дети знакомятся с ременными передачами, экспериментируют со шкивами разных размеров. На занятии «Умная вертушка» дети исследуют влияние размеров зубчатых колёс на вращение волчка. Занятие «Обезьянка-барабанщица» посвящено изучению принципа действия рычагов и кулачков, а также знакомству с основными видами движения.  </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СЛАЙД 5</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разделе «Звери» основной предметной областью является технология,  понимание того как система модели должна реагировать на свое окружение. На занятии «Голодный аллигатор» дети программируют аллигатора, который закрывает пасть, когда датчик расстояния обнаруживает в ней «пищу». На занятии «Рычащий лев»  программируют льва, чтобы он сначала садился, затем ложился и рычал, учуяв запах еды. На занятии «Порхающая птица» создается программа, включающая звук хлопающих крыльев, когда датчик наклона обнаруживает, что хвост птицы поднят или опущен. Кроме того, программа включает звук птичьего щебета, когда птица наклоняется, и датчик расстояния обнаруживает приближение земли.</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6</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Раздел «Футбол» сфокусирован на математике. На занятии «Нападающий» измеряют расстояние, на которое улетает бумажный мячик. На занятии «Вратарь» дети подсчитывают количество голов, промахов и отбитых мячей, создают программу автоматического ведения счета. На занятии «Ликующие болельщики» ребята используют числа для оценки качественных показателей.</a:t>
            </a: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Раздел «Приключения» сфокусирован на развитии речи. На занятии «Спасение самолёта» дети осваивают важнейшие вопросы любого интервью: «Кто, Что, Где, Почему, Как?» и описывают приключения пилота. На занятии «Спасение от великана» ребята исполняют диалоги за героев, которые случайно разбудили спящего великана и убежали из леса. На занятии «Непотопляемый парусник» дети последовательно описывают приключения попавшего в шторм моряка.</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8</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Обучение  состоит из 4 этапов:</a:t>
            </a:r>
          </a:p>
          <a:p>
            <a:r>
              <a:rPr lang="ru-RU" sz="1200" kern="1200" dirty="0" smtClean="0">
                <a:solidFill>
                  <a:schemeClr val="tx1"/>
                </a:solidFill>
                <a:latin typeface="+mn-lt"/>
                <a:ea typeface="+mn-ea"/>
                <a:cs typeface="+mn-cs"/>
              </a:rPr>
              <a:t>1. Просмотр анимированной презентации с участием фигурок героев – Маши и Макса. Использование этой анимации, помогает проиллюстрировать занятие, заинтересовать детей, побудить их к обсуждению темы занятия.  </a:t>
            </a:r>
          </a:p>
          <a:p>
            <a:r>
              <a:rPr lang="ru-RU" sz="1200" kern="1200" dirty="0" smtClean="0">
                <a:solidFill>
                  <a:schemeClr val="tx1"/>
                </a:solidFill>
                <a:latin typeface="+mn-lt"/>
                <a:ea typeface="+mn-ea"/>
                <a:cs typeface="+mn-cs"/>
              </a:rPr>
              <a:t>2. Конструирование. Образовательный материал лучше всего усваивается тогда, когда мозг и руки «работают вместе».  В каждом задании комплекта   приведены подробные пошаговые инструкции, которые ребенок может выполнять не только под руководством воспитателя, но и  самостоятельно.  </a:t>
            </a:r>
          </a:p>
          <a:p>
            <a:r>
              <a:rPr lang="ru-RU" sz="1200" kern="1200" dirty="0" smtClean="0">
                <a:solidFill>
                  <a:schemeClr val="tx1"/>
                </a:solidFill>
                <a:latin typeface="+mn-lt"/>
                <a:ea typeface="+mn-ea"/>
                <a:cs typeface="+mn-cs"/>
              </a:rPr>
              <a:t>3. Рефлексия. На этом этапе дети обдумывают и осмысливают проделанную работу, исследуют, какое влияние на поведение модели оказывает изменение ее конструкции.</a:t>
            </a:r>
          </a:p>
          <a:p>
            <a:r>
              <a:rPr lang="ru-RU" sz="1200" kern="1200" dirty="0" smtClean="0">
                <a:solidFill>
                  <a:schemeClr val="tx1"/>
                </a:solidFill>
                <a:latin typeface="+mn-lt"/>
                <a:ea typeface="+mn-ea"/>
                <a:cs typeface="+mn-cs"/>
              </a:rPr>
              <a:t>4. Развитие. Процесс обучения более приятен и эффективен, если есть стимулы. Удовольствие, получаемое от успешно выполненной работы, вдохновляют детей на дальнейшую творческую работу. Для каждого занятия в программу включены идеи по созданию и программированию моделей с более сложным поведением.</a:t>
            </a:r>
          </a:p>
          <a:p>
            <a:r>
              <a:rPr lang="ru-RU" sz="1200" kern="1200" dirty="0" smtClean="0">
                <a:solidFill>
                  <a:schemeClr val="tx1"/>
                </a:solidFill>
                <a:latin typeface="+mn-lt"/>
                <a:ea typeface="+mn-ea"/>
                <a:cs typeface="+mn-cs"/>
              </a:rPr>
              <a:t>На занятиях дети могут работать индивидуально, небольшими группами или в командах. По завершении работы над проектами можно устроить выставку моделей.</a:t>
            </a: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 Практическая часть.</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Сейчас я предлагаю вам превратиться в детей и побывать на занятии по робототехнике.</a:t>
            </a:r>
          </a:p>
          <a:p>
            <a:r>
              <a:rPr lang="ru-RU" sz="1200" kern="1200" dirty="0" smtClean="0">
                <a:solidFill>
                  <a:schemeClr val="tx1"/>
                </a:solidFill>
                <a:latin typeface="+mn-lt"/>
                <a:ea typeface="+mn-ea"/>
                <a:cs typeface="+mn-cs"/>
              </a:rPr>
              <a:t>- Отгадать тему сегодняшнего занятия вам поможет загадка: </a:t>
            </a:r>
          </a:p>
          <a:p>
            <a:r>
              <a:rPr lang="ru-RU" sz="1200" i="1" kern="1200" dirty="0" smtClean="0">
                <a:solidFill>
                  <a:schemeClr val="tx1"/>
                </a:solidFill>
                <a:latin typeface="+mn-lt"/>
                <a:ea typeface="+mn-ea"/>
                <a:cs typeface="+mn-cs"/>
              </a:rPr>
              <a:t>Плавает в реке давно,</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И похож он на бревно,</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Пасть, как у акулы есть,</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И зубов не перечесть.</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Он зелёный и опасный,</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Он хитрющий и ужасный,</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Часто прячется он в ил.</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Осторожно (крокодил).</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9 (открыть слайд)</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Тема занятия «Голодный аллигатор». Аллигатор – это род крокодилов.</a:t>
            </a:r>
          </a:p>
          <a:p>
            <a:r>
              <a:rPr lang="ru-RU" sz="1200" kern="1200" dirty="0" smtClean="0">
                <a:solidFill>
                  <a:schemeClr val="tx1"/>
                </a:solidFill>
                <a:latin typeface="+mn-lt"/>
                <a:ea typeface="+mn-ea"/>
                <a:cs typeface="+mn-cs"/>
              </a:rPr>
              <a:t>Крокодилы живут до 100 лет и обитают в тропических странах. Это единственные животные на Земле не имеющие от природы языка.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Когда крокодил открывает пасть, можно увидеть его зубы: глубоко посаженные и острые, как ножи, они способны смыкаться с невероятной силой. За свою жизнь крокодил может поменять свои 60 зубов до сотни раз. Даже очень старый и уже беззубый крокодил все равно смертельно опасен, его челюсти захлопываются с силой нескольких тонн, перемалывая все, что туда попадает. Мы можем встретить крокодилов в зоопарке и цирке. Поскольку, крокодил существо живое, мы с вами попробуем его не только сконструировать, но и оживить. Скажите, при помощи чего? (специальной программы)</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860001E-1ECA-4FBA-8F3A-FF877D22BB43}" type="datetimeFigureOut">
              <a:rPr lang="ru-RU"/>
              <a:pPr>
                <a:defRPr/>
              </a:pPr>
              <a:t>11.09.2015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643614-151D-4284-9BCA-D28262DB928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AC9A3E7-744E-4AA7-8FAC-6E9336AC4621}" type="datetimeFigureOut">
              <a:rPr lang="ru-RU"/>
              <a:pPr>
                <a:defRPr/>
              </a:pPr>
              <a:t>11.09.2015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B09738-8EB2-4B84-B1DB-544B851C2CF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56A2AA-0839-4544-8A77-8D9A48C85DAF}" type="datetimeFigureOut">
              <a:rPr lang="ru-RU"/>
              <a:pPr>
                <a:defRPr/>
              </a:pPr>
              <a:t>11.09.2015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586DEB-D51D-4D5C-93C5-98D3811F5C9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AEF73B-1CFF-4133-94BE-B7ABE7F915EF}" type="datetimeFigureOut">
              <a:rPr lang="ru-RU"/>
              <a:pPr>
                <a:defRPr/>
              </a:pPr>
              <a:t>11.09.2015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A87DF1-28E4-419C-B977-5AAAB39128D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6F172F8-E9B4-4D32-9801-664641879EB8}" type="datetimeFigureOut">
              <a:rPr lang="ru-RU"/>
              <a:pPr>
                <a:defRPr/>
              </a:pPr>
              <a:t>11.09.2015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D3CD54-93D2-4527-AA36-EE99DA32FAC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5C881B66-D1FE-43F0-B91D-020ABB0BA556}" type="datetimeFigureOut">
              <a:rPr lang="ru-RU"/>
              <a:pPr>
                <a:defRPr/>
              </a:pPr>
              <a:t>11.09.2015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AA73BEC9-D64B-492A-8CA7-0F301E80884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E3508602-5660-405C-8F1F-4B80A5B8D863}" type="datetimeFigureOut">
              <a:rPr lang="ru-RU"/>
              <a:pPr>
                <a:defRPr/>
              </a:pPr>
              <a:t>11.09.2015</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151CB8D5-6349-4A11-988C-DB6AA1A073F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A14FE3D9-D19C-4A24-AD79-84B60BEA47BA}" type="datetimeFigureOut">
              <a:rPr lang="ru-RU"/>
              <a:pPr>
                <a:defRPr/>
              </a:pPr>
              <a:t>11.09.2015</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9FAE32B-9E1C-42C5-83C8-2E175B4A7DF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61E3CB21-8B87-4D75-8766-D851577EBAD8}" type="datetimeFigureOut">
              <a:rPr lang="ru-RU"/>
              <a:pPr>
                <a:defRPr/>
              </a:pPr>
              <a:t>11.09.2015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6FF9D305-0C09-40F4-8E0B-24BED2C5864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FE35C1F2-E690-418F-97F9-B8CB2AB7243E}" type="datetimeFigureOut">
              <a:rPr lang="ru-RU"/>
              <a:pPr>
                <a:defRPr/>
              </a:pPr>
              <a:t>11.09.2015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C357C4B7-A694-43B0-9F7F-E28F3163B42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A7DBCA58-7F07-4071-8F6D-8BB946EC3979}" type="datetimeFigureOut">
              <a:rPr lang="ru-RU"/>
              <a:pPr>
                <a:defRPr/>
              </a:pPr>
              <a:t>11.09.2015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D7C1A47B-E2DE-4ACA-A40C-CAC912FD97A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29" name="Рисунок 7" descr="0_75c96_b715e7d3_XL.jpeg"/>
          <p:cNvPicPr>
            <a:picLocks noChangeAspect="1"/>
          </p:cNvPicPr>
          <p:nvPr userDrawn="1"/>
        </p:nvPicPr>
        <p:blipFill>
          <a:blip r:embed="rId14" cstate="print">
            <a:clrChange>
              <a:clrFrom>
                <a:srgbClr val="FFFFFF"/>
              </a:clrFrom>
              <a:clrTo>
                <a:srgbClr val="FFFFFF">
                  <a:alpha val="0"/>
                </a:srgbClr>
              </a:clrTo>
            </a:clrChange>
          </a:blip>
          <a:srcRect l="8363" t="8363"/>
          <a:stretch>
            <a:fillRect/>
          </a:stretch>
        </p:blipFill>
        <p:spPr bwMode="auto">
          <a:xfrm>
            <a:off x="71438" y="71438"/>
            <a:ext cx="2000250" cy="2000250"/>
          </a:xfrm>
          <a:prstGeom prst="rect">
            <a:avLst/>
          </a:prstGeom>
          <a:noFill/>
          <a:ln w="9525">
            <a:noFill/>
            <a:miter lim="800000"/>
            <a:headEnd/>
            <a:tailEnd/>
          </a:ln>
        </p:spPr>
      </p:pic>
      <p:sp>
        <p:nvSpPr>
          <p:cNvPr id="10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FA6CF11-F0E0-4BF3-9A61-9093E46A3A1A}" type="datetimeFigureOut">
              <a:rPr lang="ru-RU"/>
              <a:pPr>
                <a:defRPr/>
              </a:pPr>
              <a:t>11.09.2015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dirty="0" smtClean="0">
                <a:solidFill>
                  <a:schemeClr val="tx1">
                    <a:tint val="75000"/>
                  </a:schemeClr>
                </a:solidFill>
                <a:latin typeface="+mn-lt"/>
                <a:cs typeface="+mn-cs"/>
              </a:defRPr>
            </a:lvl1pPr>
          </a:lstStyle>
          <a:p>
            <a:pPr>
              <a:defRPr/>
            </a:pPr>
            <a:r>
              <a:rPr lang="en-US"/>
              <a:t>corowina.ucoz.com</a:t>
            </a:r>
            <a:endParaRPr lang="ru-R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1" descr="C:\эмблема.wmf"/>
          <p:cNvPicPr>
            <a:picLocks noChangeAspect="1" noChangeArrowheads="1"/>
          </p:cNvPicPr>
          <p:nvPr/>
        </p:nvPicPr>
        <p:blipFill>
          <a:blip r:embed="rId3" cstate="print"/>
          <a:srcRect/>
          <a:stretch>
            <a:fillRect/>
          </a:stretch>
        </p:blipFill>
        <p:spPr bwMode="auto">
          <a:xfrm>
            <a:off x="142844" y="142852"/>
            <a:ext cx="1557338" cy="1557338"/>
          </a:xfrm>
          <a:prstGeom prst="rect">
            <a:avLst/>
          </a:prstGeom>
          <a:noFill/>
          <a:ln w="9525">
            <a:noFill/>
            <a:miter lim="800000"/>
            <a:headEnd/>
            <a:tailEnd/>
          </a:ln>
        </p:spPr>
      </p:pic>
      <p:sp>
        <p:nvSpPr>
          <p:cNvPr id="14337" name="Заголовок 3"/>
          <p:cNvSpPr>
            <a:spLocks noGrp="1"/>
          </p:cNvSpPr>
          <p:nvPr>
            <p:ph type="ctrTitle"/>
          </p:nvPr>
        </p:nvSpPr>
        <p:spPr>
          <a:xfrm>
            <a:off x="1357290" y="857232"/>
            <a:ext cx="7358114" cy="1000143"/>
          </a:xfrm>
        </p:spPr>
        <p:txBody>
          <a:bodyPr/>
          <a:lstStyle/>
          <a:p>
            <a:r>
              <a:rPr lang="ru-RU" sz="24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ПервоРобот</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LEGO </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WeDo</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 </a:t>
            </a:r>
            <a:br>
              <a:rPr lang="ru-RU" sz="2000" b="1" dirty="0" smtClean="0">
                <a:solidFill>
                  <a:srgbClr val="002060"/>
                </a:solidFill>
                <a:effectLst>
                  <a:outerShdw blurRad="38100" dist="38100" dir="2700000" algn="tl">
                    <a:srgbClr val="C0C0C0"/>
                  </a:outerShdw>
                </a:effectLst>
                <a:latin typeface="Arial" pitchFamily="34" charset="0"/>
                <a:cs typeface="Arial" pitchFamily="34" charset="0"/>
              </a:rPr>
            </a:b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легоконструирование</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с использованием ИКТ»</a:t>
            </a:r>
            <a:r>
              <a:rPr lang="ru-RU" sz="2000"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endParaRPr lang="ru-RU" sz="2800" b="1" dirty="0" smtClean="0">
              <a:solidFill>
                <a:srgbClr val="002060"/>
              </a:solidFill>
              <a:latin typeface="Arial" pitchFamily="34" charset="0"/>
              <a:cs typeface="Arial" pitchFamily="34" charset="0"/>
            </a:endParaRPr>
          </a:p>
        </p:txBody>
      </p:sp>
      <p:sp>
        <p:nvSpPr>
          <p:cNvPr id="5" name="Подзаголовок 4"/>
          <p:cNvSpPr>
            <a:spLocks noGrp="1"/>
          </p:cNvSpPr>
          <p:nvPr>
            <p:ph type="subTitle" idx="1"/>
          </p:nvPr>
        </p:nvSpPr>
        <p:spPr>
          <a:xfrm>
            <a:off x="1371600" y="5214938"/>
            <a:ext cx="6915150" cy="928687"/>
          </a:xfrm>
        </p:spPr>
        <p:txBody>
          <a:bodyPr>
            <a:normAutofit/>
          </a:bodyPr>
          <a:lstStyle/>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Назарова Марина Анатольевна,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старший воспитатель 1 корпуса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МАДОУ ЦРР – детского сада № 50</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 города Тюмени</a:t>
            </a:r>
          </a:p>
        </p:txBody>
      </p:sp>
      <p:pic>
        <p:nvPicPr>
          <p:cNvPr id="14340" name="Picture 2" descr="C:\Users\User\Desktop\перворобот\image_1.png"/>
          <p:cNvPicPr>
            <a:picLocks noChangeAspect="1" noChangeArrowheads="1"/>
          </p:cNvPicPr>
          <p:nvPr/>
        </p:nvPicPr>
        <p:blipFill>
          <a:blip r:embed="rId4" cstate="print"/>
          <a:srcRect/>
          <a:stretch>
            <a:fillRect/>
          </a:stretch>
        </p:blipFill>
        <p:spPr bwMode="auto">
          <a:xfrm>
            <a:off x="2643174" y="1714488"/>
            <a:ext cx="3929062" cy="329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3"/>
          <p:cNvSpPr>
            <a:spLocks noGrp="1"/>
          </p:cNvSpPr>
          <p:nvPr>
            <p:ph type="ctrTitle"/>
          </p:nvPr>
        </p:nvSpPr>
        <p:spPr>
          <a:xfrm>
            <a:off x="685800" y="785813"/>
            <a:ext cx="7772400" cy="1071562"/>
          </a:xfrm>
        </p:spPr>
        <p:txBody>
          <a:bodyPr/>
          <a:lstStyle/>
          <a:p>
            <a:r>
              <a:rPr lang="ru-RU" smtClean="0"/>
              <a:t> </a:t>
            </a:r>
          </a:p>
        </p:txBody>
      </p:sp>
      <p:sp>
        <p:nvSpPr>
          <p:cNvPr id="24578"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24579"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pic>
        <p:nvPicPr>
          <p:cNvPr id="24581" name="Picture 2" descr="C:\Users\User\Desktop\перворобот\4134849.jpg"/>
          <p:cNvPicPr>
            <a:picLocks noChangeAspect="1" noChangeArrowheads="1"/>
          </p:cNvPicPr>
          <p:nvPr/>
        </p:nvPicPr>
        <p:blipFill>
          <a:blip r:embed="rId4" cstate="print"/>
          <a:srcRect/>
          <a:stretch>
            <a:fillRect/>
          </a:stretch>
        </p:blipFill>
        <p:spPr bwMode="auto">
          <a:xfrm>
            <a:off x="755650" y="1844675"/>
            <a:ext cx="7632700" cy="4464050"/>
          </a:xfrm>
          <a:prstGeom prst="rect">
            <a:avLst/>
          </a:prstGeom>
          <a:noFill/>
          <a:ln w="38100">
            <a:solidFill>
              <a:srgbClr val="FFFF00"/>
            </a:solidFill>
            <a:miter lim="800000"/>
            <a:headEnd/>
            <a:tailEnd/>
          </a:ln>
        </p:spPr>
      </p:pic>
      <p:sp>
        <p:nvSpPr>
          <p:cNvPr id="24583"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4400" dirty="0">
                <a:latin typeface="Calibri"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«Голодный аллигатор»</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1" descr="C:\эмблема.wmf"/>
          <p:cNvPicPr>
            <a:picLocks noChangeAspect="1" noChangeArrowheads="1"/>
          </p:cNvPicPr>
          <p:nvPr/>
        </p:nvPicPr>
        <p:blipFill>
          <a:blip r:embed="rId3" cstate="print"/>
          <a:srcRect/>
          <a:stretch>
            <a:fillRect/>
          </a:stretch>
        </p:blipFill>
        <p:spPr bwMode="auto">
          <a:xfrm>
            <a:off x="142844" y="142852"/>
            <a:ext cx="1557338" cy="1557338"/>
          </a:xfrm>
          <a:prstGeom prst="rect">
            <a:avLst/>
          </a:prstGeom>
          <a:noFill/>
          <a:ln w="9525">
            <a:noFill/>
            <a:miter lim="800000"/>
            <a:headEnd/>
            <a:tailEnd/>
          </a:ln>
        </p:spPr>
      </p:pic>
      <p:sp>
        <p:nvSpPr>
          <p:cNvPr id="14337" name="Заголовок 3"/>
          <p:cNvSpPr>
            <a:spLocks noGrp="1"/>
          </p:cNvSpPr>
          <p:nvPr>
            <p:ph type="ctrTitle"/>
          </p:nvPr>
        </p:nvSpPr>
        <p:spPr>
          <a:xfrm>
            <a:off x="1357290" y="857232"/>
            <a:ext cx="7358114" cy="1000143"/>
          </a:xfrm>
        </p:spPr>
        <p:txBody>
          <a:bodyPr/>
          <a:lstStyle/>
          <a:p>
            <a:r>
              <a:rPr lang="ru-RU" sz="24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ПервоРобот</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LEGO </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WeDo</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 </a:t>
            </a:r>
            <a:br>
              <a:rPr lang="ru-RU" sz="2000" b="1" dirty="0" smtClean="0">
                <a:solidFill>
                  <a:srgbClr val="002060"/>
                </a:solidFill>
                <a:effectLst>
                  <a:outerShdw blurRad="38100" dist="38100" dir="2700000" algn="tl">
                    <a:srgbClr val="C0C0C0"/>
                  </a:outerShdw>
                </a:effectLst>
                <a:latin typeface="Arial" pitchFamily="34" charset="0"/>
                <a:cs typeface="Arial" pitchFamily="34" charset="0"/>
              </a:rPr>
            </a:b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легоконструирование</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с использованием ИКТ»</a:t>
            </a:r>
            <a:r>
              <a:rPr lang="ru-RU" sz="2000"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endParaRPr lang="ru-RU" sz="2800" b="1" dirty="0" smtClean="0">
              <a:solidFill>
                <a:srgbClr val="002060"/>
              </a:solidFill>
              <a:latin typeface="Arial" pitchFamily="34" charset="0"/>
              <a:cs typeface="Arial" pitchFamily="34" charset="0"/>
            </a:endParaRPr>
          </a:p>
        </p:txBody>
      </p:sp>
      <p:sp>
        <p:nvSpPr>
          <p:cNvPr id="5" name="Подзаголовок 4"/>
          <p:cNvSpPr>
            <a:spLocks noGrp="1"/>
          </p:cNvSpPr>
          <p:nvPr>
            <p:ph type="subTitle" idx="1"/>
          </p:nvPr>
        </p:nvSpPr>
        <p:spPr>
          <a:xfrm>
            <a:off x="1371600" y="5214938"/>
            <a:ext cx="6915150" cy="928687"/>
          </a:xfrm>
        </p:spPr>
        <p:txBody>
          <a:bodyPr>
            <a:normAutofit/>
          </a:bodyPr>
          <a:lstStyle/>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Назарова Марина Анатольевна,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старший воспитатель 1 корпуса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МАДОУ ЦРР – детского сада № 50</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 города Тюмени</a:t>
            </a:r>
          </a:p>
        </p:txBody>
      </p:sp>
      <p:pic>
        <p:nvPicPr>
          <p:cNvPr id="14340" name="Picture 2" descr="C:\Users\User\Desktop\перворобот\image_1.png"/>
          <p:cNvPicPr>
            <a:picLocks noChangeAspect="1" noChangeArrowheads="1"/>
          </p:cNvPicPr>
          <p:nvPr/>
        </p:nvPicPr>
        <p:blipFill>
          <a:blip r:embed="rId4" cstate="print"/>
          <a:srcRect/>
          <a:stretch>
            <a:fillRect/>
          </a:stretch>
        </p:blipFill>
        <p:spPr bwMode="auto">
          <a:xfrm>
            <a:off x="2643174" y="1714488"/>
            <a:ext cx="3929062" cy="329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1" descr="C:\эмблема.wmf"/>
          <p:cNvPicPr>
            <a:picLocks noChangeAspect="1" noChangeArrowheads="1"/>
          </p:cNvPicPr>
          <p:nvPr/>
        </p:nvPicPr>
        <p:blipFill>
          <a:blip r:embed="rId3" cstate="print"/>
          <a:srcRect/>
          <a:stretch>
            <a:fillRect/>
          </a:stretch>
        </p:blipFill>
        <p:spPr bwMode="auto">
          <a:xfrm>
            <a:off x="142844" y="142852"/>
            <a:ext cx="1557338" cy="1557338"/>
          </a:xfrm>
          <a:prstGeom prst="rect">
            <a:avLst/>
          </a:prstGeom>
          <a:noFill/>
          <a:ln w="9525">
            <a:noFill/>
            <a:miter lim="800000"/>
            <a:headEnd/>
            <a:tailEnd/>
          </a:ln>
        </p:spPr>
      </p:pic>
      <p:sp>
        <p:nvSpPr>
          <p:cNvPr id="14337" name="Заголовок 3"/>
          <p:cNvSpPr>
            <a:spLocks noGrp="1"/>
          </p:cNvSpPr>
          <p:nvPr>
            <p:ph type="ctrTitle"/>
          </p:nvPr>
        </p:nvSpPr>
        <p:spPr>
          <a:xfrm>
            <a:off x="1357290" y="857232"/>
            <a:ext cx="7358114" cy="5357850"/>
          </a:xfrm>
        </p:spPr>
        <p:txBody>
          <a:bodyPr/>
          <a:lstStyle/>
          <a:p>
            <a:r>
              <a:rPr lang="ru-RU" sz="1600" b="1" dirty="0" smtClean="0">
                <a:latin typeface="Arial" pitchFamily="34" charset="0"/>
                <a:cs typeface="Arial" pitchFamily="34" charset="0"/>
              </a:rPr>
              <a:t>Свое высказывание начните со слов, которые вы видите на экране </a:t>
            </a:r>
            <a:br>
              <a:rPr lang="ru-RU" sz="1600" b="1" dirty="0" smtClean="0">
                <a:latin typeface="Arial" pitchFamily="34" charset="0"/>
                <a:cs typeface="Arial" pitchFamily="34" charset="0"/>
              </a:rPr>
            </a:br>
            <a:r>
              <a:rPr lang="ru-RU" sz="1600" dirty="0" smtClean="0">
                <a:latin typeface="Arial" pitchFamily="34" charset="0"/>
                <a:cs typeface="Arial" pitchFamily="34" charset="0"/>
              </a:rPr>
              <a:t> </a:t>
            </a:r>
            <a:r>
              <a:rPr lang="ru-RU" sz="1600" b="1" dirty="0" smtClean="0">
                <a:latin typeface="Arial" pitchFamily="34" charset="0"/>
                <a:cs typeface="Arial" pitchFamily="34" charset="0"/>
              </a:rPr>
              <a:t>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сегодня я узнал…</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было интересно…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было трудно…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понял, что…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теперь я могу…</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почувствовал, что…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приобрел…</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научился…</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у меня получилось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смог…</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попробую…</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меня удивило…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мне захотелось…</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endParaRPr lang="ru-RU" sz="2800" b="1" dirty="0" smtClean="0">
              <a:solidFill>
                <a:srgbClr val="002060"/>
              </a:solidFill>
              <a:latin typeface="Arial" pitchFamily="34" charset="0"/>
              <a:cs typeface="Arial" pitchFamily="34" charset="0"/>
            </a:endParaRPr>
          </a:p>
        </p:txBody>
      </p:sp>
      <p:sp>
        <p:nvSpPr>
          <p:cNvPr id="5" name="Подзаголовок 4"/>
          <p:cNvSpPr>
            <a:spLocks noGrp="1"/>
          </p:cNvSpPr>
          <p:nvPr>
            <p:ph type="subTitle" idx="1"/>
          </p:nvPr>
        </p:nvSpPr>
        <p:spPr>
          <a:xfrm>
            <a:off x="1371600" y="5857892"/>
            <a:ext cx="6915150" cy="285733"/>
          </a:xfrm>
        </p:spPr>
        <p:txBody>
          <a:bodyPr>
            <a:normAutofit/>
          </a:bodyPr>
          <a:lstStyle/>
          <a:p>
            <a:pPr algn="r">
              <a:lnSpc>
                <a:spcPct val="80000"/>
              </a:lnSpc>
            </a:pPr>
            <a:endParaRPr lang="ru-RU" sz="1400" dirty="0" smtClean="0">
              <a:solidFill>
                <a:srgbClr val="002060"/>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3"/>
          <p:cNvSpPr>
            <a:spLocks noGrp="1"/>
          </p:cNvSpPr>
          <p:nvPr>
            <p:ph type="ctrTitle"/>
          </p:nvPr>
        </p:nvSpPr>
        <p:spPr>
          <a:xfrm>
            <a:off x="642938" y="1071563"/>
            <a:ext cx="7772400" cy="1071562"/>
          </a:xfrm>
        </p:spPr>
        <p:txBody>
          <a:bodyPr/>
          <a:lstStyle/>
          <a:p>
            <a:r>
              <a:rPr lang="ru-RU" smtClean="0"/>
              <a:t> </a:t>
            </a:r>
          </a:p>
        </p:txBody>
      </p:sp>
      <p:sp>
        <p:nvSpPr>
          <p:cNvPr id="16386"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16387"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pic>
        <p:nvPicPr>
          <p:cNvPr id="16388" name="Picture 2" descr="C:\Users\User\Desktop\перворобот\deab6d0a457e4c96ecaff0128ac520e3.jpg"/>
          <p:cNvPicPr>
            <a:picLocks noChangeAspect="1" noChangeArrowheads="1"/>
          </p:cNvPicPr>
          <p:nvPr/>
        </p:nvPicPr>
        <p:blipFill>
          <a:blip r:embed="rId4" cstate="print"/>
          <a:srcRect t="15201" b="8722"/>
          <a:stretch>
            <a:fillRect/>
          </a:stretch>
        </p:blipFill>
        <p:spPr bwMode="auto">
          <a:xfrm>
            <a:off x="2643188" y="569913"/>
            <a:ext cx="5848350" cy="3763962"/>
          </a:xfrm>
          <a:prstGeom prst="rect">
            <a:avLst/>
          </a:prstGeom>
          <a:noFill/>
          <a:ln w="38100">
            <a:solidFill>
              <a:srgbClr val="FFFF00"/>
            </a:solidFill>
            <a:miter lim="800000"/>
            <a:headEnd/>
            <a:tailEnd/>
          </a:ln>
        </p:spPr>
      </p:pic>
      <p:pic>
        <p:nvPicPr>
          <p:cNvPr id="16389" name="Picture 3" descr="C:\Users\User\Desktop\перворобот\1253_35.gif"/>
          <p:cNvPicPr>
            <a:picLocks noChangeAspect="1" noChangeArrowheads="1"/>
          </p:cNvPicPr>
          <p:nvPr/>
        </p:nvPicPr>
        <p:blipFill>
          <a:blip r:embed="rId5" cstate="print"/>
          <a:srcRect/>
          <a:stretch>
            <a:fillRect/>
          </a:stretch>
        </p:blipFill>
        <p:spPr bwMode="auto">
          <a:xfrm>
            <a:off x="642938" y="3036888"/>
            <a:ext cx="3786187" cy="3178175"/>
          </a:xfrm>
          <a:prstGeom prst="rect">
            <a:avLst/>
          </a:prstGeom>
          <a:noFill/>
          <a:ln w="9525">
            <a:solidFill>
              <a:srgbClr val="FFFF00"/>
            </a:solidFill>
            <a:miter lim="800000"/>
            <a:headEnd/>
            <a:tailEnd/>
          </a:ln>
        </p:spPr>
      </p:pic>
      <p:sp>
        <p:nvSpPr>
          <p:cNvPr id="16390" name="Прямоугольник 7"/>
          <p:cNvSpPr>
            <a:spLocks noChangeArrowheads="1"/>
          </p:cNvSpPr>
          <p:nvPr/>
        </p:nvSpPr>
        <p:spPr bwMode="auto">
          <a:xfrm>
            <a:off x="4929188" y="4857750"/>
            <a:ext cx="3500437" cy="954107"/>
          </a:xfrm>
          <a:prstGeom prst="rect">
            <a:avLst/>
          </a:prstGeom>
          <a:noFill/>
          <a:ln w="9525">
            <a:noFill/>
            <a:miter lim="800000"/>
            <a:headEnd/>
            <a:tailEnd/>
          </a:ln>
        </p:spPr>
        <p:txBody>
          <a:bodyPr>
            <a:spAutoFit/>
          </a:bodyPr>
          <a:lstStyle/>
          <a:p>
            <a:r>
              <a:rPr lang="ru-RU" sz="2800" b="1" dirty="0">
                <a:solidFill>
                  <a:srgbClr val="002060"/>
                </a:solidFill>
                <a:effectLst>
                  <a:outerShdw blurRad="38100" dist="38100" dir="2700000" algn="tl">
                    <a:srgbClr val="C0C0C0"/>
                  </a:outerShdw>
                </a:effectLst>
                <a:latin typeface="Arial" pitchFamily="34" charset="0"/>
                <a:cs typeface="Arial" pitchFamily="34" charset="0"/>
              </a:rPr>
              <a:t>LEGO </a:t>
            </a:r>
            <a:r>
              <a:rPr lang="ru-RU" sz="2800" b="1" dirty="0" err="1">
                <a:solidFill>
                  <a:srgbClr val="002060"/>
                </a:solidFill>
                <a:effectLst>
                  <a:outerShdw blurRad="38100" dist="38100" dir="2700000" algn="tl">
                    <a:srgbClr val="C0C0C0"/>
                  </a:outerShdw>
                </a:effectLst>
                <a:latin typeface="Arial" pitchFamily="34" charset="0"/>
                <a:cs typeface="Arial" pitchFamily="34" charset="0"/>
              </a:rPr>
              <a:t>WeDo</a:t>
            </a:r>
            <a:r>
              <a:rPr lang="ru-RU" sz="2800" b="1" dirty="0">
                <a:solidFill>
                  <a:srgbClr val="002060"/>
                </a:solidFill>
                <a:effectLst>
                  <a:outerShdw blurRad="38100" dist="38100" dir="2700000" algn="tl">
                    <a:srgbClr val="C0C0C0"/>
                  </a:outerShdw>
                </a:effectLst>
                <a:latin typeface="Arial" pitchFamily="34" charset="0"/>
                <a:cs typeface="Arial" pitchFamily="34" charset="0"/>
              </a:rPr>
              <a:t>. </a:t>
            </a:r>
          </a:p>
          <a:p>
            <a:r>
              <a:rPr lang="ru-RU" sz="2800" b="1" dirty="0">
                <a:solidFill>
                  <a:srgbClr val="002060"/>
                </a:solidFill>
                <a:effectLst>
                  <a:outerShdw blurRad="38100" dist="38100" dir="2700000" algn="tl">
                    <a:srgbClr val="C0C0C0"/>
                  </a:outerShdw>
                </a:effectLst>
                <a:latin typeface="Arial" pitchFamily="34" charset="0"/>
                <a:cs typeface="Arial" pitchFamily="34" charset="0"/>
              </a:rPr>
              <a:t>Что внутри?</a:t>
            </a:r>
            <a:r>
              <a:rPr lang="ru-RU" sz="2800" dirty="0">
                <a:solidFill>
                  <a:srgbClr val="00206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3"/>
          <p:cNvSpPr>
            <a:spLocks noGrp="1"/>
          </p:cNvSpPr>
          <p:nvPr>
            <p:ph type="ctrTitle"/>
          </p:nvPr>
        </p:nvSpPr>
        <p:spPr>
          <a:xfrm>
            <a:off x="500063" y="857250"/>
            <a:ext cx="7772400" cy="1071563"/>
          </a:xfrm>
        </p:spPr>
        <p:txBody>
          <a:bodyPr/>
          <a:lstStyle/>
          <a:p>
            <a:r>
              <a:rPr lang="ru-RU" dirty="0" smtClean="0"/>
              <a:t>           </a:t>
            </a:r>
            <a:r>
              <a:rPr lang="ru-RU" sz="2800" b="1" dirty="0" smtClean="0">
                <a:solidFill>
                  <a:srgbClr val="002060"/>
                </a:solidFill>
                <a:effectLst>
                  <a:outerShdw blurRad="38100" dist="38100" dir="2700000" algn="tl">
                    <a:srgbClr val="C0C0C0"/>
                  </a:outerShdw>
                </a:effectLst>
                <a:latin typeface="Arial" pitchFamily="34" charset="0"/>
                <a:cs typeface="Arial" pitchFamily="34" charset="0"/>
              </a:rPr>
              <a:t>Блоки из палитры</a:t>
            </a:r>
          </a:p>
        </p:txBody>
      </p:sp>
      <p:sp>
        <p:nvSpPr>
          <p:cNvPr id="17410"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17411"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pic>
        <p:nvPicPr>
          <p:cNvPr id="17412" name="Picture 18" descr="C:\Users\User\Desktop\3201122016_bca1d41bd7.jpg"/>
          <p:cNvPicPr>
            <a:picLocks noChangeAspect="1" noChangeArrowheads="1"/>
          </p:cNvPicPr>
          <p:nvPr/>
        </p:nvPicPr>
        <p:blipFill>
          <a:blip r:embed="rId4" cstate="print"/>
          <a:srcRect l="7257" t="40974" r="7257" b="8540"/>
          <a:stretch>
            <a:fillRect/>
          </a:stretch>
        </p:blipFill>
        <p:spPr bwMode="auto">
          <a:xfrm>
            <a:off x="642938" y="2500313"/>
            <a:ext cx="7950200" cy="3233737"/>
          </a:xfrm>
          <a:prstGeom prst="rect">
            <a:avLst/>
          </a:prstGeom>
          <a:noFill/>
          <a:ln w="38100">
            <a:solidFill>
              <a:srgbClr val="FFFF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3"/>
          <p:cNvSpPr>
            <a:spLocks noGrp="1"/>
          </p:cNvSpPr>
          <p:nvPr>
            <p:ph type="ctrTitle"/>
          </p:nvPr>
        </p:nvSpPr>
        <p:spPr>
          <a:xfrm>
            <a:off x="1371600" y="765175"/>
            <a:ext cx="7772400" cy="1071563"/>
          </a:xfrm>
        </p:spPr>
        <p:txBody>
          <a:bodyPr/>
          <a:lstStyle/>
          <a:p>
            <a:r>
              <a:rPr lang="ru-RU" smtClean="0"/>
              <a:t> </a:t>
            </a:r>
          </a:p>
        </p:txBody>
      </p:sp>
      <p:sp>
        <p:nvSpPr>
          <p:cNvPr id="18434"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18435"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pic>
        <p:nvPicPr>
          <p:cNvPr id="18437" name="Picture 3" descr="C:\Users\User\Desktop\перворобот\0c72a1d8605e432b8b8466e6e135c63a.jpg"/>
          <p:cNvPicPr>
            <a:picLocks noChangeAspect="1" noChangeArrowheads="1"/>
          </p:cNvPicPr>
          <p:nvPr/>
        </p:nvPicPr>
        <p:blipFill>
          <a:blip r:embed="rId4" cstate="print"/>
          <a:srcRect r="52763" b="51640"/>
          <a:stretch>
            <a:fillRect/>
          </a:stretch>
        </p:blipFill>
        <p:spPr bwMode="auto">
          <a:xfrm>
            <a:off x="755650" y="1700213"/>
            <a:ext cx="7632700" cy="4411662"/>
          </a:xfrm>
          <a:prstGeom prst="rect">
            <a:avLst/>
          </a:prstGeom>
          <a:noFill/>
          <a:ln w="38100">
            <a:solidFill>
              <a:srgbClr val="FFFF00"/>
            </a:solidFill>
            <a:miter lim="800000"/>
            <a:headEnd/>
            <a:tailEnd/>
          </a:ln>
        </p:spPr>
      </p:pic>
      <p:sp>
        <p:nvSpPr>
          <p:cNvPr id="18439"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4400" dirty="0">
                <a:latin typeface="Calibri"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«Забавные механизмы»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3"/>
          <p:cNvSpPr>
            <a:spLocks noGrp="1"/>
          </p:cNvSpPr>
          <p:nvPr>
            <p:ph type="ctrTitle"/>
          </p:nvPr>
        </p:nvSpPr>
        <p:spPr>
          <a:xfrm>
            <a:off x="684213" y="765175"/>
            <a:ext cx="7772400" cy="1071563"/>
          </a:xfrm>
        </p:spPr>
        <p:txBody>
          <a:bodyPr/>
          <a:lstStyle/>
          <a:p>
            <a:r>
              <a:rPr lang="ru-RU" smtClean="0"/>
              <a:t> </a:t>
            </a:r>
          </a:p>
        </p:txBody>
      </p:sp>
      <p:sp>
        <p:nvSpPr>
          <p:cNvPr id="19458"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19459"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pic>
        <p:nvPicPr>
          <p:cNvPr id="19461" name="Picture 3" descr="C:\Users\User\Desktop\перворобот\0c72a1d8605e432b8b8466e6e135c63a.jpg"/>
          <p:cNvPicPr>
            <a:picLocks noChangeAspect="1" noChangeArrowheads="1"/>
          </p:cNvPicPr>
          <p:nvPr/>
        </p:nvPicPr>
        <p:blipFill>
          <a:blip r:embed="rId4" cstate="print"/>
          <a:srcRect l="44485" b="49976"/>
          <a:stretch>
            <a:fillRect/>
          </a:stretch>
        </p:blipFill>
        <p:spPr bwMode="auto">
          <a:xfrm>
            <a:off x="685800" y="1844675"/>
            <a:ext cx="7824788" cy="4465638"/>
          </a:xfrm>
          <a:prstGeom prst="rect">
            <a:avLst/>
          </a:prstGeom>
          <a:noFill/>
          <a:ln w="38100">
            <a:solidFill>
              <a:srgbClr val="FFFF00"/>
            </a:solidFill>
            <a:miter lim="800000"/>
            <a:headEnd/>
            <a:tailEnd/>
          </a:ln>
        </p:spPr>
      </p:pic>
      <p:sp>
        <p:nvSpPr>
          <p:cNvPr id="19463" name="Заголовок 3"/>
          <p:cNvSpPr>
            <a:spLocks/>
          </p:cNvSpPr>
          <p:nvPr/>
        </p:nvSpPr>
        <p:spPr bwMode="auto">
          <a:xfrm>
            <a:off x="2285983" y="549275"/>
            <a:ext cx="6170629" cy="1071563"/>
          </a:xfrm>
          <a:prstGeom prst="rect">
            <a:avLst/>
          </a:prstGeom>
          <a:noFill/>
          <a:ln w="9525">
            <a:noFill/>
            <a:miter lim="800000"/>
            <a:headEnd/>
            <a:tailEnd/>
          </a:ln>
        </p:spPr>
        <p:txBody>
          <a:bodyPr anchor="ctr"/>
          <a:lstStyle/>
          <a:p>
            <a:r>
              <a:rPr lang="ru-RU" sz="4400" dirty="0">
                <a:latin typeface="Calibri"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«Звери»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3"/>
          <p:cNvSpPr>
            <a:spLocks noGrp="1"/>
          </p:cNvSpPr>
          <p:nvPr>
            <p:ph type="ctrTitle"/>
          </p:nvPr>
        </p:nvSpPr>
        <p:spPr>
          <a:xfrm>
            <a:off x="685800" y="785813"/>
            <a:ext cx="7772400" cy="1071562"/>
          </a:xfrm>
        </p:spPr>
        <p:txBody>
          <a:bodyPr/>
          <a:lstStyle/>
          <a:p>
            <a:r>
              <a:rPr lang="ru-RU" smtClean="0"/>
              <a:t> </a:t>
            </a:r>
          </a:p>
        </p:txBody>
      </p:sp>
      <p:sp>
        <p:nvSpPr>
          <p:cNvPr id="20482"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20483"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pic>
        <p:nvPicPr>
          <p:cNvPr id="20485" name="Picture 3" descr="C:\Users\User\Desktop\перворобот\0c72a1d8605e432b8b8466e6e135c63a.jpg"/>
          <p:cNvPicPr>
            <a:picLocks noChangeAspect="1" noChangeArrowheads="1"/>
          </p:cNvPicPr>
          <p:nvPr/>
        </p:nvPicPr>
        <p:blipFill>
          <a:blip r:embed="rId4" cstate="print"/>
          <a:srcRect t="45108" r="49075"/>
          <a:stretch>
            <a:fillRect/>
          </a:stretch>
        </p:blipFill>
        <p:spPr bwMode="auto">
          <a:xfrm>
            <a:off x="900113" y="1773238"/>
            <a:ext cx="7529512" cy="4437062"/>
          </a:xfrm>
          <a:prstGeom prst="rect">
            <a:avLst/>
          </a:prstGeom>
          <a:noFill/>
          <a:ln w="38100">
            <a:solidFill>
              <a:srgbClr val="FFFF00"/>
            </a:solidFill>
            <a:miter lim="800000"/>
            <a:headEnd/>
            <a:tailEnd/>
          </a:ln>
        </p:spPr>
      </p:pic>
      <p:sp>
        <p:nvSpPr>
          <p:cNvPr id="20487"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2800" dirty="0">
                <a:solidFill>
                  <a:srgbClr val="002060"/>
                </a:solidFill>
                <a:latin typeface="Arial" pitchFamily="34" charset="0"/>
                <a:cs typeface="Arial" pitchFamily="34" charset="0"/>
              </a:rPr>
              <a:t>       </a:t>
            </a:r>
            <a:r>
              <a:rPr lang="ru-RU" sz="2800" b="1" dirty="0" smtClean="0">
                <a:solidFill>
                  <a:srgbClr val="002060"/>
                </a:solidFill>
                <a:effectLst>
                  <a:outerShdw blurRad="38100" dist="38100" dir="2700000" algn="tl">
                    <a:srgbClr val="C0C0C0"/>
                  </a:outerShdw>
                </a:effectLst>
                <a:latin typeface="Arial" pitchFamily="34" charset="0"/>
                <a:cs typeface="Arial" pitchFamily="34" charset="0"/>
              </a:rPr>
              <a:t>«Футбол»</a:t>
            </a:r>
            <a:endParaRPr lang="ru-RU" sz="2800" b="1" dirty="0">
              <a:solidFill>
                <a:srgbClr val="002060"/>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3"/>
          <p:cNvSpPr>
            <a:spLocks noGrp="1"/>
          </p:cNvSpPr>
          <p:nvPr>
            <p:ph type="ctrTitle"/>
          </p:nvPr>
        </p:nvSpPr>
        <p:spPr>
          <a:xfrm>
            <a:off x="685800" y="785813"/>
            <a:ext cx="7772400" cy="928687"/>
          </a:xfrm>
        </p:spPr>
        <p:txBody>
          <a:bodyPr/>
          <a:lstStyle/>
          <a:p>
            <a:r>
              <a:rPr lang="ru-RU" smtClean="0"/>
              <a:t> </a:t>
            </a:r>
          </a:p>
        </p:txBody>
      </p:sp>
      <p:sp>
        <p:nvSpPr>
          <p:cNvPr id="21506"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21507"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pic>
        <p:nvPicPr>
          <p:cNvPr id="21509" name="Picture 3" descr="C:\Users\User\Desktop\перворобот\0c72a1d8605e432b8b8466e6e135c63a.jpg"/>
          <p:cNvPicPr>
            <a:picLocks noChangeAspect="1" noChangeArrowheads="1"/>
          </p:cNvPicPr>
          <p:nvPr/>
        </p:nvPicPr>
        <p:blipFill>
          <a:blip r:embed="rId4" cstate="print"/>
          <a:srcRect l="49075" t="45108"/>
          <a:stretch>
            <a:fillRect/>
          </a:stretch>
        </p:blipFill>
        <p:spPr bwMode="auto">
          <a:xfrm>
            <a:off x="755650" y="1773238"/>
            <a:ext cx="7632700" cy="4425950"/>
          </a:xfrm>
          <a:prstGeom prst="rect">
            <a:avLst/>
          </a:prstGeom>
          <a:noFill/>
          <a:ln w="38100">
            <a:solidFill>
              <a:srgbClr val="FFFF00"/>
            </a:solidFill>
            <a:miter lim="800000"/>
            <a:headEnd/>
            <a:tailEnd/>
          </a:ln>
        </p:spPr>
      </p:pic>
      <p:sp>
        <p:nvSpPr>
          <p:cNvPr id="21511"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2800" dirty="0">
                <a:solidFill>
                  <a:srgbClr val="002060"/>
                </a:solidFill>
                <a:latin typeface="Arial" pitchFamily="34" charset="0"/>
                <a:cs typeface="Arial"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«Приключения»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3"/>
          <p:cNvSpPr>
            <a:spLocks noGrp="1"/>
          </p:cNvSpPr>
          <p:nvPr>
            <p:ph type="ctrTitle"/>
          </p:nvPr>
        </p:nvSpPr>
        <p:spPr>
          <a:xfrm>
            <a:off x="685800" y="785813"/>
            <a:ext cx="7772400" cy="1071562"/>
          </a:xfrm>
        </p:spPr>
        <p:txBody>
          <a:bodyPr/>
          <a:lstStyle/>
          <a:p>
            <a:r>
              <a:rPr lang="ru-RU" smtClean="0"/>
              <a:t> </a:t>
            </a:r>
          </a:p>
        </p:txBody>
      </p:sp>
      <p:sp>
        <p:nvSpPr>
          <p:cNvPr id="22530" name="Подзаголовок 4"/>
          <p:cNvSpPr>
            <a:spLocks noGrp="1"/>
          </p:cNvSpPr>
          <p:nvPr>
            <p:ph type="subTitle" idx="1"/>
          </p:nvPr>
        </p:nvSpPr>
        <p:spPr>
          <a:xfrm>
            <a:off x="1071538" y="1714500"/>
            <a:ext cx="7215212" cy="4429125"/>
          </a:xfrm>
        </p:spPr>
        <p:txBody>
          <a:bodyPr/>
          <a:lstStyle/>
          <a:p>
            <a:pPr algn="just"/>
            <a:r>
              <a:rPr lang="ru-RU" sz="2000" b="1" dirty="0" smtClean="0">
                <a:solidFill>
                  <a:srgbClr val="002060"/>
                </a:solidFill>
                <a:latin typeface="Arial" pitchFamily="34" charset="0"/>
                <a:cs typeface="Arial" pitchFamily="34" charset="0"/>
              </a:rPr>
              <a:t>1. Просмотр анимированной презентации</a:t>
            </a:r>
          </a:p>
          <a:p>
            <a:pPr algn="just"/>
            <a:endParaRPr lang="ru-RU" sz="2000" b="1" dirty="0" smtClean="0">
              <a:solidFill>
                <a:srgbClr val="002060"/>
              </a:solidFill>
              <a:latin typeface="Arial" pitchFamily="34" charset="0"/>
              <a:cs typeface="Arial" pitchFamily="34" charset="0"/>
            </a:endParaRPr>
          </a:p>
          <a:p>
            <a:pPr algn="just"/>
            <a:endParaRPr lang="ru-RU" sz="2000" b="1" dirty="0" smtClean="0">
              <a:solidFill>
                <a:srgbClr val="002060"/>
              </a:solidFill>
              <a:latin typeface="Arial" pitchFamily="34" charset="0"/>
              <a:cs typeface="Arial" pitchFamily="34" charset="0"/>
            </a:endParaRPr>
          </a:p>
          <a:p>
            <a:pPr algn="just"/>
            <a:r>
              <a:rPr lang="ru-RU" sz="2000" b="1" dirty="0" smtClean="0">
                <a:solidFill>
                  <a:srgbClr val="002060"/>
                </a:solidFill>
                <a:latin typeface="Arial" pitchFamily="34" charset="0"/>
                <a:cs typeface="Arial" pitchFamily="34" charset="0"/>
              </a:rPr>
              <a:t>2. Конструирование</a:t>
            </a:r>
          </a:p>
          <a:p>
            <a:pPr algn="just"/>
            <a:endParaRPr lang="ru-RU" sz="2000" b="1" dirty="0" smtClean="0">
              <a:solidFill>
                <a:srgbClr val="002060"/>
              </a:solidFill>
              <a:latin typeface="Arial" pitchFamily="34" charset="0"/>
              <a:cs typeface="Arial" pitchFamily="34" charset="0"/>
            </a:endParaRPr>
          </a:p>
          <a:p>
            <a:pPr algn="just"/>
            <a:endParaRPr lang="ru-RU" sz="2000" b="1" dirty="0" smtClean="0">
              <a:solidFill>
                <a:srgbClr val="002060"/>
              </a:solidFill>
              <a:latin typeface="Arial" pitchFamily="34" charset="0"/>
              <a:cs typeface="Arial" pitchFamily="34" charset="0"/>
            </a:endParaRPr>
          </a:p>
          <a:p>
            <a:pPr algn="just"/>
            <a:r>
              <a:rPr lang="ru-RU" sz="2000" b="1" dirty="0" smtClean="0">
                <a:solidFill>
                  <a:srgbClr val="002060"/>
                </a:solidFill>
                <a:latin typeface="Arial" pitchFamily="34" charset="0"/>
                <a:cs typeface="Arial" pitchFamily="34" charset="0"/>
              </a:rPr>
              <a:t>3. Рефлексия</a:t>
            </a:r>
          </a:p>
          <a:p>
            <a:pPr algn="just"/>
            <a:endParaRPr lang="ru-RU" sz="2000" b="1" dirty="0" smtClean="0">
              <a:solidFill>
                <a:srgbClr val="002060"/>
              </a:solidFill>
              <a:latin typeface="Arial" pitchFamily="34" charset="0"/>
              <a:cs typeface="Arial" pitchFamily="34" charset="0"/>
            </a:endParaRPr>
          </a:p>
          <a:p>
            <a:pPr algn="just"/>
            <a:endParaRPr lang="ru-RU" sz="2000" b="1" dirty="0" smtClean="0">
              <a:solidFill>
                <a:srgbClr val="002060"/>
              </a:solidFill>
              <a:latin typeface="Arial" pitchFamily="34" charset="0"/>
              <a:cs typeface="Arial" pitchFamily="34" charset="0"/>
            </a:endParaRPr>
          </a:p>
          <a:p>
            <a:pPr algn="just"/>
            <a:r>
              <a:rPr lang="ru-RU" sz="2000" b="1" dirty="0" smtClean="0">
                <a:solidFill>
                  <a:srgbClr val="002060"/>
                </a:solidFill>
                <a:latin typeface="Arial" pitchFamily="34" charset="0"/>
                <a:cs typeface="Arial" pitchFamily="34" charset="0"/>
              </a:rPr>
              <a:t>4. Развитие </a:t>
            </a:r>
          </a:p>
        </p:txBody>
      </p:sp>
      <p:pic>
        <p:nvPicPr>
          <p:cNvPr id="22531" name="Рисунок 1" descr="C:\эмблема.wmf"/>
          <p:cNvPicPr>
            <a:picLocks noChangeAspect="1" noChangeArrowheads="1"/>
          </p:cNvPicPr>
          <p:nvPr/>
        </p:nvPicPr>
        <p:blipFill>
          <a:blip r:embed="rId3" cstate="print"/>
          <a:srcRect/>
          <a:stretch>
            <a:fillRect/>
          </a:stretch>
        </p:blipFill>
        <p:spPr bwMode="auto">
          <a:xfrm>
            <a:off x="142875" y="142875"/>
            <a:ext cx="1557338" cy="1557338"/>
          </a:xfrm>
          <a:prstGeom prst="rect">
            <a:avLst/>
          </a:prstGeom>
          <a:noFill/>
          <a:ln w="9525">
            <a:noFill/>
            <a:miter lim="800000"/>
            <a:headEnd/>
            <a:tailEnd/>
          </a:ln>
        </p:spPr>
      </p:pic>
      <p:sp>
        <p:nvSpPr>
          <p:cNvPr id="22534"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4400" dirty="0">
                <a:latin typeface="Calibri" pitchFamily="34" charset="0"/>
              </a:rPr>
              <a:t>       </a:t>
            </a:r>
            <a:r>
              <a:rPr lang="ru-RU" sz="2800" b="1" dirty="0" smtClean="0">
                <a:solidFill>
                  <a:srgbClr val="002060"/>
                </a:solidFill>
                <a:effectLst>
                  <a:outerShdw blurRad="38100" dist="38100" dir="2700000" algn="tl">
                    <a:srgbClr val="C0C0C0"/>
                  </a:outerShdw>
                </a:effectLst>
                <a:latin typeface="Arial" pitchFamily="34" charset="0"/>
                <a:cs typeface="Arial" pitchFamily="34" charset="0"/>
              </a:rPr>
              <a:t>Этапы обучения</a:t>
            </a:r>
            <a:endParaRPr lang="ru-RU" sz="2800" b="1" dirty="0">
              <a:solidFill>
                <a:srgbClr val="002060"/>
              </a:solidFill>
              <a:effectLst>
                <a:outerShdw blurRad="38100" dist="38100" dir="2700000" algn="tl">
                  <a:srgbClr val="C0C0C0"/>
                </a:outerShdw>
              </a:effectLst>
              <a:latin typeface="Arial" pitchFamily="34" charset="0"/>
              <a:cs typeface="Arial" pitchFamily="34" charset="0"/>
            </a:endParaRPr>
          </a:p>
        </p:txBody>
      </p:sp>
      <p:pic>
        <p:nvPicPr>
          <p:cNvPr id="1027" name="Picture 3" descr="F:\13.08.2015\S8301490.JPG"/>
          <p:cNvPicPr>
            <a:picLocks noChangeAspect="1" noChangeArrowheads="1"/>
          </p:cNvPicPr>
          <p:nvPr/>
        </p:nvPicPr>
        <p:blipFill>
          <a:blip r:embed="rId4" cstate="print"/>
          <a:srcRect/>
          <a:stretch>
            <a:fillRect/>
          </a:stretch>
        </p:blipFill>
        <p:spPr bwMode="auto">
          <a:xfrm>
            <a:off x="4189336" y="2143116"/>
            <a:ext cx="3954564" cy="3857652"/>
          </a:xfrm>
          <a:prstGeom prst="rect">
            <a:avLst/>
          </a:prstGeom>
          <a:noFill/>
          <a:ln w="25400">
            <a:solidFill>
              <a:srgbClr val="FFFF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Елена\Desktop\Картинки к уроку\images (8).jpg"/>
          <p:cNvPicPr>
            <a:picLocks noChangeAspect="1" noChangeArrowheads="1"/>
          </p:cNvPicPr>
          <p:nvPr/>
        </p:nvPicPr>
        <p:blipFill>
          <a:blip r:embed="rId3" cstate="print"/>
          <a:srcRect/>
          <a:stretch>
            <a:fillRect/>
          </a:stretch>
        </p:blipFill>
        <p:spPr bwMode="auto">
          <a:xfrm>
            <a:off x="2771775" y="3860800"/>
            <a:ext cx="3803650" cy="2530475"/>
          </a:xfrm>
          <a:prstGeom prst="rect">
            <a:avLst/>
          </a:prstGeom>
          <a:noFill/>
          <a:ln w="38100">
            <a:solidFill>
              <a:srgbClr val="FFFF00"/>
            </a:solidFill>
            <a:miter lim="800000"/>
            <a:headEnd/>
            <a:tailEnd/>
          </a:ln>
        </p:spPr>
      </p:pic>
      <p:sp>
        <p:nvSpPr>
          <p:cNvPr id="23554" name="Заголовок 3"/>
          <p:cNvSpPr>
            <a:spLocks noGrp="1"/>
          </p:cNvSpPr>
          <p:nvPr>
            <p:ph type="ctrTitle"/>
          </p:nvPr>
        </p:nvSpPr>
        <p:spPr>
          <a:xfrm>
            <a:off x="685800" y="785813"/>
            <a:ext cx="7772400" cy="1071562"/>
          </a:xfrm>
        </p:spPr>
        <p:txBody>
          <a:bodyPr/>
          <a:lstStyle/>
          <a:p>
            <a:r>
              <a:rPr lang="ru-RU" dirty="0" smtClean="0"/>
              <a:t> </a:t>
            </a:r>
          </a:p>
        </p:txBody>
      </p:sp>
      <p:pic>
        <p:nvPicPr>
          <p:cNvPr id="23557" name="Picture 3" descr="C:\Users\Елена\Desktop\Картинки к уроку\images (9).jpg"/>
          <p:cNvPicPr>
            <a:picLocks noChangeAspect="1" noChangeArrowheads="1"/>
          </p:cNvPicPr>
          <p:nvPr/>
        </p:nvPicPr>
        <p:blipFill>
          <a:blip r:embed="rId4" cstate="print"/>
          <a:srcRect l="5659" r="5659"/>
          <a:stretch>
            <a:fillRect/>
          </a:stretch>
        </p:blipFill>
        <p:spPr bwMode="auto">
          <a:xfrm>
            <a:off x="611188" y="1628775"/>
            <a:ext cx="3963987" cy="2786063"/>
          </a:xfrm>
          <a:prstGeom prst="rect">
            <a:avLst/>
          </a:prstGeom>
          <a:noFill/>
          <a:ln w="38100">
            <a:solidFill>
              <a:srgbClr val="FFFF00"/>
            </a:solidFill>
            <a:miter lim="800000"/>
            <a:headEnd/>
            <a:tailEnd/>
          </a:ln>
        </p:spPr>
      </p:pic>
      <p:pic>
        <p:nvPicPr>
          <p:cNvPr id="23558" name="Picture 4" descr="C:\Users\Елена\Desktop\Картинки к уроку\images (10).jpg"/>
          <p:cNvPicPr>
            <a:picLocks noChangeAspect="1" noChangeArrowheads="1"/>
          </p:cNvPicPr>
          <p:nvPr/>
        </p:nvPicPr>
        <p:blipFill>
          <a:blip r:embed="rId5" cstate="print"/>
          <a:srcRect b="7364"/>
          <a:stretch>
            <a:fillRect/>
          </a:stretch>
        </p:blipFill>
        <p:spPr bwMode="auto">
          <a:xfrm>
            <a:off x="4716463" y="1628775"/>
            <a:ext cx="3911600" cy="2789238"/>
          </a:xfrm>
          <a:prstGeom prst="rect">
            <a:avLst/>
          </a:prstGeom>
          <a:noFill/>
          <a:ln w="38100">
            <a:solidFill>
              <a:srgbClr val="FFFF00"/>
            </a:solidFill>
            <a:miter lim="800000"/>
            <a:headEnd/>
            <a:tailEnd/>
          </a:ln>
        </p:spPr>
      </p:pic>
      <p:pic>
        <p:nvPicPr>
          <p:cNvPr id="23559" name="Рисунок 1" descr="C:\эмблема.wmf"/>
          <p:cNvPicPr>
            <a:picLocks noChangeAspect="1" noChangeArrowheads="1"/>
          </p:cNvPicPr>
          <p:nvPr/>
        </p:nvPicPr>
        <p:blipFill>
          <a:blip r:embed="rId6" cstate="print"/>
          <a:srcRect/>
          <a:stretch>
            <a:fillRect/>
          </a:stretch>
        </p:blipFill>
        <p:spPr bwMode="auto">
          <a:xfrm>
            <a:off x="142875" y="142875"/>
            <a:ext cx="1557338" cy="1557338"/>
          </a:xfrm>
          <a:prstGeom prst="rect">
            <a:avLst/>
          </a:prstGeom>
          <a:noFill/>
          <a:ln w="9525">
            <a:noFill/>
            <a:miter lim="800000"/>
            <a:headEnd/>
            <a:tailEnd/>
          </a:ln>
        </p:spPr>
      </p:pic>
      <p:sp>
        <p:nvSpPr>
          <p:cNvPr id="23561" name="Заголовок 3"/>
          <p:cNvSpPr>
            <a:spLocks/>
          </p:cNvSpPr>
          <p:nvPr/>
        </p:nvSpPr>
        <p:spPr bwMode="auto">
          <a:xfrm>
            <a:off x="755650" y="404813"/>
            <a:ext cx="7772400" cy="1071562"/>
          </a:xfrm>
          <a:prstGeom prst="rect">
            <a:avLst/>
          </a:prstGeom>
          <a:noFill/>
          <a:ln w="9525">
            <a:noFill/>
            <a:miter lim="800000"/>
            <a:headEnd/>
            <a:tailEnd/>
          </a:ln>
        </p:spPr>
        <p:txBody>
          <a:bodyPr anchor="ctr"/>
          <a:lstStyle/>
          <a:p>
            <a:pPr algn="ctr"/>
            <a:r>
              <a:rPr lang="ru-RU" sz="4400" dirty="0">
                <a:latin typeface="Calibri" pitchFamily="34" charset="0"/>
              </a:rPr>
              <a:t>   </a:t>
            </a:r>
            <a:r>
              <a:rPr lang="ru-RU" sz="2800" b="1" dirty="0" smtClean="0">
                <a:solidFill>
                  <a:srgbClr val="002060"/>
                </a:solidFill>
                <a:effectLst>
                  <a:outerShdw blurRad="38100" dist="38100" dir="2700000" algn="tl">
                    <a:srgbClr val="C0C0C0"/>
                  </a:outerShdw>
                </a:effectLst>
                <a:latin typeface="Arial" pitchFamily="34" charset="0"/>
                <a:cs typeface="Arial" pitchFamily="34" charset="0"/>
              </a:rPr>
              <a:t>Аллигатор </a:t>
            </a:r>
            <a:r>
              <a:rPr lang="ru-RU" sz="2800" b="1" dirty="0">
                <a:solidFill>
                  <a:srgbClr val="002060"/>
                </a:solidFill>
                <a:effectLst>
                  <a:outerShdw blurRad="38100" dist="38100" dir="2700000" algn="tl">
                    <a:srgbClr val="C0C0C0"/>
                  </a:outerShdw>
                </a:effectLst>
                <a:latin typeface="Arial" pitchFamily="34" charset="0"/>
                <a:cs typeface="Arial" pitchFamily="34" charset="0"/>
              </a:rPr>
              <a:t>–</a:t>
            </a:r>
            <a:br>
              <a:rPr lang="ru-RU" sz="2800" b="1" dirty="0">
                <a:solidFill>
                  <a:srgbClr val="002060"/>
                </a:solidFill>
                <a:effectLst>
                  <a:outerShdw blurRad="38100" dist="38100" dir="2700000" algn="tl">
                    <a:srgbClr val="C0C0C0"/>
                  </a:outerShdw>
                </a:effectLst>
                <a:latin typeface="Arial" pitchFamily="34" charset="0"/>
                <a:cs typeface="Arial" pitchFamily="34" charset="0"/>
              </a:rPr>
            </a:br>
            <a:r>
              <a:rPr lang="ru-RU" sz="2800" b="1" dirty="0">
                <a:solidFill>
                  <a:srgbClr val="002060"/>
                </a:solidFill>
                <a:effectLst>
                  <a:outerShdw blurRad="38100" dist="38100" dir="2700000" algn="tl">
                    <a:srgbClr val="C0C0C0"/>
                  </a:outerShdw>
                </a:effectLst>
                <a:latin typeface="Arial" pitchFamily="34" charset="0"/>
                <a:cs typeface="Arial" pitchFamily="34" charset="0"/>
              </a:rPr>
              <a:t> род крокодилов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1289</Words>
  <Application>Microsoft Office PowerPoint</Application>
  <PresentationFormat>Экран (4:3)</PresentationFormat>
  <Paragraphs>186</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«ПервоРобот LEGO WeDo –  легоконструирование с использованием ИКТ»  </vt:lpstr>
      <vt:lpstr> </vt:lpstr>
      <vt:lpstr>           Блоки из палитры</vt:lpstr>
      <vt:lpstr> </vt:lpstr>
      <vt:lpstr> </vt:lpstr>
      <vt:lpstr> </vt:lpstr>
      <vt:lpstr> </vt:lpstr>
      <vt:lpstr> </vt:lpstr>
      <vt:lpstr> </vt:lpstr>
      <vt:lpstr> </vt:lpstr>
      <vt:lpstr>  «ПервоРобот LEGO WeDo –  легоконструирование с использованием ИКТ»  </vt:lpstr>
      <vt:lpstr>Свое высказывание начните со слов, которые вы видите на экране      сегодня я узнал… было интересно… было трудно… я понял, что… теперь я могу… я почувствовал, что… я приобрел… я научился… у меня получилось … я смог… я попробую… меня удивило… мне захотелось…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35</cp:revision>
  <dcterms:created xsi:type="dcterms:W3CDTF">2013-01-06T18:32:13Z</dcterms:created>
  <dcterms:modified xsi:type="dcterms:W3CDTF">2015-09-11T12:13:56Z</dcterms:modified>
</cp:coreProperties>
</file>