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9" r:id="rId4"/>
    <p:sldId id="268" r:id="rId5"/>
    <p:sldId id="271" r:id="rId6"/>
    <p:sldId id="266" r:id="rId7"/>
    <p:sldId id="27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0033"/>
    <a:srgbClr val="6E2AA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6" autoAdjust="0"/>
    <p:restoredTop sz="78495" autoAdjust="0"/>
  </p:normalViewPr>
  <p:slideViewPr>
    <p:cSldViewPr>
      <p:cViewPr varScale="1">
        <p:scale>
          <a:sx n="92" d="100"/>
          <a:sy n="92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A0E2-7DD4-459E-B525-A07F60BFF81A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93C2-995C-4DE2-B101-3CBDF6C6A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9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Изменения, вводимые «Законом об образовании в РФ» коснулись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только школьников и учителей, но и воспитателей и воспитанников детских садов.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новом законе четко прописаны уровни общего образования (дошкольное образование стало первым уровнем).  С ведением ФГОС изменились модель дошкольного образования.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5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ключевыми навыками которыми должен овладеть дошкольник: это интеллектуально развитый,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креативный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самостоятельный, уверенный в себе, инициативный.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 детского сада и школы становятся не только знания, но и умение их добывать и ими пользоваться.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вырастить всестороннего развитого ребенка, в первую очередь педагогу нужно постоянно заботится о том, чтобы самому не утратить любознательность, энергичность, пытливость и открытость новому. Не развивающийся педагог никогда не воспитает творческую созидательную личность. 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2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модернизацией дошкольного образования важной задачей дошкольных образовательных учреждений становится совершенствование  образовательного процесса и повышение развивающего эффекта самостоятельной деятельности детей в предметно-развивающей среде. Ребенок не просто общается в развивающей среде, он должен чувствовать себя полноправным владельцем пространства, в котором он находится.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 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создания предметно-развивающей среды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математического развития  детей дошкольного возраста на сегодняшний день недостаточно разработана в теории и практике дошкольного образования. Грамотно организованная среда даёт возможность неформально построить педагогический процесс, избежать монотонности, помогает ребёнку быть постоянно занятым полезным и интересным делом. Даёт дошкольнику возможность испытывать и использовать свои способности, стимулирует проявление самостоятельности, инициативности, творчества.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2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Предметно- пространственная среда групп – обеспечивает возможность через двигательную активность детей получить, закрепить знания по ФЭМП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смогут с помощью движений, перемещений по группе закрепить счет, дни недели, части суток, времена года и получить понятия о времени. Напольные методические пособия для двигательной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  детей это – классики, лабиринты, схематические и игровые поля.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3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пособие - кон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струкция, характеризующиеся вариативностью и многофункциональностью,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позволяющие использовать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«мертвую зону» помещения, это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мобили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Мобиль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(в переводе с латинского «подвижный»). Объемные пространственные конструкции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рких цветов с подвижными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легко сменяемыми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элементами  можно использовать по-разному,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только для математических целей,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темы недели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Привлекая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 детей,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способствуют развитию зрительной и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двигательной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Оформление прогулочных участков. Летом дети  закрепляют полученные знания в течение года 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улице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игровой обстановке.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5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детский сад является федеральной  площадкой по развитию математических способностей детей, создана «Математическая игровая комната»  в которой находиться  яркое, красочное экологическое чистое, развивающие оборудование.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акое оборудование наилучшим образом позволяет педагогам реализовывать поставленные ФГОС дошкольного образования задачи.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организовывать образовательную деятельность так, чтобы ребенок играл, развивался и обучался одновременно. Этому как раз и способствует целенаправленно организованная предметно-развивающая среда.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Современное развивающие оборудование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дает педагогу возможность проводить время с детьми более живо и интересно.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 в работе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детьми используют развивающие игры….... 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очти все игры, направлены на решение многих математических  задач. К ним можно возвращаться неоднократно, помогая детям усвоить новый материал и закрепить пройденный или просто поиграть.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4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 коллеги! Поздравляю Вас с началом учебного года.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Желаю успехов в нашем непростом благородном деле!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93C2-995C-4DE2-B101-3CBDF6C6A7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2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7F8D-11B1-478E-9900-13410C768413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CC27F-3384-4287-991B-8BA45818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999" y="0"/>
            <a:ext cx="9135001" cy="686476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центр развития ребёнка – детский сад № 172 города Тюмени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806489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/>
              </a:rPr>
              <a:t>МАТЕМАТИКА-</a:t>
            </a:r>
          </a:p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/>
              </a:rPr>
              <a:t>ТЕРРИТОРИЯ  ТВОРЧЕСТВА</a:t>
            </a:r>
            <a:b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/>
              </a:rPr>
            </a:br>
            <a:endParaRPr lang="ru-RU" sz="3600" b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David"/>
            </a:endParaRPr>
          </a:p>
        </p:txBody>
      </p:sp>
      <p:pic>
        <p:nvPicPr>
          <p:cNvPr id="1026" name="Picture 2" descr="C:\Users\Oksana\Desktop\09b4acc1d6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0735">
            <a:off x="395536" y="5157192"/>
            <a:ext cx="524256" cy="787152"/>
          </a:xfrm>
          <a:prstGeom prst="rect">
            <a:avLst/>
          </a:prstGeom>
          <a:noFill/>
        </p:spPr>
      </p:pic>
      <p:pic>
        <p:nvPicPr>
          <p:cNvPr id="1027" name="Picture 3" descr="C:\Users\Oksana\Desktop\6ebe9d1be4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5721">
            <a:off x="8362045" y="5089233"/>
            <a:ext cx="648072" cy="973058"/>
          </a:xfrm>
          <a:prstGeom prst="rect">
            <a:avLst/>
          </a:prstGeom>
          <a:noFill/>
        </p:spPr>
      </p:pic>
      <p:pic>
        <p:nvPicPr>
          <p:cNvPr id="1028" name="Picture 4" descr="C:\Users\Oksana\Desktop\1333228193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357826"/>
            <a:ext cx="792088" cy="1189293"/>
          </a:xfrm>
          <a:prstGeom prst="rect">
            <a:avLst/>
          </a:prstGeom>
          <a:noFill/>
        </p:spPr>
      </p:pic>
      <p:pic>
        <p:nvPicPr>
          <p:cNvPr id="1029" name="Picture 5" descr="C:\Users\Oksana\Desktop\1333228246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69993">
            <a:off x="5455844" y="5990862"/>
            <a:ext cx="524768" cy="787921"/>
          </a:xfrm>
          <a:prstGeom prst="rect">
            <a:avLst/>
          </a:prstGeom>
          <a:noFill/>
        </p:spPr>
      </p:pic>
      <p:pic>
        <p:nvPicPr>
          <p:cNvPr id="1030" name="Picture 6" descr="C:\Users\Oksana\Desktop\7c6a092b828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000636"/>
            <a:ext cx="733309" cy="1101038"/>
          </a:xfrm>
          <a:prstGeom prst="rect">
            <a:avLst/>
          </a:prstGeom>
          <a:noFill/>
        </p:spPr>
      </p:pic>
      <p:pic>
        <p:nvPicPr>
          <p:cNvPr id="1031" name="Picture 7" descr="C:\Users\Oksana\Desktop\913174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4797152"/>
            <a:ext cx="765528" cy="1020704"/>
          </a:xfrm>
          <a:prstGeom prst="rect">
            <a:avLst/>
          </a:prstGeom>
          <a:noFill/>
        </p:spPr>
      </p:pic>
      <p:pic>
        <p:nvPicPr>
          <p:cNvPr id="1033" name="Picture 9" descr="C:\Users\Oksana\Desktop\0_87f69_b9674e0f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5901">
            <a:off x="4245339" y="4761835"/>
            <a:ext cx="739294" cy="9857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4214818"/>
            <a:ext cx="5689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Заместитель заведующего МАДОУ </a:t>
            </a:r>
            <a:r>
              <a:rPr lang="ru-RU" b="1" dirty="0" err="1" smtClean="0">
                <a:solidFill>
                  <a:srgbClr val="7030A0"/>
                </a:solidFill>
              </a:rPr>
              <a:t>д</a:t>
            </a:r>
            <a:r>
              <a:rPr lang="ru-RU" b="1" dirty="0" smtClean="0">
                <a:solidFill>
                  <a:srgbClr val="7030A0"/>
                </a:solidFill>
              </a:rPr>
              <a:t>/с №172 г.Тюмени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Карпова Оксана Николаевна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5001" cy="6864764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85786" y="1928802"/>
            <a:ext cx="3071834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навыки: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к обучению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6E2AA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E2AA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6E2AA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Уверенность в себе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знания и навыки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Инициативность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Долгосрочные результаты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59632" y="332656"/>
            <a:ext cx="6435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СИСТЕМНЫЕ ИЗМЕНЕНИЯ ДОШКОЛЬНОГО ОБРАЗОВАНИЯ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(взгляд на дошкольника)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71546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модель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(2018 г),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основана на требованиях к воспитательной и образовательной среде детских садов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844" y="1142984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компетентности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школьника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143504" y="1785926"/>
            <a:ext cx="307183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500702"/>
            <a:ext cx="66437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Компетенция – совокупность определённых знаний, умений и навыков, в которых человек должен быть осведомлён и имеет практический опыт работы.</a:t>
            </a:r>
            <a:endParaRPr lang="ru-RU" b="1" dirty="0">
              <a:ln w="1905"/>
              <a:solidFill>
                <a:srgbClr val="99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42900"/>
            <a:ext cx="9135001" cy="6864764"/>
          </a:xfrm>
          <a:prstGeom prst="rect">
            <a:avLst/>
          </a:prstGeom>
          <a:noFill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2857520" cy="24309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496"/>
            <a:ext cx="1714512" cy="2730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596" y="0"/>
            <a:ext cx="4929222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Предметно-развивающая среда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группах  по математике</a:t>
            </a:r>
            <a:endParaRPr lang="ru-RU" sz="2400" b="1" dirty="0" smtClean="0">
              <a:solidFill>
                <a:srgbClr val="993366"/>
              </a:solidFill>
            </a:endParaRPr>
          </a:p>
        </p:txBody>
      </p:sp>
      <p:pic>
        <p:nvPicPr>
          <p:cNvPr id="10" name="Picture 2" descr="G:\DCIM\102CANON\IMG_051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488" y="1071546"/>
            <a:ext cx="3000184" cy="200209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1" name="Picture 2" descr="C:\Users\Юлия\Desktop\Математика\IMG_072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4282" y="1071546"/>
            <a:ext cx="2428860" cy="16192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2" name="Picture 3" descr="C:\Users\Oksana\Desktop\IMG_0574.JPG"/>
          <p:cNvPicPr>
            <a:picLocks noChangeAspect="1" noChangeArrowheads="1"/>
          </p:cNvPicPr>
          <p:nvPr/>
        </p:nvPicPr>
        <p:blipFill>
          <a:blip r:embed="rId8" cstate="print"/>
          <a:srcRect l="7031"/>
          <a:stretch>
            <a:fillRect/>
          </a:stretch>
        </p:blipFill>
        <p:spPr bwMode="auto">
          <a:xfrm>
            <a:off x="5786446" y="2714620"/>
            <a:ext cx="2988686" cy="2143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Picture 5" descr="C:\Users\Oksana\Desktop\IMG_02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0"/>
            <a:ext cx="3143237" cy="20954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4000496" y="5643578"/>
            <a:ext cx="49292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Креативный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 – это, в общем и целом,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и желание привносить что-то свое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уникальное в любую повседневную рутину</a:t>
            </a:r>
            <a:endParaRPr lang="ru-RU" b="1" i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-6764"/>
            <a:ext cx="9135001" cy="6864764"/>
          </a:xfrm>
          <a:prstGeom prst="rect">
            <a:avLst/>
          </a:prstGeom>
          <a:noFill/>
        </p:spPr>
      </p:pic>
      <p:pic>
        <p:nvPicPr>
          <p:cNvPr id="1026" name="Picture 2" descr="G:\DCIM\102CANON\IMG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422090" cy="22813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28"/>
            <a:ext cx="3500462" cy="25405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Picture 3" descr="G:\DCIM\102CANON\IMG_0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2143140" cy="1848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Picture 2" descr="G:\DCIM\102CANON\IMG_0616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3714752"/>
            <a:ext cx="2615243" cy="20002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2" descr="C:\Users\Oksana\Desktop\Фото 2014\Крнкурс Новоселье групп\IMG_0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571876"/>
            <a:ext cx="2880320" cy="19202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00562" y="214290"/>
            <a:ext cx="4319910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двигательной активности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786454"/>
            <a:ext cx="464347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cs typeface="Arial" pitchFamily="34" charset="0"/>
              </a:rPr>
              <a:t>Детям легко учить математику, когда они сами управляют процессом обучения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3366"/>
                </a:solidFill>
                <a:latin typeface="Times New Roman" pitchFamily="18" charset="0"/>
                <a:cs typeface="Arial" pitchFamily="34" charset="0"/>
              </a:rPr>
              <a:t>Питер Грей</a:t>
            </a:r>
            <a:endParaRPr lang="ru-RU" sz="1600" dirty="0" smtClean="0">
              <a:solidFill>
                <a:srgbClr val="99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2428868"/>
            <a:ext cx="250031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Классики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Лабиринты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Игровые поля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Схематические поля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Интерактивный пол</a:t>
            </a:r>
            <a:endParaRPr lang="ru-RU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42900"/>
            <a:ext cx="9135001" cy="6864764"/>
          </a:xfrm>
          <a:prstGeom prst="rect">
            <a:avLst/>
          </a:prstGeom>
          <a:noFill/>
        </p:spPr>
      </p:pic>
      <p:pic>
        <p:nvPicPr>
          <p:cNvPr id="3" name="Picture 4" descr="C:\Users\Юлия\Desktop\Математика\IMG_070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72330" y="1214422"/>
            <a:ext cx="1625604" cy="155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Юлия\Desktop\Математика\IMG_067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0892" y="2857496"/>
            <a:ext cx="1646594" cy="11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Oksana\Desktop\advent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28"/>
            <a:ext cx="3000396" cy="17861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" name="Picture 2" descr="C:\Users\Oksana\Desktop\Математика\Цифры-002.jpg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642910" y="3857628"/>
            <a:ext cx="2286016" cy="16173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1" name="Picture 2" descr="C:\Users\Oksana\Desktop\IMG_06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429132"/>
            <a:ext cx="2193018" cy="18318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2" name="Picture 2" descr="C:\Users\Oksana\Desktop\твистер_nataliigromaster_04.jpg"/>
          <p:cNvPicPr>
            <a:picLocks noChangeAspect="1" noChangeArrowheads="1"/>
          </p:cNvPicPr>
          <p:nvPr/>
        </p:nvPicPr>
        <p:blipFill>
          <a:blip r:embed="rId9" cstate="print"/>
          <a:srcRect t="65766" r="50653"/>
          <a:stretch>
            <a:fillRect/>
          </a:stretch>
        </p:blipFill>
        <p:spPr bwMode="auto">
          <a:xfrm>
            <a:off x="6357950" y="4429132"/>
            <a:ext cx="2500330" cy="18335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429256" y="6215082"/>
            <a:ext cx="19711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Числовой </a:t>
            </a:r>
            <a:r>
              <a:rPr lang="ru-RU" b="1" dirty="0" err="1" smtClean="0">
                <a:solidFill>
                  <a:srgbClr val="993366"/>
                </a:solidFill>
              </a:rPr>
              <a:t>Твистер</a:t>
            </a:r>
            <a:endParaRPr lang="ru-RU" b="1" dirty="0" smtClean="0">
              <a:solidFill>
                <a:srgbClr val="9933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3429000"/>
            <a:ext cx="27207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3366"/>
                </a:solidFill>
              </a:rPr>
              <a:t>Математический </a:t>
            </a:r>
            <a:r>
              <a:rPr lang="ru-RU" b="1" dirty="0" err="1" smtClean="0">
                <a:solidFill>
                  <a:srgbClr val="993366"/>
                </a:solidFill>
              </a:rPr>
              <a:t>мобиль</a:t>
            </a:r>
            <a:endParaRPr lang="ru-RU" b="1" dirty="0" smtClean="0">
              <a:solidFill>
                <a:srgbClr val="9933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3786190"/>
            <a:ext cx="21431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3366"/>
                </a:solidFill>
              </a:rPr>
              <a:t>Математический </a:t>
            </a:r>
            <a:r>
              <a:rPr lang="ru-RU" b="1" dirty="0" err="1" smtClean="0">
                <a:solidFill>
                  <a:srgbClr val="993366"/>
                </a:solidFill>
              </a:rPr>
              <a:t>лэпбук</a:t>
            </a:r>
            <a:endParaRPr lang="ru-RU" b="1" dirty="0" smtClean="0">
              <a:solidFill>
                <a:srgbClr val="993366"/>
              </a:solidFill>
            </a:endParaRPr>
          </a:p>
        </p:txBody>
      </p:sp>
      <p:pic>
        <p:nvPicPr>
          <p:cNvPr id="17" name="Picture 7" descr="C:\Users\Oksana\Desktop\advent-kalender-dly-detey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285992"/>
            <a:ext cx="1857368" cy="13806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1500166" y="1928802"/>
            <a:ext cx="20492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993366"/>
                </a:solidFill>
              </a:rPr>
              <a:t>Адвент-календарь</a:t>
            </a:r>
            <a:endParaRPr lang="ru-RU" b="1" dirty="0" smtClean="0">
              <a:solidFill>
                <a:srgbClr val="993366"/>
              </a:solidFill>
            </a:endParaRPr>
          </a:p>
        </p:txBody>
      </p:sp>
      <p:pic>
        <p:nvPicPr>
          <p:cNvPr id="22" name="Picture 3" descr="C:\Users\Oksana\Desktop\P10204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1214422"/>
            <a:ext cx="2357454" cy="21525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3" name="Прямоугольник 22"/>
          <p:cNvSpPr/>
          <p:nvPr/>
        </p:nvSpPr>
        <p:spPr>
          <a:xfrm>
            <a:off x="214282" y="5715016"/>
            <a:ext cx="40719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Лучший способ изучить что-либо - это открыть самому.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660033"/>
                </a:solidFill>
                <a:latin typeface="Times New Roman" pitchFamily="18" charset="0"/>
                <a:cs typeface="Arial" pitchFamily="34" charset="0"/>
              </a:rPr>
              <a:t>Д. Пойа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285728"/>
            <a:ext cx="3676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Нетрадиционный подход</a:t>
            </a:r>
            <a:endParaRPr lang="ru-RU" sz="2400" b="1" dirty="0">
              <a:ln w="1905"/>
              <a:solidFill>
                <a:srgbClr val="99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9" y="0"/>
            <a:ext cx="9135001" cy="6864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7" name="Picture 3" descr="C:\Users\Oksana\Desktop\Фото\фото 2012\Фото 2012-13 учеб.год\Веранды\_MG_1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857232"/>
            <a:ext cx="2714644" cy="180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C:\Users\Oksana\Desktop\Фото\фото 2012\Фото 2012-13 учеб.год\Веранды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71546"/>
            <a:ext cx="2663540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71736" y="3071810"/>
            <a:ext cx="3796474" cy="50405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вокруг нас!</a:t>
            </a:r>
          </a:p>
        </p:txBody>
      </p:sp>
      <p:pic>
        <p:nvPicPr>
          <p:cNvPr id="10" name="Picture 2" descr="C:\Users\Oksana\Desktop\Фото 2014\Конкурс\IMG_5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2928958" cy="19526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1" name="Рисунок 10" descr="C:\Users\User10\Desktop\Конкурс Игры на асфальте\ФОТО игры на асфальте\IMG_51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929066"/>
            <a:ext cx="2571768" cy="192882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929066"/>
            <a:ext cx="2857520" cy="196873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28604"/>
            <a:ext cx="2783576" cy="18518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357158" y="214290"/>
            <a:ext cx="30975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Двигайся и познавай!</a:t>
            </a:r>
            <a:endParaRPr lang="ru-RU" sz="24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9" y="0"/>
            <a:ext cx="9135001" cy="6864764"/>
          </a:xfrm>
          <a:prstGeom prst="rect">
            <a:avLst/>
          </a:prstGeom>
          <a:noFill/>
        </p:spPr>
      </p:pic>
      <p:pic>
        <p:nvPicPr>
          <p:cNvPr id="3" name="Picture 6" descr="G:\DCIM\102CANON\IMG_058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4810" y="857232"/>
            <a:ext cx="4427050" cy="29498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2" descr="G:\DCIM\102CANON\IMG_060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3" y="3286124"/>
            <a:ext cx="3002154" cy="20002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2" descr="G:\DCIM\102CANON\IMG_056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07536" y="4357694"/>
            <a:ext cx="2964759" cy="1978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785786" y="1000108"/>
            <a:ext cx="345638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Блоки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Дьенеша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Палочки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Кюизенера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Кубики Никитина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Конструктор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Шатти</a:t>
            </a: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Головоломки «Пифагор»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Пентамино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Цветные орнаменты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14290"/>
            <a:ext cx="65008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Игровая математическая комната</a:t>
            </a:r>
          </a:p>
        </p:txBody>
      </p:sp>
      <p:pic>
        <p:nvPicPr>
          <p:cNvPr id="1026" name="Picture 2" descr="C:\Users\Oksana\Desktop\Фото\Фото 2014\Математика\IMG_0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357694"/>
            <a:ext cx="2928958" cy="1952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Oksana\Desktop\shablo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999" y="-6764"/>
            <a:ext cx="9135001" cy="68647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052736"/>
            <a:ext cx="80648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vid"/>
              </a:rPr>
              <a:t>СПАСИБО ЗА ВНИМАНИЕ!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1600" y="2132856"/>
            <a:ext cx="7395294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Маркушевич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ksana\Desktop\0_87f69_b9674e0f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226" y="4580379"/>
            <a:ext cx="864096" cy="1152128"/>
          </a:xfrm>
          <a:prstGeom prst="rect">
            <a:avLst/>
          </a:prstGeom>
          <a:noFill/>
        </p:spPr>
      </p:pic>
      <p:pic>
        <p:nvPicPr>
          <p:cNvPr id="6" name="Picture 7" descr="C:\Users\Oksana\Desktop\91317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9242">
            <a:off x="5722388" y="5713239"/>
            <a:ext cx="700130" cy="840357"/>
          </a:xfrm>
          <a:prstGeom prst="rect">
            <a:avLst/>
          </a:prstGeom>
          <a:noFill/>
        </p:spPr>
      </p:pic>
      <p:pic>
        <p:nvPicPr>
          <p:cNvPr id="7" name="Picture 2" descr="C:\Users\Oksana\Desktop\09b4acc1d6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0735">
            <a:off x="2118542" y="5230220"/>
            <a:ext cx="524256" cy="787152"/>
          </a:xfrm>
          <a:prstGeom prst="rect">
            <a:avLst/>
          </a:prstGeom>
          <a:noFill/>
        </p:spPr>
      </p:pic>
      <p:pic>
        <p:nvPicPr>
          <p:cNvPr id="2051" name="Picture 3" descr="C:\Users\Oksana\Desktop\7c6a092b82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5373216"/>
            <a:ext cx="596775" cy="896037"/>
          </a:xfrm>
          <a:prstGeom prst="rect">
            <a:avLst/>
          </a:prstGeom>
          <a:noFill/>
        </p:spPr>
      </p:pic>
      <p:pic>
        <p:nvPicPr>
          <p:cNvPr id="2052" name="Picture 4" descr="C:\Users\Oksana\Desktop\0_87f6d_a9ca0018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62517">
            <a:off x="565974" y="4982756"/>
            <a:ext cx="899592" cy="1199456"/>
          </a:xfrm>
          <a:prstGeom prst="rect">
            <a:avLst/>
          </a:prstGeom>
          <a:noFill/>
        </p:spPr>
      </p:pic>
      <p:pic>
        <p:nvPicPr>
          <p:cNvPr id="2053" name="Picture 5" descr="C:\Users\Oksana\Desktop\0_8738c_46b4ca9f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9" y="6281936"/>
            <a:ext cx="432048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523</Words>
  <Application>Microsoft Office PowerPoint</Application>
  <PresentationFormat>Экран (4:3)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David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user311</cp:lastModifiedBy>
  <cp:revision>120</cp:revision>
  <dcterms:created xsi:type="dcterms:W3CDTF">2014-08-15T05:27:19Z</dcterms:created>
  <dcterms:modified xsi:type="dcterms:W3CDTF">2015-09-12T06:57:27Z</dcterms:modified>
</cp:coreProperties>
</file>